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4"/>
  </p:notesMasterIdLst>
  <p:sldIdLst>
    <p:sldId id="420" r:id="rId2"/>
    <p:sldId id="539" r:id="rId3"/>
    <p:sldId id="626" r:id="rId4"/>
    <p:sldId id="687" r:id="rId5"/>
    <p:sldId id="427" r:id="rId6"/>
    <p:sldId id="430" r:id="rId7"/>
    <p:sldId id="428" r:id="rId8"/>
    <p:sldId id="429" r:id="rId9"/>
    <p:sldId id="431" r:id="rId10"/>
    <p:sldId id="467" r:id="rId11"/>
    <p:sldId id="432" r:id="rId12"/>
    <p:sldId id="422" r:id="rId13"/>
    <p:sldId id="423" r:id="rId14"/>
    <p:sldId id="424" r:id="rId15"/>
    <p:sldId id="425" r:id="rId16"/>
    <p:sldId id="604" r:id="rId17"/>
    <p:sldId id="605" r:id="rId18"/>
    <p:sldId id="448" r:id="rId19"/>
    <p:sldId id="449" r:id="rId20"/>
    <p:sldId id="674" r:id="rId21"/>
    <p:sldId id="451" r:id="rId22"/>
    <p:sldId id="452" r:id="rId23"/>
    <p:sldId id="456" r:id="rId24"/>
    <p:sldId id="457" r:id="rId25"/>
    <p:sldId id="458" r:id="rId26"/>
    <p:sldId id="459" r:id="rId27"/>
    <p:sldId id="546" r:id="rId28"/>
    <p:sldId id="618" r:id="rId29"/>
    <p:sldId id="628" r:id="rId30"/>
    <p:sldId id="629" r:id="rId31"/>
    <p:sldId id="474" r:id="rId32"/>
    <p:sldId id="479" r:id="rId33"/>
    <p:sldId id="480" r:id="rId34"/>
    <p:sldId id="477" r:id="rId35"/>
    <p:sldId id="481" r:id="rId36"/>
    <p:sldId id="478" r:id="rId37"/>
    <p:sldId id="497" r:id="rId38"/>
    <p:sldId id="487" r:id="rId39"/>
    <p:sldId id="494" r:id="rId40"/>
    <p:sldId id="489" r:id="rId41"/>
    <p:sldId id="490" r:id="rId42"/>
    <p:sldId id="491" r:id="rId43"/>
    <p:sldId id="495" r:id="rId44"/>
    <p:sldId id="492" r:id="rId45"/>
    <p:sldId id="496" r:id="rId46"/>
    <p:sldId id="498" r:id="rId47"/>
    <p:sldId id="499" r:id="rId48"/>
    <p:sldId id="673" r:id="rId49"/>
    <p:sldId id="630" r:id="rId50"/>
    <p:sldId id="633" r:id="rId51"/>
    <p:sldId id="669" r:id="rId52"/>
    <p:sldId id="677" r:id="rId53"/>
    <p:sldId id="665" r:id="rId54"/>
    <p:sldId id="664" r:id="rId55"/>
    <p:sldId id="666" r:id="rId56"/>
    <p:sldId id="680" r:id="rId57"/>
    <p:sldId id="667" r:id="rId58"/>
    <p:sldId id="668" r:id="rId59"/>
    <p:sldId id="660" r:id="rId60"/>
    <p:sldId id="642" r:id="rId61"/>
    <p:sldId id="631" r:id="rId62"/>
    <p:sldId id="503" r:id="rId63"/>
    <p:sldId id="509" r:id="rId64"/>
    <p:sldId id="506" r:id="rId65"/>
    <p:sldId id="510" r:id="rId66"/>
    <p:sldId id="511" r:id="rId67"/>
    <p:sldId id="512" r:id="rId68"/>
    <p:sldId id="513" r:id="rId69"/>
    <p:sldId id="514" r:id="rId70"/>
    <p:sldId id="515" r:id="rId71"/>
    <p:sldId id="516" r:id="rId72"/>
    <p:sldId id="532" r:id="rId73"/>
    <p:sldId id="533" r:id="rId74"/>
    <p:sldId id="635" r:id="rId75"/>
    <p:sldId id="636" r:id="rId76"/>
    <p:sldId id="681" r:id="rId77"/>
    <p:sldId id="682" r:id="rId78"/>
    <p:sldId id="683" r:id="rId79"/>
    <p:sldId id="568" r:id="rId80"/>
    <p:sldId id="647" r:id="rId81"/>
    <p:sldId id="648" r:id="rId82"/>
    <p:sldId id="649" r:id="rId83"/>
    <p:sldId id="645" r:id="rId84"/>
    <p:sldId id="644" r:id="rId85"/>
    <p:sldId id="657" r:id="rId86"/>
    <p:sldId id="621" r:id="rId87"/>
    <p:sldId id="659" r:id="rId88"/>
    <p:sldId id="661" r:id="rId89"/>
    <p:sldId id="662" r:id="rId90"/>
    <p:sldId id="620" r:id="rId91"/>
    <p:sldId id="517" r:id="rId92"/>
    <p:sldId id="686" r:id="rId93"/>
    <p:sldId id="518" r:id="rId94"/>
    <p:sldId id="519" r:id="rId95"/>
    <p:sldId id="520" r:id="rId96"/>
    <p:sldId id="521" r:id="rId97"/>
    <p:sldId id="522" r:id="rId98"/>
    <p:sldId id="535" r:id="rId99"/>
    <p:sldId id="536" r:id="rId100"/>
    <p:sldId id="537" r:id="rId101"/>
    <p:sldId id="538" r:id="rId102"/>
    <p:sldId id="527" r:id="rId103"/>
    <p:sldId id="637" r:id="rId104"/>
    <p:sldId id="638" r:id="rId105"/>
    <p:sldId id="530" r:id="rId106"/>
    <p:sldId id="672" r:id="rId107"/>
    <p:sldId id="531" r:id="rId108"/>
    <p:sldId id="617" r:id="rId109"/>
    <p:sldId id="465" r:id="rId110"/>
    <p:sldId id="466" r:id="rId111"/>
    <p:sldId id="464" r:id="rId112"/>
    <p:sldId id="684" r:id="rId113"/>
    <p:sldId id="685" r:id="rId114"/>
    <p:sldId id="619" r:id="rId115"/>
    <p:sldId id="639" r:id="rId116"/>
    <p:sldId id="640" r:id="rId117"/>
    <p:sldId id="591" r:id="rId118"/>
    <p:sldId id="592" r:id="rId119"/>
    <p:sldId id="593" r:id="rId120"/>
    <p:sldId id="594" r:id="rId121"/>
    <p:sldId id="595" r:id="rId122"/>
    <p:sldId id="596" r:id="rId123"/>
    <p:sldId id="597" r:id="rId124"/>
    <p:sldId id="598" r:id="rId125"/>
    <p:sldId id="599" r:id="rId126"/>
    <p:sldId id="600" r:id="rId127"/>
    <p:sldId id="601" r:id="rId128"/>
    <p:sldId id="602" r:id="rId129"/>
    <p:sldId id="603" r:id="rId130"/>
    <p:sldId id="551" r:id="rId131"/>
    <p:sldId id="552" r:id="rId132"/>
    <p:sldId id="553" r:id="rId1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51" autoAdjust="0"/>
    <p:restoredTop sz="93887"/>
  </p:normalViewPr>
  <p:slideViewPr>
    <p:cSldViewPr>
      <p:cViewPr>
        <p:scale>
          <a:sx n="100" d="100"/>
          <a:sy n="100" d="100"/>
        </p:scale>
        <p:origin x="920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notesMaster" Target="notesMasters/notesMaster1.xml"/><Relationship Id="rId135" Type="http://schemas.openxmlformats.org/officeDocument/2006/relationships/presProps" Target="presProps.xml"/><Relationship Id="rId136" Type="http://schemas.openxmlformats.org/officeDocument/2006/relationships/viewProps" Target="viewProps.xml"/><Relationship Id="rId137" Type="http://schemas.openxmlformats.org/officeDocument/2006/relationships/theme" Target="theme/theme1.xml"/><Relationship Id="rId13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2EE4F-CA62-446D-8348-A98EFB2BD324}" type="datetimeFigureOut">
              <a:rPr lang="zh-TW" altLang="en-US" smtClean="0"/>
              <a:t>2016/7/27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9D4A0-E620-4002-9C34-64E35D6106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09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D4A0-E620-4002-9C34-64E35D61065F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32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F86C-C3F4-440D-AB36-86E5652C214D}" type="datetime1">
              <a:rPr lang="zh-TW" altLang="en-US" smtClean="0"/>
              <a:t>2016/7/27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26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C8ED-3714-4ED6-BC36-C405229D7C87}" type="datetime1">
              <a:rPr lang="zh-TW" altLang="en-US" smtClean="0"/>
              <a:t>2016/7/27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45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2945-B656-4A42-AE68-8D498F74F36D}" type="datetime1">
              <a:rPr lang="zh-TW" altLang="en-US" smtClean="0"/>
              <a:t>2016/7/27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42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8DE-F60F-4705-9095-556BB647549C}" type="datetime1">
              <a:rPr lang="zh-TW" altLang="en-US" smtClean="0"/>
              <a:t>2016/7/27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00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A978-D804-4604-B614-EDBF297A1A21}" type="datetime1">
              <a:rPr lang="zh-TW" altLang="en-US" smtClean="0"/>
              <a:t>2016/7/27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77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F851-01C9-449F-90E4-B118E700A975}" type="datetime1">
              <a:rPr lang="zh-TW" altLang="en-US" smtClean="0"/>
              <a:t>2016/7/27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65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DD8D-9E62-47E0-AAAB-4985C0F3EE1B}" type="datetime1">
              <a:rPr lang="zh-TW" altLang="en-US" smtClean="0"/>
              <a:t>2016/7/27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6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8114-89E3-4243-83EE-E713A0E3B33F}" type="datetime1">
              <a:rPr lang="zh-TW" altLang="en-US" smtClean="0"/>
              <a:t>2016/7/27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88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D557-2553-4869-B9BE-F91FF3330510}" type="datetime1">
              <a:rPr lang="zh-TW" altLang="en-US" smtClean="0"/>
              <a:t>2016/7/27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46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D3A1-996F-40FA-A856-72F02BB035FF}" type="datetime1">
              <a:rPr lang="zh-TW" altLang="en-US" smtClean="0"/>
              <a:t>2016/7/27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80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4EC5-1109-4EDE-B71C-5F74675C6894}" type="datetime1">
              <a:rPr lang="zh-TW" altLang="en-US" smtClean="0"/>
              <a:t>2016/7/27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93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B32B-4777-485F-8E76-E82078BE9E3F}" type="datetime1">
              <a:rPr lang="zh-TW" altLang="en-US" smtClean="0"/>
              <a:t>2016/7/27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8DB36-FC88-4D46-9FDB-80B21DAAB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84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0.png"/><Relationship Id="rId3" Type="http://schemas.openxmlformats.org/officeDocument/2006/relationships/image" Target="../media/image3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5" Type="http://schemas.openxmlformats.org/officeDocument/2006/relationships/image" Target="../media/image42.png"/><Relationship Id="rId6" Type="http://schemas.openxmlformats.org/officeDocument/2006/relationships/image" Target="../media/image43.jpeg"/><Relationship Id="rId7" Type="http://schemas.openxmlformats.org/officeDocument/2006/relationships/image" Target="../media/image44.png"/><Relationship Id="rId8" Type="http://schemas.openxmlformats.org/officeDocument/2006/relationships/image" Target="../media/image45.jpe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Optimizing Live Game Streaming Platforms Using Segment-of-Interests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Tao-</a:t>
            </a:r>
            <a:r>
              <a:rPr lang="en-US" altLang="zh-TW" dirty="0" err="1" smtClean="0"/>
              <a:t>Ya</a:t>
            </a:r>
            <a:r>
              <a:rPr lang="en-US" altLang="zh-TW" dirty="0" smtClean="0"/>
              <a:t> Fan-Chiang</a:t>
            </a:r>
          </a:p>
          <a:p>
            <a:r>
              <a:rPr lang="en-US" altLang="zh-TW" sz="2100" dirty="0" smtClean="0"/>
              <a:t>NMSL, Department </a:t>
            </a:r>
            <a:r>
              <a:rPr lang="en-US" altLang="zh-TW" sz="2100" dirty="0"/>
              <a:t>of Computer Science, National Tsing Hua </a:t>
            </a:r>
            <a:r>
              <a:rPr lang="en-US" altLang="zh-TW" sz="2100" dirty="0" smtClean="0"/>
              <a:t>University, Taiwan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4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Content Delivery Networks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543" y="1586869"/>
            <a:ext cx="8980914" cy="4525963"/>
          </a:xfrm>
        </p:spPr>
        <p:txBody>
          <a:bodyPr/>
          <a:lstStyle/>
          <a:p>
            <a:r>
              <a:rPr kumimoji="1" lang="en-US" altLang="zh-TW" dirty="0" smtClean="0"/>
              <a:t>Streams often go through CDNs</a:t>
            </a:r>
          </a:p>
          <a:p>
            <a:pPr lvl="1"/>
            <a:r>
              <a:rPr kumimoji="1" lang="en-US" altLang="zh-TW" dirty="0" smtClean="0"/>
              <a:t>Companies such as Twitch need to pay for the bandwidth </a:t>
            </a:r>
            <a:r>
              <a:rPr kumimoji="1" lang="en-US" altLang="zh-TW" dirty="0"/>
              <a:t>(to CDN companies such as Akamai)</a:t>
            </a:r>
          </a:p>
          <a:p>
            <a:pPr lvl="1"/>
            <a:endParaRPr kumimoji="1" lang="en-US" altLang="zh-TW" dirty="0" smtClean="0"/>
          </a:p>
          <a:p>
            <a:pPr lvl="1"/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10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63085" y="3717032"/>
            <a:ext cx="8817830" cy="1533298"/>
            <a:chOff x="2959580" y="1673057"/>
            <a:chExt cx="11926341" cy="2073825"/>
          </a:xfrm>
        </p:grpSpPr>
        <p:grpSp>
          <p:nvGrpSpPr>
            <p:cNvPr id="6" name="群組 5"/>
            <p:cNvGrpSpPr/>
            <p:nvPr/>
          </p:nvGrpSpPr>
          <p:grpSpPr>
            <a:xfrm>
              <a:off x="2959580" y="1852698"/>
              <a:ext cx="2303265" cy="1894184"/>
              <a:chOff x="1248222" y="1717126"/>
              <a:chExt cx="2303265" cy="1894184"/>
            </a:xfrm>
          </p:grpSpPr>
          <p:grpSp>
            <p:nvGrpSpPr>
              <p:cNvPr id="42" name="群組 41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44" name="群組 43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5" name="群組 44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8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43" name="文字方塊 42"/>
              <p:cNvSpPr txBox="1"/>
              <p:nvPr/>
            </p:nvSpPr>
            <p:spPr>
              <a:xfrm>
                <a:off x="1613650" y="1717126"/>
                <a:ext cx="1633300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10513293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4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文字方塊 40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36" name="群組 35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38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7" name="文字方塊 36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34" name="文字方塊 33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向右箭號 34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8211717" y="1700260"/>
              <a:ext cx="1843893" cy="1761725"/>
              <a:chOff x="209004" y="2540321"/>
              <a:chExt cx="1843893" cy="1761725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209004" y="3133270"/>
                <a:ext cx="1843893" cy="1168776"/>
                <a:chOff x="2944716" y="1808160"/>
                <a:chExt cx="1843893" cy="1168776"/>
              </a:xfrm>
            </p:grpSpPr>
            <p:grpSp>
              <p:nvGrpSpPr>
                <p:cNvPr id="25" name="群組 24"/>
                <p:cNvGrpSpPr/>
                <p:nvPr/>
              </p:nvGrpSpPr>
              <p:grpSpPr>
                <a:xfrm>
                  <a:off x="2944716" y="18081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3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6" name="群組 25"/>
                <p:cNvGrpSpPr/>
                <p:nvPr/>
              </p:nvGrpSpPr>
              <p:grpSpPr>
                <a:xfrm>
                  <a:off x="3097116" y="19605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3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7" name="群組 26"/>
                <p:cNvGrpSpPr/>
                <p:nvPr/>
              </p:nvGrpSpPr>
              <p:grpSpPr>
                <a:xfrm>
                  <a:off x="3249516" y="21129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2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4" name="文字方塊 23"/>
              <p:cNvSpPr txBox="1"/>
              <p:nvPr/>
            </p:nvSpPr>
            <p:spPr>
              <a:xfrm>
                <a:off x="452218" y="2540321"/>
                <a:ext cx="1357464" cy="4849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Video Servers</a:t>
                </a:r>
                <a:endParaRPr lang="zh-TW" altLang="en-US" sz="1200" dirty="0"/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向右箭號 2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向右箭號 19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5688757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文字方塊 17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向右箭號 15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3" name="文字方塊 52"/>
          <p:cNvSpPr txBox="1"/>
          <p:nvPr/>
        </p:nvSpPr>
        <p:spPr>
          <a:xfrm>
            <a:off x="1578550" y="5805264"/>
            <a:ext cx="58737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300" b="1" dirty="0" smtClean="0">
                <a:solidFill>
                  <a:srgbClr val="FF0000"/>
                </a:solidFill>
              </a:rPr>
              <a:t>Who</a:t>
            </a:r>
            <a:r>
              <a:rPr kumimoji="1" lang="en-US" altLang="zh-TW" sz="3300" b="1" dirty="0">
                <a:solidFill>
                  <a:srgbClr val="FF0000"/>
                </a:solidFill>
              </a:rPr>
              <a:t> </a:t>
            </a:r>
            <a:r>
              <a:rPr kumimoji="1" lang="en-US" altLang="zh-TW" sz="3300" b="1" dirty="0" smtClean="0">
                <a:solidFill>
                  <a:srgbClr val="FF0000"/>
                </a:solidFill>
              </a:rPr>
              <a:t>are running these services? </a:t>
            </a:r>
            <a:endParaRPr kumimoji="1" lang="zh-TW" altLang="en-US" sz="3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" y="2273337"/>
            <a:ext cx="4411078" cy="31796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dirty="0"/>
              <a:t>Our Algorithm Outperforms RDO and ES</a:t>
            </a:r>
            <a:endParaRPr kumimoji="1" lang="zh-TW" altLang="en-US" sz="3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100</a:t>
            </a:fld>
            <a:endParaRPr lang="zh-TW" altLang="en-US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Different bandwidth capacity</a:t>
            </a:r>
            <a:endParaRPr kumimoji="1"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259632" y="4181564"/>
            <a:ext cx="288032" cy="5110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195736" y="5574911"/>
            <a:ext cx="360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b="1" dirty="0" smtClean="0">
                <a:solidFill>
                  <a:srgbClr val="FF0000"/>
                </a:solidFill>
              </a:rPr>
              <a:t>Better </a:t>
            </a:r>
            <a:r>
              <a:rPr lang="en-US" altLang="zh-TW" sz="2300" b="1" smtClean="0">
                <a:solidFill>
                  <a:srgbClr val="FF0000"/>
                </a:solidFill>
              </a:rPr>
              <a:t>quality under the same bandwidth usage</a:t>
            </a:r>
            <a:endParaRPr lang="zh-TW" altLang="en-US" sz="2300" b="1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80" y="2343505"/>
            <a:ext cx="4217019" cy="310951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392011" y="3573016"/>
            <a:ext cx="288032" cy="10151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9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1" y="2273337"/>
            <a:ext cx="4411078" cy="31796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dirty="0"/>
              <a:t>Our Algorithm Outperforms RDO and ES</a:t>
            </a:r>
            <a:endParaRPr kumimoji="1" lang="zh-TW" altLang="en-US" sz="3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101</a:t>
            </a:fld>
            <a:endParaRPr lang="zh-TW" altLang="en-US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Different bandwidth capacity</a:t>
            </a:r>
            <a:endParaRPr kumimoji="1"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138683" y="2852936"/>
            <a:ext cx="288032" cy="155642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2195735" y="5574911"/>
            <a:ext cx="45365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b="1" dirty="0">
                <a:solidFill>
                  <a:srgbClr val="FF0000"/>
                </a:solidFill>
              </a:rPr>
              <a:t>Slightly outperformed by ES and RDO, but </a:t>
            </a:r>
            <a:r>
              <a:rPr lang="en-US" altLang="zh-TW" sz="2300" b="1" dirty="0" smtClean="0">
                <a:solidFill>
                  <a:srgbClr val="FF0000"/>
                </a:solidFill>
              </a:rPr>
              <a:t>that was with </a:t>
            </a:r>
            <a:r>
              <a:rPr lang="en-US" altLang="zh-TW" sz="2300" b="1" dirty="0">
                <a:solidFill>
                  <a:srgbClr val="FF0000"/>
                </a:solidFill>
              </a:rPr>
              <a:t>significantly larger bandwidth consumption</a:t>
            </a:r>
            <a:endParaRPr lang="zh-TW" altLang="en-US" sz="2300" b="1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80" y="2343505"/>
            <a:ext cx="4217019" cy="310951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528055" y="2708920"/>
            <a:ext cx="288032" cy="7538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9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Algorithm Scales Well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Always below 1.5 </a:t>
            </a:r>
            <a:r>
              <a:rPr lang="en-US" altLang="zh-TW" dirty="0" err="1" smtClean="0"/>
              <a:t>ms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100+ thousand viewers</a:t>
            </a:r>
          </a:p>
          <a:p>
            <a:r>
              <a:rPr lang="en-US" altLang="zh-TW" dirty="0" err="1" smtClean="0"/>
              <a:t>Matlab</a:t>
            </a:r>
            <a:r>
              <a:rPr lang="en-US" altLang="zh-TW" dirty="0" smtClean="0"/>
              <a:t> solution may take over 6 minutes</a:t>
            </a:r>
          </a:p>
          <a:p>
            <a:pPr lvl="1"/>
            <a:r>
              <a:rPr lang="en-US" altLang="zh-TW" dirty="0" smtClean="0"/>
              <a:t>With 58% chance of feasible solution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102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8"/>
          <a:stretch/>
        </p:blipFill>
        <p:spPr bwMode="auto">
          <a:xfrm>
            <a:off x="4572000" y="3789040"/>
            <a:ext cx="38521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8" r="54222"/>
          <a:stretch/>
        </p:blipFill>
        <p:spPr bwMode="auto">
          <a:xfrm>
            <a:off x="755576" y="3789040"/>
            <a:ext cx="405954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8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&amp; Motivation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System Overview</a:t>
            </a:r>
          </a:p>
          <a:p>
            <a:r>
              <a:rPr lang="en-US" altLang="zh-TW" dirty="0" err="1" smtClean="0">
                <a:solidFill>
                  <a:schemeClr val="bg1">
                    <a:lumMod val="75000"/>
                  </a:schemeClr>
                </a:solidFill>
              </a:rPr>
              <a:t>SoI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Detector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Resource Allocator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Evaluation</a:t>
            </a:r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103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3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&amp; Motivation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System Overview</a:t>
            </a:r>
          </a:p>
          <a:p>
            <a:r>
              <a:rPr lang="en-US" altLang="zh-TW" dirty="0" err="1" smtClean="0">
                <a:solidFill>
                  <a:schemeClr val="bg1">
                    <a:lumMod val="75000"/>
                  </a:schemeClr>
                </a:solidFill>
              </a:rPr>
              <a:t>SoI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Detector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Resource Allocator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104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8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756150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We proposed the concept of </a:t>
            </a:r>
            <a:r>
              <a:rPr lang="en-US" altLang="zh-TW" b="1" dirty="0" smtClean="0"/>
              <a:t>Segment of Interest (</a:t>
            </a:r>
            <a:r>
              <a:rPr lang="en-US" altLang="zh-TW" b="1" dirty="0" err="1" smtClean="0"/>
              <a:t>SoI</a:t>
            </a:r>
            <a:r>
              <a:rPr lang="en-US" altLang="zh-TW" b="1" dirty="0" smtClean="0"/>
              <a:t>)</a:t>
            </a:r>
          </a:p>
          <a:p>
            <a:pPr lvl="1"/>
            <a:r>
              <a:rPr lang="en-US" altLang="zh-TW" dirty="0" smtClean="0"/>
              <a:t>New possibility for optimization</a:t>
            </a:r>
          </a:p>
          <a:p>
            <a:r>
              <a:rPr lang="en-US" altLang="zh-TW" dirty="0" smtClean="0"/>
              <a:t>We build an open source testbed</a:t>
            </a:r>
          </a:p>
          <a:p>
            <a:pPr lvl="1"/>
            <a:r>
              <a:rPr lang="en-US" altLang="zh-TW" dirty="0" smtClean="0"/>
              <a:t>Collect real world traces</a:t>
            </a:r>
          </a:p>
          <a:p>
            <a:r>
              <a:rPr lang="en-US" altLang="zh-TW" dirty="0" smtClean="0"/>
              <a:t>We develop accurate </a:t>
            </a:r>
            <a:r>
              <a:rPr lang="en-US" altLang="zh-TW" dirty="0" err="1" smtClean="0"/>
              <a:t>SoI</a:t>
            </a:r>
            <a:r>
              <a:rPr lang="en-US" altLang="zh-TW" dirty="0" smtClean="0"/>
              <a:t> detector for MOBA game</a:t>
            </a:r>
          </a:p>
          <a:p>
            <a:pPr lvl="1"/>
            <a:r>
              <a:rPr lang="en-US" altLang="zh-TW" dirty="0" smtClean="0"/>
              <a:t>Up to 0.95 F-measure and 0.87 R-squared score</a:t>
            </a:r>
          </a:p>
          <a:p>
            <a:r>
              <a:rPr lang="en-US" altLang="zh-TW" dirty="0" smtClean="0"/>
              <a:t>Efficient </a:t>
            </a:r>
            <a:r>
              <a:rPr lang="en-US" altLang="zh-TW" dirty="0" err="1" smtClean="0"/>
              <a:t>SoI</a:t>
            </a:r>
            <a:r>
              <a:rPr lang="en-US" altLang="zh-TW" dirty="0" smtClean="0"/>
              <a:t> driven resource allocation algorithm</a:t>
            </a:r>
          </a:p>
          <a:p>
            <a:pPr lvl="1"/>
            <a:r>
              <a:rPr lang="en-US" altLang="zh-TW" dirty="0" smtClean="0"/>
              <a:t>Outperforms the current solution up to 5 dB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105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0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short live demo of our system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106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0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00199"/>
            <a:ext cx="8712968" cy="512127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Consider device capability in </a:t>
            </a:r>
            <a:r>
              <a:rPr lang="en-US" altLang="zh-TW" dirty="0" err="1" smtClean="0"/>
              <a:t>SoI</a:t>
            </a:r>
            <a:r>
              <a:rPr lang="en-US" altLang="zh-TW" dirty="0" smtClean="0"/>
              <a:t> detector</a:t>
            </a:r>
          </a:p>
          <a:p>
            <a:pPr lvl="1"/>
            <a:r>
              <a:rPr lang="en-US" altLang="zh-TW" dirty="0" smtClean="0"/>
              <a:t>Only homogeneous device in evaluation</a:t>
            </a:r>
          </a:p>
          <a:p>
            <a:r>
              <a:rPr lang="en-US" altLang="zh-TW" dirty="0" smtClean="0"/>
              <a:t>Leverage features collected from viewers</a:t>
            </a:r>
          </a:p>
          <a:p>
            <a:pPr lvl="1"/>
            <a:r>
              <a:rPr lang="en-US" altLang="zh-TW" dirty="0" smtClean="0"/>
              <a:t>More fine-grained optimizations</a:t>
            </a:r>
            <a:endParaRPr lang="zh-TW" altLang="en-US" dirty="0" smtClean="0"/>
          </a:p>
          <a:p>
            <a:r>
              <a:rPr lang="en-US" altLang="zh-TW" dirty="0"/>
              <a:t>Resource allocator with </a:t>
            </a:r>
            <a:r>
              <a:rPr lang="en-US" altLang="zh-TW" dirty="0" smtClean="0"/>
              <a:t>finer transcoder control</a:t>
            </a:r>
            <a:endParaRPr lang="en-US" altLang="zh-TW" dirty="0"/>
          </a:p>
          <a:p>
            <a:pPr lvl="1"/>
            <a:r>
              <a:rPr lang="en-US" altLang="zh-TW" dirty="0" smtClean="0"/>
              <a:t>Not only </a:t>
            </a:r>
            <a:r>
              <a:rPr lang="en-US" altLang="zh-TW" dirty="0" smtClean="0"/>
              <a:t>bandwidth, e.g., with FPS, resolution options</a:t>
            </a:r>
          </a:p>
          <a:p>
            <a:r>
              <a:rPr lang="en-US" altLang="zh-TW" dirty="0" smtClean="0"/>
              <a:t>Integrate with a real transcoder</a:t>
            </a:r>
            <a:endParaRPr lang="zh-TW" altLang="en-US" dirty="0" smtClean="0"/>
          </a:p>
          <a:p>
            <a:r>
              <a:rPr lang="en-US" altLang="zh-TW" dirty="0" smtClean="0"/>
              <a:t>Provide API for deep integration with game engines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107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81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Research Highlight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altLang="zh-TW" sz="2400" b="1" u="sng" dirty="0"/>
              <a:t>T. Fan-Chiang</a:t>
            </a:r>
            <a:r>
              <a:rPr lang="en-US" altLang="zh-TW" sz="2400" dirty="0"/>
              <a:t>, H. Hong and C. Hsu, “Segment-of-Interest Driven Live Game Streaming: Saving Bandwidth Without Degrading Experience”, </a:t>
            </a:r>
            <a:r>
              <a:rPr lang="en-US" altLang="zh-TW" sz="2400" dirty="0" smtClean="0"/>
              <a:t>in </a:t>
            </a:r>
            <a:r>
              <a:rPr lang="en-US" altLang="zh-TW" sz="2400" b="1" dirty="0" smtClean="0"/>
              <a:t>Proc. of  </a:t>
            </a:r>
            <a:r>
              <a:rPr lang="en-US" altLang="zh-TW" sz="2400" b="1" dirty="0"/>
              <a:t>ACM Annual Workshop on Network and Systems Support for Games (</a:t>
            </a:r>
            <a:r>
              <a:rPr lang="en-US" altLang="zh-TW" sz="2400" b="1" dirty="0" err="1"/>
              <a:t>NetGames</a:t>
            </a:r>
            <a:r>
              <a:rPr lang="en-US" altLang="zh-TW" sz="2400" b="1" dirty="0"/>
              <a:t> ’15</a:t>
            </a:r>
            <a:r>
              <a:rPr lang="en-US" altLang="zh-TW" sz="2400" b="1" dirty="0" smtClean="0"/>
              <a:t>)</a:t>
            </a:r>
            <a:endParaRPr lang="en-US" altLang="zh-TW" sz="2400" b="1" dirty="0"/>
          </a:p>
          <a:p>
            <a:r>
              <a:rPr lang="en-US" altLang="zh-TW" sz="2400" dirty="0"/>
              <a:t>Y. Huang, M. Lee, </a:t>
            </a:r>
            <a:r>
              <a:rPr lang="en-US" altLang="zh-TW" sz="2400" b="1" u="sng" dirty="0"/>
              <a:t>T. Fan-Chiang</a:t>
            </a:r>
            <a:r>
              <a:rPr lang="en-US" altLang="zh-TW" sz="2400" dirty="0"/>
              <a:t> and C. Hsu, “Minimizing Flow Initialization Latency in Software Define Networks”, </a:t>
            </a:r>
            <a:r>
              <a:rPr lang="en-US" altLang="zh-TW" sz="2400" dirty="0" smtClean="0"/>
              <a:t>in </a:t>
            </a:r>
            <a:r>
              <a:rPr lang="en-US" altLang="zh-TW" sz="2400" b="1" dirty="0" smtClean="0"/>
              <a:t>Prof</a:t>
            </a:r>
            <a:r>
              <a:rPr lang="en-US" altLang="zh-TW" sz="2400" b="1" dirty="0"/>
              <a:t>. </a:t>
            </a:r>
            <a:r>
              <a:rPr lang="en-US" altLang="zh-TW" sz="2400" b="1" dirty="0" smtClean="0"/>
              <a:t>of </a:t>
            </a:r>
            <a:r>
              <a:rPr lang="en-US" altLang="zh-TW" sz="2400" b="1" dirty="0"/>
              <a:t>Asia-Pacific Network Operations and Management Symposium (APNOMS’15</a:t>
            </a:r>
            <a:r>
              <a:rPr lang="en-US" altLang="zh-TW" sz="2400" b="1" dirty="0" smtClean="0"/>
              <a:t>)</a:t>
            </a:r>
          </a:p>
          <a:p>
            <a:pPr lvl="0"/>
            <a:r>
              <a:rPr lang="en-US" altLang="zh-TW" sz="2400" dirty="0"/>
              <a:t>H. Hong, </a:t>
            </a:r>
            <a:r>
              <a:rPr lang="en-US" altLang="zh-TW" sz="2400" b="1" u="sng" dirty="0"/>
              <a:t>T. Fan-Chiang</a:t>
            </a:r>
            <a:r>
              <a:rPr lang="en-US" altLang="zh-TW" sz="2400" dirty="0"/>
              <a:t>, C. Lee, K. Chen, C. Huang and C. Hsu, “GPU Consolidation for Cloud Games: Are we There Yet?”, </a:t>
            </a:r>
            <a:r>
              <a:rPr lang="en-US" altLang="zh-TW" sz="2400" dirty="0" smtClean="0"/>
              <a:t>in </a:t>
            </a:r>
            <a:r>
              <a:rPr lang="en-US" altLang="zh-TW" sz="2400" b="1" dirty="0" smtClean="0"/>
              <a:t>Proc</a:t>
            </a:r>
            <a:r>
              <a:rPr lang="en-US" altLang="zh-TW" sz="2400" b="1" dirty="0"/>
              <a:t>. </a:t>
            </a:r>
            <a:r>
              <a:rPr lang="en-US" altLang="zh-TW" sz="2400" b="1" dirty="0" smtClean="0"/>
              <a:t>of </a:t>
            </a:r>
            <a:r>
              <a:rPr lang="en-US" altLang="zh-TW" sz="2400" b="1" dirty="0"/>
              <a:t>ACM Annual Workshop on Network and Systems Support for Games (</a:t>
            </a:r>
            <a:r>
              <a:rPr lang="en-US" altLang="zh-TW" sz="2400" b="1" dirty="0" err="1"/>
              <a:t>NetGames</a:t>
            </a:r>
            <a:r>
              <a:rPr lang="en-US" altLang="zh-TW" sz="2400" b="1" dirty="0"/>
              <a:t> ’14</a:t>
            </a:r>
            <a:r>
              <a:rPr lang="en-US" altLang="zh-TW" sz="2400" b="1" dirty="0" smtClean="0"/>
              <a:t>)</a:t>
            </a:r>
            <a:endParaRPr lang="zh-TW" altLang="zh-TW" sz="2400" b="1" dirty="0"/>
          </a:p>
          <a:p>
            <a:r>
              <a:rPr kumimoji="1" lang="en-US" altLang="zh-TW" sz="2400" dirty="0" smtClean="0"/>
              <a:t>C. Mao, </a:t>
            </a:r>
            <a:r>
              <a:rPr kumimoji="1" lang="en-US" altLang="zh-TW" sz="2400" b="1" u="sng" dirty="0" smtClean="0"/>
              <a:t>T. Fan-Chiang</a:t>
            </a:r>
            <a:r>
              <a:rPr kumimoji="1" lang="en-US" altLang="zh-TW" sz="2400" dirty="0" smtClean="0"/>
              <a:t>, M. Lee and C. Hsu, </a:t>
            </a:r>
            <a:r>
              <a:rPr kumimoji="1" lang="en-US" altLang="zh-TW" sz="2400" dirty="0" smtClean="0"/>
              <a:t>“Taming Flow Initialization Delay in Multi-Site Software Defined Enterprise Networks”, in preparation for </a:t>
            </a:r>
            <a:r>
              <a:rPr kumimoji="1" lang="en-US" altLang="zh-TW" sz="2400" b="1" dirty="0" smtClean="0"/>
              <a:t>IEEE/ACM Transaction on Networking (TNET)</a:t>
            </a:r>
            <a:endParaRPr kumimoji="1" lang="en-US" altLang="zh-TW" sz="2400" b="1" dirty="0" smtClean="0"/>
          </a:p>
          <a:p>
            <a:r>
              <a:rPr kumimoji="1" lang="en-US" altLang="zh-TW" sz="2400" dirty="0" smtClean="0"/>
              <a:t>TMM submission </a:t>
            </a:r>
            <a:r>
              <a:rPr kumimoji="1" lang="en-US" altLang="zh-TW" sz="2400" dirty="0" smtClean="0"/>
              <a:t>(based from this thesis</a:t>
            </a:r>
            <a:r>
              <a:rPr kumimoji="1" lang="en-US" altLang="zh-TW" sz="2400" dirty="0" smtClean="0"/>
              <a:t>)</a:t>
            </a:r>
            <a:endParaRPr kumimoji="1"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108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Thank you</a:t>
            </a:r>
            <a:endParaRPr kumimoji="1"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109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6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Who Are Running These Services?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Twitch</a:t>
            </a:r>
          </a:p>
          <a:p>
            <a:pPr lvl="1"/>
            <a:r>
              <a:rPr kumimoji="1" lang="en-US" altLang="zh-TW" dirty="0" smtClean="0"/>
              <a:t>Spin-off from </a:t>
            </a:r>
            <a:r>
              <a:rPr kumimoji="1" lang="en-US" altLang="zh-TW" dirty="0" err="1" smtClean="0"/>
              <a:t>Justin.tv</a:t>
            </a:r>
            <a:endParaRPr kumimoji="1" lang="en-US" altLang="zh-TW" dirty="0" smtClean="0"/>
          </a:p>
          <a:p>
            <a:pPr lvl="1"/>
            <a:r>
              <a:rPr kumimoji="1" lang="en-US" altLang="zh-TW" dirty="0" smtClean="0"/>
              <a:t>The broadcast platform for most E-sport event</a:t>
            </a:r>
          </a:p>
          <a:p>
            <a:r>
              <a:rPr kumimoji="1" lang="en-US" altLang="zh-TW" dirty="0" err="1" smtClean="0"/>
              <a:t>Ustream</a:t>
            </a:r>
            <a:endParaRPr kumimoji="1" lang="en-US" altLang="zh-TW" dirty="0" smtClean="0"/>
          </a:p>
          <a:p>
            <a:pPr lvl="1"/>
            <a:r>
              <a:rPr kumimoji="1" lang="en-US" altLang="zh-TW" dirty="0" smtClean="0"/>
              <a:t>The streaming service used by Sony PS4</a:t>
            </a:r>
          </a:p>
          <a:p>
            <a:r>
              <a:rPr kumimoji="1" lang="en-US" altLang="zh-TW" dirty="0" smtClean="0"/>
              <a:t>YouTube Gaming</a:t>
            </a:r>
          </a:p>
          <a:p>
            <a:pPr lvl="1"/>
            <a:r>
              <a:rPr kumimoji="1" lang="en-US" altLang="zh-TW" dirty="0" smtClean="0"/>
              <a:t>Launched in Aug, 2015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99276"/>
            <a:ext cx="2808312" cy="7153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64" y="5746454"/>
            <a:ext cx="2555776" cy="56227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9" y="4688088"/>
            <a:ext cx="2518421" cy="16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smtClean="0"/>
              <a:t>Q &amp; A</a:t>
            </a:r>
            <a:endParaRPr kumimoji="1"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smtClean="0"/>
              <a:t>tyfanchiang92@gmail.com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110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278531"/>
            <a:ext cx="5184576" cy="143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Backup slides</a:t>
            </a:r>
            <a:endParaRPr kumimoji="1"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8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Implication Of Calling Interval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112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Slightly better quality and more bandwidth consumption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8229600" cy="280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27584" y="4365104"/>
            <a:ext cx="3312368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004048" y="3070650"/>
            <a:ext cx="3528392" cy="12944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83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Negligible Network Overhead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113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Just around 300 kbps with 12000+ viewers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0807"/>
            <a:ext cx="8229600" cy="293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SoI</a:t>
            </a:r>
            <a:r>
              <a:rPr lang="en-US" altLang="zh-TW" dirty="0" smtClean="0"/>
              <a:t>-Driven Streaming Platform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zh-TW" dirty="0" smtClean="0"/>
              <a:t>Develop </a:t>
            </a:r>
            <a:r>
              <a:rPr lang="en-US" altLang="zh-TW" dirty="0" err="1" smtClean="0"/>
              <a:t>SoI</a:t>
            </a:r>
            <a:r>
              <a:rPr lang="en-US" altLang="zh-TW" dirty="0" smtClean="0"/>
              <a:t>-driven streaming platform</a:t>
            </a:r>
          </a:p>
          <a:p>
            <a:r>
              <a:rPr lang="en-US" altLang="zh-TW" dirty="0" smtClean="0"/>
              <a:t>Answer three question</a:t>
            </a:r>
          </a:p>
          <a:p>
            <a:pPr lvl="1"/>
            <a:r>
              <a:rPr lang="en-US" altLang="zh-TW" dirty="0" smtClean="0"/>
              <a:t>How to detect </a:t>
            </a:r>
            <a:r>
              <a:rPr lang="en-US" altLang="zh-TW" dirty="0" err="1" smtClean="0"/>
              <a:t>SoI</a:t>
            </a:r>
            <a:r>
              <a:rPr lang="en-US" altLang="zh-TW" dirty="0" smtClean="0"/>
              <a:t> efficiently? </a:t>
            </a:r>
          </a:p>
          <a:p>
            <a:pPr lvl="1"/>
            <a:r>
              <a:rPr lang="en-US" altLang="zh-TW" dirty="0" smtClean="0"/>
              <a:t>How to allocation resources among channels? </a:t>
            </a:r>
          </a:p>
          <a:p>
            <a:pPr lvl="1"/>
            <a:r>
              <a:rPr lang="en-US" altLang="zh-TW" dirty="0" smtClean="0"/>
              <a:t>How to perform transcode on the streaming videos? 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Notations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system collects </a:t>
            </a:r>
          </a:p>
          <a:p>
            <a:pPr lvl="1"/>
            <a:r>
              <a:rPr lang="en-US" altLang="zh-TW" dirty="0" smtClean="0"/>
              <a:t>A set of features </a:t>
            </a:r>
            <a:r>
              <a:rPr lang="en-US" altLang="zh-TW" b="1" i="1" dirty="0" smtClean="0"/>
              <a:t>F</a:t>
            </a:r>
            <a:r>
              <a:rPr lang="en-US" altLang="zh-TW" b="1" i="1" baseline="-25000" dirty="0" smtClean="0"/>
              <a:t>s</a:t>
            </a:r>
            <a:r>
              <a:rPr lang="en-US" altLang="zh-TW" dirty="0" smtClean="0"/>
              <a:t> from streamer </a:t>
            </a:r>
            <a:r>
              <a:rPr lang="en-US" altLang="zh-TW" b="1" i="1" dirty="0" smtClean="0"/>
              <a:t>s</a:t>
            </a:r>
          </a:p>
          <a:p>
            <a:pPr lvl="1"/>
            <a:r>
              <a:rPr lang="en-US" altLang="zh-TW" dirty="0" smtClean="0"/>
              <a:t>A set of features </a:t>
            </a:r>
            <a:r>
              <a:rPr lang="en-US" altLang="zh-TW" b="1" i="1" dirty="0" err="1" smtClean="0"/>
              <a:t>F</a:t>
            </a:r>
            <a:r>
              <a:rPr lang="en-US" altLang="zh-TW" b="1" i="1" baseline="-25000" dirty="0" err="1" smtClean="0"/>
              <a:t>s,v</a:t>
            </a:r>
            <a:r>
              <a:rPr lang="en-US" altLang="zh-TW" dirty="0" smtClean="0"/>
              <a:t> from viewer </a:t>
            </a:r>
            <a:r>
              <a:rPr lang="en-US" altLang="zh-TW" b="1" i="1" dirty="0" smtClean="0"/>
              <a:t>v</a:t>
            </a:r>
            <a:r>
              <a:rPr lang="en-US" altLang="zh-TW" dirty="0" smtClean="0"/>
              <a:t> of streamer </a:t>
            </a:r>
            <a:r>
              <a:rPr lang="en-US" altLang="zh-TW" b="1" i="1" dirty="0" smtClean="0"/>
              <a:t>s</a:t>
            </a:r>
          </a:p>
          <a:p>
            <a:r>
              <a:rPr lang="en-US" altLang="zh-TW" dirty="0" err="1" smtClean="0"/>
              <a:t>SoI</a:t>
            </a:r>
            <a:r>
              <a:rPr lang="en-US" altLang="zh-TW" dirty="0" smtClean="0"/>
              <a:t> detector take </a:t>
            </a:r>
            <a:r>
              <a:rPr lang="en-US" altLang="zh-TW" b="1" i="1" dirty="0" smtClean="0"/>
              <a:t>F</a:t>
            </a:r>
            <a:r>
              <a:rPr lang="en-US" altLang="zh-TW" b="1" i="1" baseline="-25000" dirty="0" smtClean="0"/>
              <a:t>s</a:t>
            </a:r>
            <a:r>
              <a:rPr lang="en-US" altLang="zh-TW" dirty="0" smtClean="0"/>
              <a:t> and </a:t>
            </a:r>
            <a:r>
              <a:rPr lang="en-US" altLang="zh-TW" b="1" i="1" dirty="0" err="1" smtClean="0"/>
              <a:t>F</a:t>
            </a:r>
            <a:r>
              <a:rPr lang="en-US" altLang="zh-TW" b="1" i="1" baseline="-25000" dirty="0" err="1" smtClean="0"/>
              <a:t>s,v</a:t>
            </a:r>
            <a:r>
              <a:rPr lang="en-US" altLang="zh-TW" dirty="0" smtClean="0"/>
              <a:t> as input</a:t>
            </a:r>
          </a:p>
          <a:p>
            <a:pPr lvl="1"/>
            <a:r>
              <a:rPr lang="en-US" altLang="zh-TW" dirty="0" smtClean="0"/>
              <a:t>Output </a:t>
            </a:r>
            <a:r>
              <a:rPr lang="en-US" altLang="zh-TW" dirty="0" err="1" smtClean="0"/>
              <a:t>SoI</a:t>
            </a:r>
            <a:r>
              <a:rPr lang="en-US" altLang="zh-TW" dirty="0"/>
              <a:t> </a:t>
            </a:r>
            <a:r>
              <a:rPr lang="en-US" altLang="zh-TW" dirty="0" smtClean="0"/>
              <a:t>weight </a:t>
            </a:r>
            <a:r>
              <a:rPr lang="en-US" altLang="zh-TW" b="1" i="1" dirty="0" err="1"/>
              <a:t>w</a:t>
            </a:r>
            <a:r>
              <a:rPr lang="en-US" altLang="zh-TW" b="1" i="1" baseline="-25000" dirty="0" err="1" smtClean="0"/>
              <a:t>s</a:t>
            </a:r>
            <a:r>
              <a:rPr lang="en-US" altLang="zh-TW" dirty="0" smtClean="0"/>
              <a:t> for current segment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115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7272808" cy="189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5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Notations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Resource allocator take all the </a:t>
            </a:r>
            <a:r>
              <a:rPr lang="en-US" altLang="zh-TW" b="1" i="1" dirty="0" err="1"/>
              <a:t>w</a:t>
            </a:r>
            <a:r>
              <a:rPr lang="en-US" altLang="zh-TW" b="1" i="1" baseline="-25000" dirty="0" err="1" smtClean="0"/>
              <a:t>s</a:t>
            </a:r>
            <a:r>
              <a:rPr lang="en-US" altLang="zh-TW" dirty="0" smtClean="0"/>
              <a:t> and bandwidth capacity </a:t>
            </a:r>
            <a:r>
              <a:rPr lang="en-US" altLang="zh-TW" b="1" i="1" dirty="0" smtClean="0"/>
              <a:t>R</a:t>
            </a:r>
            <a:r>
              <a:rPr lang="en-US" altLang="zh-TW" dirty="0" smtClean="0"/>
              <a:t> as input</a:t>
            </a:r>
          </a:p>
          <a:p>
            <a:pPr lvl="1"/>
            <a:r>
              <a:rPr lang="en-US" altLang="zh-TW" dirty="0" smtClean="0"/>
              <a:t>Output </a:t>
            </a:r>
            <a:r>
              <a:rPr lang="en-US" altLang="zh-TW" b="1" i="1" dirty="0" err="1" smtClean="0"/>
              <a:t>r</a:t>
            </a:r>
            <a:r>
              <a:rPr lang="en-US" altLang="zh-TW" b="1" i="1" baseline="-25000" dirty="0" err="1" smtClean="0"/>
              <a:t>s</a:t>
            </a:r>
            <a:r>
              <a:rPr lang="en-US" altLang="zh-TW" dirty="0" smtClean="0"/>
              <a:t> as the bitrate for video segment </a:t>
            </a:r>
            <a:r>
              <a:rPr lang="en-US" altLang="zh-TW" b="1" i="1" dirty="0" smtClean="0"/>
              <a:t>v</a:t>
            </a:r>
            <a:r>
              <a:rPr lang="en-US" altLang="zh-TW" b="1" i="1" baseline="-25000" dirty="0" smtClean="0"/>
              <a:t>s</a:t>
            </a:r>
            <a:r>
              <a:rPr lang="en-US" altLang="zh-TW" dirty="0" smtClean="0"/>
              <a:t> from </a:t>
            </a:r>
            <a:r>
              <a:rPr lang="en-US" altLang="zh-TW" b="1" i="1" dirty="0" smtClean="0"/>
              <a:t>s</a:t>
            </a:r>
          </a:p>
          <a:p>
            <a:r>
              <a:rPr lang="en-US" altLang="zh-TW" dirty="0" smtClean="0"/>
              <a:t>Transcoder use </a:t>
            </a:r>
            <a:r>
              <a:rPr lang="en-US" altLang="zh-TW" b="1" i="1" dirty="0" err="1" smtClean="0"/>
              <a:t>r</a:t>
            </a:r>
            <a:r>
              <a:rPr lang="en-US" altLang="zh-TW" b="1" i="1" baseline="-25000" dirty="0" err="1" smtClean="0"/>
              <a:t>s</a:t>
            </a:r>
            <a:r>
              <a:rPr lang="en-US" altLang="zh-TW" dirty="0" smtClean="0"/>
              <a:t> as parameter to transcode </a:t>
            </a:r>
            <a:r>
              <a:rPr lang="en-US" altLang="zh-TW" b="1" i="1" dirty="0" smtClean="0"/>
              <a:t>v</a:t>
            </a:r>
            <a:r>
              <a:rPr lang="en-US" altLang="zh-TW" b="1" i="1" baseline="-25000" dirty="0" smtClean="0"/>
              <a:t>s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Output </a:t>
            </a:r>
            <a:r>
              <a:rPr lang="en-US" altLang="zh-TW" b="1" i="1" dirty="0" err="1" smtClean="0"/>
              <a:t>o</a:t>
            </a:r>
            <a:r>
              <a:rPr lang="en-US" altLang="zh-TW" b="1" i="1" baseline="-25000" dirty="0" err="1" smtClean="0"/>
              <a:t>s</a:t>
            </a:r>
            <a:r>
              <a:rPr lang="en-US" altLang="zh-TW" dirty="0" smtClean="0"/>
              <a:t> stream to viewers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116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7272808" cy="189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22313" y="3750335"/>
            <a:ext cx="7772400" cy="1362075"/>
          </a:xfrm>
        </p:spPr>
        <p:txBody>
          <a:bodyPr/>
          <a:lstStyle/>
          <a:p>
            <a:r>
              <a:rPr kumimoji="1" lang="en-US" altLang="zh-TW" dirty="0" smtClean="0"/>
              <a:t>WHY do lag happens? </a:t>
            </a:r>
            <a:endParaRPr kumimoji="1"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371600" y="1897255"/>
            <a:ext cx="7772400" cy="1500187"/>
          </a:xfrm>
        </p:spPr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117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98840" y="4618761"/>
            <a:ext cx="8817830" cy="1533298"/>
            <a:chOff x="2959580" y="1673057"/>
            <a:chExt cx="11926341" cy="2073825"/>
          </a:xfrm>
        </p:grpSpPr>
        <p:grpSp>
          <p:nvGrpSpPr>
            <p:cNvPr id="8" name="群組 7"/>
            <p:cNvGrpSpPr/>
            <p:nvPr/>
          </p:nvGrpSpPr>
          <p:grpSpPr>
            <a:xfrm>
              <a:off x="2959580" y="1852698"/>
              <a:ext cx="2303265" cy="1894184"/>
              <a:chOff x="1248222" y="1717126"/>
              <a:chExt cx="2303265" cy="1894184"/>
            </a:xfrm>
          </p:grpSpPr>
          <p:grpSp>
            <p:nvGrpSpPr>
              <p:cNvPr id="44" name="群組 43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46" name="群組 45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5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4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7" name="群組 46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8" name="群組 47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45" name="文字方塊 44"/>
              <p:cNvSpPr txBox="1"/>
              <p:nvPr/>
            </p:nvSpPr>
            <p:spPr>
              <a:xfrm>
                <a:off x="1613650" y="1717126"/>
                <a:ext cx="1633300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10513293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42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文字方塊 42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38" name="群組 37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40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9" name="文字方塊 38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36" name="文字方塊 35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向右箭號 36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8211717" y="1700260"/>
              <a:ext cx="1843893" cy="1761725"/>
              <a:chOff x="209004" y="2540321"/>
              <a:chExt cx="1843893" cy="1761725"/>
            </a:xfrm>
          </p:grpSpPr>
          <p:grpSp>
            <p:nvGrpSpPr>
              <p:cNvPr id="25" name="群組 24"/>
              <p:cNvGrpSpPr/>
              <p:nvPr/>
            </p:nvGrpSpPr>
            <p:grpSpPr>
              <a:xfrm>
                <a:off x="209004" y="3133270"/>
                <a:ext cx="1843893" cy="1168776"/>
                <a:chOff x="2944716" y="1808160"/>
                <a:chExt cx="1843893" cy="1168776"/>
              </a:xfrm>
            </p:grpSpPr>
            <p:grpSp>
              <p:nvGrpSpPr>
                <p:cNvPr id="27" name="群組 26"/>
                <p:cNvGrpSpPr/>
                <p:nvPr/>
              </p:nvGrpSpPr>
              <p:grpSpPr>
                <a:xfrm>
                  <a:off x="2944716" y="18081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34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8" name="群組 27"/>
                <p:cNvGrpSpPr/>
                <p:nvPr/>
              </p:nvGrpSpPr>
              <p:grpSpPr>
                <a:xfrm>
                  <a:off x="3097116" y="19605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3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9" name="群組 28"/>
                <p:cNvGrpSpPr/>
                <p:nvPr/>
              </p:nvGrpSpPr>
              <p:grpSpPr>
                <a:xfrm>
                  <a:off x="3249516" y="21129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3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6" name="文字方塊 25"/>
              <p:cNvSpPr txBox="1"/>
              <p:nvPr/>
            </p:nvSpPr>
            <p:spPr>
              <a:xfrm>
                <a:off x="452218" y="2540321"/>
                <a:ext cx="1357464" cy="4849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Video Servers</a:t>
                </a:r>
                <a:endParaRPr lang="zh-TW" altLang="en-US" sz="1200" dirty="0"/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23" name="文字方塊 22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向右箭號 23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向右箭號 2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5688757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文字方塊 19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向右箭號 17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32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Reason 1: Server Too Busy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118</a:t>
            </a:fld>
            <a:endParaRPr lang="zh-TW" altLang="en-US"/>
          </a:p>
        </p:txBody>
      </p:sp>
      <p:sp>
        <p:nvSpPr>
          <p:cNvPr id="55" name="內容版面配置區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grpSp>
        <p:nvGrpSpPr>
          <p:cNvPr id="57" name="群組 56"/>
          <p:cNvGrpSpPr/>
          <p:nvPr/>
        </p:nvGrpSpPr>
        <p:grpSpPr>
          <a:xfrm>
            <a:off x="98840" y="4618761"/>
            <a:ext cx="8817830" cy="1533298"/>
            <a:chOff x="2959580" y="1673057"/>
            <a:chExt cx="11926341" cy="2073825"/>
          </a:xfrm>
        </p:grpSpPr>
        <p:grpSp>
          <p:nvGrpSpPr>
            <p:cNvPr id="58" name="群組 57"/>
            <p:cNvGrpSpPr/>
            <p:nvPr/>
          </p:nvGrpSpPr>
          <p:grpSpPr>
            <a:xfrm>
              <a:off x="2959580" y="1852698"/>
              <a:ext cx="2303265" cy="1894184"/>
              <a:chOff x="1248222" y="1717126"/>
              <a:chExt cx="2303265" cy="1894184"/>
            </a:xfrm>
          </p:grpSpPr>
          <p:grpSp>
            <p:nvGrpSpPr>
              <p:cNvPr id="94" name="群組 93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96" name="群組 95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10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4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7" name="群組 96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10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8" name="群組 97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9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95" name="文字方塊 94"/>
              <p:cNvSpPr txBox="1"/>
              <p:nvPr/>
            </p:nvSpPr>
            <p:spPr>
              <a:xfrm>
                <a:off x="1613650" y="1717126"/>
                <a:ext cx="1633300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59" name="群組 58"/>
            <p:cNvGrpSpPr/>
            <p:nvPr/>
          </p:nvGrpSpPr>
          <p:grpSpPr>
            <a:xfrm>
              <a:off x="10513293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92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文字方塊 92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88" name="群組 87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90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9" name="文字方塊 88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86" name="文字方塊 85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向右箭號 86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2" name="群組 61"/>
            <p:cNvGrpSpPr/>
            <p:nvPr/>
          </p:nvGrpSpPr>
          <p:grpSpPr>
            <a:xfrm>
              <a:off x="8211717" y="1700260"/>
              <a:ext cx="1843893" cy="1761725"/>
              <a:chOff x="209004" y="2540321"/>
              <a:chExt cx="1843893" cy="1761725"/>
            </a:xfrm>
          </p:grpSpPr>
          <p:grpSp>
            <p:nvGrpSpPr>
              <p:cNvPr id="75" name="群組 74"/>
              <p:cNvGrpSpPr/>
              <p:nvPr/>
            </p:nvGrpSpPr>
            <p:grpSpPr>
              <a:xfrm>
                <a:off x="209004" y="3133270"/>
                <a:ext cx="1843893" cy="1168776"/>
                <a:chOff x="2944716" y="1808160"/>
                <a:chExt cx="1843893" cy="1168776"/>
              </a:xfrm>
            </p:grpSpPr>
            <p:grpSp>
              <p:nvGrpSpPr>
                <p:cNvPr id="77" name="群組 76"/>
                <p:cNvGrpSpPr/>
                <p:nvPr/>
              </p:nvGrpSpPr>
              <p:grpSpPr>
                <a:xfrm>
                  <a:off x="2944716" y="18081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4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8" name="群組 77"/>
                <p:cNvGrpSpPr/>
                <p:nvPr/>
              </p:nvGrpSpPr>
              <p:grpSpPr>
                <a:xfrm>
                  <a:off x="3097116" y="19605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9" name="群組 78"/>
                <p:cNvGrpSpPr/>
                <p:nvPr/>
              </p:nvGrpSpPr>
              <p:grpSpPr>
                <a:xfrm>
                  <a:off x="3249516" y="21129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76" name="文字方塊 75"/>
              <p:cNvSpPr txBox="1"/>
              <p:nvPr/>
            </p:nvSpPr>
            <p:spPr>
              <a:xfrm>
                <a:off x="452218" y="2540321"/>
                <a:ext cx="1357464" cy="4849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Video Servers</a:t>
                </a:r>
                <a:endParaRPr lang="zh-TW" altLang="en-US" sz="1200" dirty="0"/>
              </a:p>
            </p:txBody>
          </p:sp>
        </p:grpSp>
        <p:grpSp>
          <p:nvGrpSpPr>
            <p:cNvPr id="63" name="群組 62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73" name="文字方塊 72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向右箭號 73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4" name="群組 63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71" name="文字方塊 7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向右箭號 7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5" name="群組 64"/>
            <p:cNvGrpSpPr/>
            <p:nvPr/>
          </p:nvGrpSpPr>
          <p:grpSpPr>
            <a:xfrm>
              <a:off x="5688757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6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文字方塊 69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66" name="群組 65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67" name="文字方塊 66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向右箭號 67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44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Reason 1: Server Too Busy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119</a:t>
            </a:fld>
            <a:endParaRPr lang="zh-TW" altLang="en-US"/>
          </a:p>
        </p:txBody>
      </p:sp>
      <p:sp>
        <p:nvSpPr>
          <p:cNvPr id="55" name="內容版面配置區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Too many viewers</a:t>
            </a:r>
          </a:p>
        </p:txBody>
      </p:sp>
      <p:grpSp>
        <p:nvGrpSpPr>
          <p:cNvPr id="57" name="群組 56"/>
          <p:cNvGrpSpPr/>
          <p:nvPr/>
        </p:nvGrpSpPr>
        <p:grpSpPr>
          <a:xfrm>
            <a:off x="98840" y="4618761"/>
            <a:ext cx="8817830" cy="1533298"/>
            <a:chOff x="2959580" y="1673057"/>
            <a:chExt cx="11926341" cy="2073825"/>
          </a:xfrm>
        </p:grpSpPr>
        <p:grpSp>
          <p:nvGrpSpPr>
            <p:cNvPr id="58" name="群組 57"/>
            <p:cNvGrpSpPr/>
            <p:nvPr/>
          </p:nvGrpSpPr>
          <p:grpSpPr>
            <a:xfrm>
              <a:off x="2959580" y="1852698"/>
              <a:ext cx="2303265" cy="1894184"/>
              <a:chOff x="1248222" y="1717126"/>
              <a:chExt cx="2303265" cy="1894184"/>
            </a:xfrm>
          </p:grpSpPr>
          <p:grpSp>
            <p:nvGrpSpPr>
              <p:cNvPr id="94" name="群組 93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96" name="群組 95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10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4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7" name="群組 96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10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8" name="群組 97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9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95" name="文字方塊 94"/>
              <p:cNvSpPr txBox="1"/>
              <p:nvPr/>
            </p:nvSpPr>
            <p:spPr>
              <a:xfrm>
                <a:off x="1613650" y="1717126"/>
                <a:ext cx="1633300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59" name="群組 58"/>
            <p:cNvGrpSpPr/>
            <p:nvPr/>
          </p:nvGrpSpPr>
          <p:grpSpPr>
            <a:xfrm>
              <a:off x="10513293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92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文字方塊 92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88" name="群組 87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90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9" name="文字方塊 88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86" name="文字方塊 85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向右箭號 86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2" name="群組 61"/>
            <p:cNvGrpSpPr/>
            <p:nvPr/>
          </p:nvGrpSpPr>
          <p:grpSpPr>
            <a:xfrm>
              <a:off x="8211717" y="1700260"/>
              <a:ext cx="1843893" cy="1761725"/>
              <a:chOff x="209004" y="2540321"/>
              <a:chExt cx="1843893" cy="1761725"/>
            </a:xfrm>
          </p:grpSpPr>
          <p:grpSp>
            <p:nvGrpSpPr>
              <p:cNvPr id="75" name="群組 74"/>
              <p:cNvGrpSpPr/>
              <p:nvPr/>
            </p:nvGrpSpPr>
            <p:grpSpPr>
              <a:xfrm>
                <a:off x="209004" y="3133270"/>
                <a:ext cx="1843893" cy="1168776"/>
                <a:chOff x="2944716" y="1808160"/>
                <a:chExt cx="1843893" cy="1168776"/>
              </a:xfrm>
            </p:grpSpPr>
            <p:grpSp>
              <p:nvGrpSpPr>
                <p:cNvPr id="77" name="群組 76"/>
                <p:cNvGrpSpPr/>
                <p:nvPr/>
              </p:nvGrpSpPr>
              <p:grpSpPr>
                <a:xfrm>
                  <a:off x="2944716" y="18081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4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8" name="群組 77"/>
                <p:cNvGrpSpPr/>
                <p:nvPr/>
              </p:nvGrpSpPr>
              <p:grpSpPr>
                <a:xfrm>
                  <a:off x="3097116" y="19605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9" name="群組 78"/>
                <p:cNvGrpSpPr/>
                <p:nvPr/>
              </p:nvGrpSpPr>
              <p:grpSpPr>
                <a:xfrm>
                  <a:off x="3249516" y="21129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76" name="文字方塊 75"/>
              <p:cNvSpPr txBox="1"/>
              <p:nvPr/>
            </p:nvSpPr>
            <p:spPr>
              <a:xfrm>
                <a:off x="452218" y="2540321"/>
                <a:ext cx="1357464" cy="4849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Video Servers</a:t>
                </a:r>
                <a:endParaRPr lang="zh-TW" altLang="en-US" sz="1200" dirty="0"/>
              </a:p>
            </p:txBody>
          </p:sp>
        </p:grpSp>
        <p:grpSp>
          <p:nvGrpSpPr>
            <p:cNvPr id="63" name="群組 62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73" name="文字方塊 72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向右箭號 73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4" name="群組 63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71" name="文字方塊 7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向右箭號 7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5" name="群組 64"/>
            <p:cNvGrpSpPr/>
            <p:nvPr/>
          </p:nvGrpSpPr>
          <p:grpSpPr>
            <a:xfrm>
              <a:off x="5688757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6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文字方塊 69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66" name="群組 65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67" name="文字方塊 66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向右箭號 67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50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Twitch Is Hot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en-US" altLang="zh-TW" dirty="0" smtClean="0"/>
              <a:t>4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largest in peak US Internet traffic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5896372" cy="35271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23728" y="3356992"/>
            <a:ext cx="223224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64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Reason 1: Server Too Busy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120</a:t>
            </a:fld>
            <a:endParaRPr lang="zh-TW" altLang="en-US"/>
          </a:p>
        </p:txBody>
      </p:sp>
      <p:sp>
        <p:nvSpPr>
          <p:cNvPr id="55" name="內容版面配置區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Too </a:t>
            </a:r>
            <a:r>
              <a:rPr kumimoji="1" lang="en-US" altLang="zh-TW" smtClean="0"/>
              <a:t>many viewers</a:t>
            </a:r>
            <a:endParaRPr kumimoji="1" lang="en-US" altLang="zh-TW" dirty="0" smtClean="0"/>
          </a:p>
        </p:txBody>
      </p:sp>
      <p:grpSp>
        <p:nvGrpSpPr>
          <p:cNvPr id="57" name="群組 56"/>
          <p:cNvGrpSpPr/>
          <p:nvPr/>
        </p:nvGrpSpPr>
        <p:grpSpPr>
          <a:xfrm>
            <a:off x="98840" y="4618761"/>
            <a:ext cx="8817830" cy="1533298"/>
            <a:chOff x="2959580" y="1673057"/>
            <a:chExt cx="11926341" cy="2073825"/>
          </a:xfrm>
        </p:grpSpPr>
        <p:grpSp>
          <p:nvGrpSpPr>
            <p:cNvPr id="58" name="群組 57"/>
            <p:cNvGrpSpPr/>
            <p:nvPr/>
          </p:nvGrpSpPr>
          <p:grpSpPr>
            <a:xfrm>
              <a:off x="2959580" y="1852698"/>
              <a:ext cx="2303265" cy="1894184"/>
              <a:chOff x="1248222" y="1717126"/>
              <a:chExt cx="2303265" cy="1894184"/>
            </a:xfrm>
          </p:grpSpPr>
          <p:grpSp>
            <p:nvGrpSpPr>
              <p:cNvPr id="94" name="群組 93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96" name="群組 95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10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4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7" name="群組 96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10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8" name="群組 97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9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95" name="文字方塊 94"/>
              <p:cNvSpPr txBox="1"/>
              <p:nvPr/>
            </p:nvSpPr>
            <p:spPr>
              <a:xfrm>
                <a:off x="1613650" y="1717126"/>
                <a:ext cx="1633300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59" name="群組 58"/>
            <p:cNvGrpSpPr/>
            <p:nvPr/>
          </p:nvGrpSpPr>
          <p:grpSpPr>
            <a:xfrm>
              <a:off x="10513293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92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文字方塊 92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88" name="群組 87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90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9" name="文字方塊 88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86" name="文字方塊 85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向右箭號 86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2" name="群組 61"/>
            <p:cNvGrpSpPr/>
            <p:nvPr/>
          </p:nvGrpSpPr>
          <p:grpSpPr>
            <a:xfrm>
              <a:off x="8211717" y="1700260"/>
              <a:ext cx="1843893" cy="1761725"/>
              <a:chOff x="209004" y="2540321"/>
              <a:chExt cx="1843893" cy="1761725"/>
            </a:xfrm>
          </p:grpSpPr>
          <p:grpSp>
            <p:nvGrpSpPr>
              <p:cNvPr id="75" name="群組 74"/>
              <p:cNvGrpSpPr/>
              <p:nvPr/>
            </p:nvGrpSpPr>
            <p:grpSpPr>
              <a:xfrm>
                <a:off x="209004" y="3133270"/>
                <a:ext cx="1843893" cy="1168776"/>
                <a:chOff x="2944716" y="1808160"/>
                <a:chExt cx="1843893" cy="1168776"/>
              </a:xfrm>
            </p:grpSpPr>
            <p:grpSp>
              <p:nvGrpSpPr>
                <p:cNvPr id="77" name="群組 76"/>
                <p:cNvGrpSpPr/>
                <p:nvPr/>
              </p:nvGrpSpPr>
              <p:grpSpPr>
                <a:xfrm>
                  <a:off x="2944716" y="18081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4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8" name="群組 77"/>
                <p:cNvGrpSpPr/>
                <p:nvPr/>
              </p:nvGrpSpPr>
              <p:grpSpPr>
                <a:xfrm>
                  <a:off x="3097116" y="19605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9" name="群組 78"/>
                <p:cNvGrpSpPr/>
                <p:nvPr/>
              </p:nvGrpSpPr>
              <p:grpSpPr>
                <a:xfrm>
                  <a:off x="3249516" y="21129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76" name="文字方塊 75"/>
              <p:cNvSpPr txBox="1"/>
              <p:nvPr/>
            </p:nvSpPr>
            <p:spPr>
              <a:xfrm>
                <a:off x="452218" y="2540321"/>
                <a:ext cx="1357464" cy="4849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Video Servers</a:t>
                </a:r>
                <a:endParaRPr lang="zh-TW" altLang="en-US" sz="1200" dirty="0"/>
              </a:p>
            </p:txBody>
          </p:sp>
        </p:grpSp>
        <p:grpSp>
          <p:nvGrpSpPr>
            <p:cNvPr id="63" name="群組 62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73" name="文字方塊 72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向右箭號 73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4" name="群組 63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71" name="文字方塊 7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向右箭號 7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5" name="群組 64"/>
            <p:cNvGrpSpPr/>
            <p:nvPr/>
          </p:nvGrpSpPr>
          <p:grpSpPr>
            <a:xfrm>
              <a:off x="5688757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6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文字方塊 69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66" name="群組 65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67" name="文字方塊 66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向右箭號 67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6" y="5738583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1240153" y="5771981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1" y="5737178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764498" y="5770576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89" y="5729361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239318" y="5762759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6" y="5976716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1467283" y="6010114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0" y="5991347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966747" y="6024745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" y="5990755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458912" y="6024153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436" y="5970380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52471" y="6003778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0724" y="4509120"/>
            <a:ext cx="1827526" cy="22123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213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Reason 1: Server Too Busy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121</a:t>
            </a:fld>
            <a:endParaRPr lang="zh-TW" altLang="en-US"/>
          </a:p>
        </p:txBody>
      </p:sp>
      <p:sp>
        <p:nvSpPr>
          <p:cNvPr id="55" name="內容版面配置區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Too many viewers</a:t>
            </a:r>
          </a:p>
          <a:p>
            <a:r>
              <a:rPr kumimoji="1" lang="en-US" altLang="zh-TW" dirty="0" smtClean="0"/>
              <a:t>Too many streamers</a:t>
            </a:r>
          </a:p>
          <a:p>
            <a:pPr lvl="1"/>
            <a:r>
              <a:rPr kumimoji="1" lang="en-US" altLang="zh-TW" dirty="0" smtClean="0"/>
              <a:t>Too many transcode workload </a:t>
            </a:r>
            <a:endParaRPr kumimoji="1" lang="zh-TW" altLang="en-US" dirty="0"/>
          </a:p>
        </p:txBody>
      </p:sp>
      <p:grpSp>
        <p:nvGrpSpPr>
          <p:cNvPr id="57" name="群組 56"/>
          <p:cNvGrpSpPr/>
          <p:nvPr/>
        </p:nvGrpSpPr>
        <p:grpSpPr>
          <a:xfrm>
            <a:off x="98840" y="4618761"/>
            <a:ext cx="8817830" cy="1533298"/>
            <a:chOff x="2959580" y="1673057"/>
            <a:chExt cx="11926341" cy="2073825"/>
          </a:xfrm>
        </p:grpSpPr>
        <p:grpSp>
          <p:nvGrpSpPr>
            <p:cNvPr id="58" name="群組 57"/>
            <p:cNvGrpSpPr/>
            <p:nvPr/>
          </p:nvGrpSpPr>
          <p:grpSpPr>
            <a:xfrm>
              <a:off x="2959580" y="1852698"/>
              <a:ext cx="2303265" cy="1894184"/>
              <a:chOff x="1248222" y="1717126"/>
              <a:chExt cx="2303265" cy="1894184"/>
            </a:xfrm>
          </p:grpSpPr>
          <p:grpSp>
            <p:nvGrpSpPr>
              <p:cNvPr id="94" name="群組 93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96" name="群組 95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10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4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7" name="群組 96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10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8" name="群組 97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9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95" name="文字方塊 94"/>
              <p:cNvSpPr txBox="1"/>
              <p:nvPr/>
            </p:nvSpPr>
            <p:spPr>
              <a:xfrm>
                <a:off x="1613650" y="1717126"/>
                <a:ext cx="1633300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59" name="群組 58"/>
            <p:cNvGrpSpPr/>
            <p:nvPr/>
          </p:nvGrpSpPr>
          <p:grpSpPr>
            <a:xfrm>
              <a:off x="10513293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92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文字方塊 92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88" name="群組 87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90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9" name="文字方塊 88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86" name="文字方塊 85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向右箭號 86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2" name="群組 61"/>
            <p:cNvGrpSpPr/>
            <p:nvPr/>
          </p:nvGrpSpPr>
          <p:grpSpPr>
            <a:xfrm>
              <a:off x="8211717" y="1700260"/>
              <a:ext cx="1843893" cy="1761725"/>
              <a:chOff x="209004" y="2540321"/>
              <a:chExt cx="1843893" cy="1761725"/>
            </a:xfrm>
          </p:grpSpPr>
          <p:grpSp>
            <p:nvGrpSpPr>
              <p:cNvPr id="75" name="群組 74"/>
              <p:cNvGrpSpPr/>
              <p:nvPr/>
            </p:nvGrpSpPr>
            <p:grpSpPr>
              <a:xfrm>
                <a:off x="209004" y="3133270"/>
                <a:ext cx="1843893" cy="1168776"/>
                <a:chOff x="2944716" y="1808160"/>
                <a:chExt cx="1843893" cy="1168776"/>
              </a:xfrm>
            </p:grpSpPr>
            <p:grpSp>
              <p:nvGrpSpPr>
                <p:cNvPr id="77" name="群組 76"/>
                <p:cNvGrpSpPr/>
                <p:nvPr/>
              </p:nvGrpSpPr>
              <p:grpSpPr>
                <a:xfrm>
                  <a:off x="2944716" y="18081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4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8" name="群組 77"/>
                <p:cNvGrpSpPr/>
                <p:nvPr/>
              </p:nvGrpSpPr>
              <p:grpSpPr>
                <a:xfrm>
                  <a:off x="3097116" y="19605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9" name="群組 78"/>
                <p:cNvGrpSpPr/>
                <p:nvPr/>
              </p:nvGrpSpPr>
              <p:grpSpPr>
                <a:xfrm>
                  <a:off x="3249516" y="21129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76" name="文字方塊 75"/>
              <p:cNvSpPr txBox="1"/>
              <p:nvPr/>
            </p:nvSpPr>
            <p:spPr>
              <a:xfrm>
                <a:off x="452218" y="2540321"/>
                <a:ext cx="1357464" cy="4849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Video Servers</a:t>
                </a:r>
                <a:endParaRPr lang="zh-TW" altLang="en-US" sz="1200" dirty="0"/>
              </a:p>
            </p:txBody>
          </p:sp>
        </p:grpSp>
        <p:grpSp>
          <p:nvGrpSpPr>
            <p:cNvPr id="63" name="群組 62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73" name="文字方塊 72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向右箭號 73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4" name="群組 63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71" name="文字方塊 7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向右箭號 7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5" name="群組 64"/>
            <p:cNvGrpSpPr/>
            <p:nvPr/>
          </p:nvGrpSpPr>
          <p:grpSpPr>
            <a:xfrm>
              <a:off x="5688757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6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文字方塊 69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66" name="群組 65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67" name="文字方塊 66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向右箭號 67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6" y="5738583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1240153" y="5771981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1" y="5737178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764498" y="5770576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89" y="5729361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239318" y="5762759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6" y="5976716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1467283" y="6010114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0" y="5991347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966747" y="6024745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" y="5990755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458912" y="6024153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436" y="5970380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52471" y="6003778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矩形 123"/>
          <p:cNvSpPr/>
          <p:nvPr/>
        </p:nvSpPr>
        <p:spPr>
          <a:xfrm>
            <a:off x="7228942" y="4472544"/>
            <a:ext cx="1878250" cy="22123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05" name="Picture 6" descr="http://openclipart.org/image/800px/svg_to_png/37129/peole_compu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5109112"/>
            <a:ext cx="1160145" cy="116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246">
            <a:off x="8105379" y="5369878"/>
            <a:ext cx="112223" cy="3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" descr="http://openclipart.org/image/800px/svg_to_png/37129/peole_compu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5261512"/>
            <a:ext cx="1160145" cy="116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246">
            <a:off x="8257779" y="5522278"/>
            <a:ext cx="112223" cy="3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Reason 1: Server Too Busy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122</a:t>
            </a:fld>
            <a:endParaRPr lang="zh-TW" altLang="en-US"/>
          </a:p>
        </p:txBody>
      </p:sp>
      <p:sp>
        <p:nvSpPr>
          <p:cNvPr id="55" name="內容版面配置區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Too many viewers</a:t>
            </a:r>
          </a:p>
          <a:p>
            <a:r>
              <a:rPr kumimoji="1" lang="en-US" altLang="zh-TW" dirty="0" smtClean="0"/>
              <a:t>Too many streamers</a:t>
            </a:r>
          </a:p>
          <a:p>
            <a:pPr lvl="1"/>
            <a:r>
              <a:rPr kumimoji="1" lang="en-US" altLang="zh-TW" dirty="0" smtClean="0"/>
              <a:t>Too many transcode workload </a:t>
            </a:r>
            <a:endParaRPr kumimoji="1" lang="zh-TW" altLang="en-US" dirty="0"/>
          </a:p>
        </p:txBody>
      </p:sp>
      <p:grpSp>
        <p:nvGrpSpPr>
          <p:cNvPr id="57" name="群組 56"/>
          <p:cNvGrpSpPr/>
          <p:nvPr/>
        </p:nvGrpSpPr>
        <p:grpSpPr>
          <a:xfrm>
            <a:off x="98840" y="4618761"/>
            <a:ext cx="8817830" cy="1533298"/>
            <a:chOff x="2959580" y="1673057"/>
            <a:chExt cx="11926341" cy="2073825"/>
          </a:xfrm>
        </p:grpSpPr>
        <p:grpSp>
          <p:nvGrpSpPr>
            <p:cNvPr id="58" name="群組 57"/>
            <p:cNvGrpSpPr/>
            <p:nvPr/>
          </p:nvGrpSpPr>
          <p:grpSpPr>
            <a:xfrm>
              <a:off x="2959580" y="1852698"/>
              <a:ext cx="2303265" cy="1894184"/>
              <a:chOff x="1248222" y="1717126"/>
              <a:chExt cx="2303265" cy="1894184"/>
            </a:xfrm>
          </p:grpSpPr>
          <p:grpSp>
            <p:nvGrpSpPr>
              <p:cNvPr id="94" name="群組 93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96" name="群組 95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10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4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7" name="群組 96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10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8" name="群組 97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9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95" name="文字方塊 94"/>
              <p:cNvSpPr txBox="1"/>
              <p:nvPr/>
            </p:nvSpPr>
            <p:spPr>
              <a:xfrm>
                <a:off x="1613650" y="1717126"/>
                <a:ext cx="1633300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59" name="群組 58"/>
            <p:cNvGrpSpPr/>
            <p:nvPr/>
          </p:nvGrpSpPr>
          <p:grpSpPr>
            <a:xfrm>
              <a:off x="10513293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92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文字方塊 92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88" name="群組 87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90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9" name="文字方塊 88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86" name="文字方塊 85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向右箭號 86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2" name="群組 61"/>
            <p:cNvGrpSpPr/>
            <p:nvPr/>
          </p:nvGrpSpPr>
          <p:grpSpPr>
            <a:xfrm>
              <a:off x="8211717" y="1700260"/>
              <a:ext cx="1843893" cy="1761725"/>
              <a:chOff x="209004" y="2540321"/>
              <a:chExt cx="1843893" cy="1761725"/>
            </a:xfrm>
          </p:grpSpPr>
          <p:grpSp>
            <p:nvGrpSpPr>
              <p:cNvPr id="75" name="群組 74"/>
              <p:cNvGrpSpPr/>
              <p:nvPr/>
            </p:nvGrpSpPr>
            <p:grpSpPr>
              <a:xfrm>
                <a:off x="209004" y="3133270"/>
                <a:ext cx="1843893" cy="1168776"/>
                <a:chOff x="2944716" y="1808160"/>
                <a:chExt cx="1843893" cy="1168776"/>
              </a:xfrm>
            </p:grpSpPr>
            <p:grpSp>
              <p:nvGrpSpPr>
                <p:cNvPr id="77" name="群組 76"/>
                <p:cNvGrpSpPr/>
                <p:nvPr/>
              </p:nvGrpSpPr>
              <p:grpSpPr>
                <a:xfrm>
                  <a:off x="2944716" y="18081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4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8" name="群組 77"/>
                <p:cNvGrpSpPr/>
                <p:nvPr/>
              </p:nvGrpSpPr>
              <p:grpSpPr>
                <a:xfrm>
                  <a:off x="3097116" y="19605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9" name="群組 78"/>
                <p:cNvGrpSpPr/>
                <p:nvPr/>
              </p:nvGrpSpPr>
              <p:grpSpPr>
                <a:xfrm>
                  <a:off x="3249516" y="21129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76" name="文字方塊 75"/>
              <p:cNvSpPr txBox="1"/>
              <p:nvPr/>
            </p:nvSpPr>
            <p:spPr>
              <a:xfrm>
                <a:off x="452218" y="2540321"/>
                <a:ext cx="1357464" cy="4849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Video Servers</a:t>
                </a:r>
                <a:endParaRPr lang="zh-TW" altLang="en-US" sz="1200" dirty="0"/>
              </a:p>
            </p:txBody>
          </p:sp>
        </p:grpSp>
        <p:grpSp>
          <p:nvGrpSpPr>
            <p:cNvPr id="63" name="群組 62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73" name="文字方塊 72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向右箭號 73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4" name="群組 63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71" name="文字方塊 7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向右箭號 7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5" name="群組 64"/>
            <p:cNvGrpSpPr/>
            <p:nvPr/>
          </p:nvGrpSpPr>
          <p:grpSpPr>
            <a:xfrm>
              <a:off x="5688757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6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文字方塊 69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66" name="群組 65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67" name="文字方塊 66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向右箭號 67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6" y="5738583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1240153" y="5771981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1" y="5737178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764498" y="5770576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89" y="5729361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239318" y="5762759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6" y="5976716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1467283" y="6010114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0" y="5991347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966747" y="6024745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" y="5990755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458912" y="6024153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436" y="5970380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52471" y="6003778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矩形 123"/>
          <p:cNvSpPr/>
          <p:nvPr/>
        </p:nvSpPr>
        <p:spPr>
          <a:xfrm>
            <a:off x="3776661" y="4472544"/>
            <a:ext cx="1878250" cy="22123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05" name="Picture 6" descr="http://openclipart.org/image/800px/svg_to_png/37129/peole_compu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5109112"/>
            <a:ext cx="1160145" cy="116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246">
            <a:off x="8105379" y="5369878"/>
            <a:ext cx="112223" cy="3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" descr="http://openclipart.org/image/800px/svg_to_png/37129/peole_compu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5261512"/>
            <a:ext cx="1160145" cy="116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246">
            <a:off x="8257779" y="5522278"/>
            <a:ext cx="112223" cy="3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內容版面配置區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t="4506" r="9177" b="18383"/>
          <a:stretch/>
        </p:blipFill>
        <p:spPr>
          <a:xfrm>
            <a:off x="4716016" y="3235872"/>
            <a:ext cx="1072644" cy="1072644"/>
          </a:xfrm>
          <a:prstGeom prst="rect">
            <a:avLst/>
          </a:prstGeom>
        </p:spPr>
      </p:pic>
      <p:sp>
        <p:nvSpPr>
          <p:cNvPr id="125" name="橢圓圖說文字 124"/>
          <p:cNvSpPr/>
          <p:nvPr/>
        </p:nvSpPr>
        <p:spPr>
          <a:xfrm>
            <a:off x="4382175" y="3195817"/>
            <a:ext cx="1740326" cy="1233264"/>
          </a:xfrm>
          <a:prstGeom prst="wedgeEllipseCallou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168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Reason 2: Outbound Bandwidth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123</a:t>
            </a:fld>
            <a:endParaRPr lang="zh-TW" altLang="en-US"/>
          </a:p>
        </p:txBody>
      </p:sp>
      <p:sp>
        <p:nvSpPr>
          <p:cNvPr id="55" name="內容版面配置區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Too many viewers</a:t>
            </a:r>
          </a:p>
          <a:p>
            <a:endParaRPr kumimoji="1" lang="zh-TW" altLang="en-US" dirty="0"/>
          </a:p>
        </p:txBody>
      </p:sp>
      <p:grpSp>
        <p:nvGrpSpPr>
          <p:cNvPr id="57" name="群組 56"/>
          <p:cNvGrpSpPr/>
          <p:nvPr/>
        </p:nvGrpSpPr>
        <p:grpSpPr>
          <a:xfrm>
            <a:off x="98840" y="4618761"/>
            <a:ext cx="8817830" cy="1533298"/>
            <a:chOff x="2959580" y="1673057"/>
            <a:chExt cx="11926341" cy="2073825"/>
          </a:xfrm>
        </p:grpSpPr>
        <p:grpSp>
          <p:nvGrpSpPr>
            <p:cNvPr id="58" name="群組 57"/>
            <p:cNvGrpSpPr/>
            <p:nvPr/>
          </p:nvGrpSpPr>
          <p:grpSpPr>
            <a:xfrm>
              <a:off x="2959580" y="1852698"/>
              <a:ext cx="2303265" cy="1894184"/>
              <a:chOff x="1248222" y="1717126"/>
              <a:chExt cx="2303265" cy="1894184"/>
            </a:xfrm>
          </p:grpSpPr>
          <p:grpSp>
            <p:nvGrpSpPr>
              <p:cNvPr id="94" name="群組 93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96" name="群組 95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10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4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7" name="群組 96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10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8" name="群組 97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9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95" name="文字方塊 94"/>
              <p:cNvSpPr txBox="1"/>
              <p:nvPr/>
            </p:nvSpPr>
            <p:spPr>
              <a:xfrm>
                <a:off x="1613650" y="1717126"/>
                <a:ext cx="1633300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59" name="群組 58"/>
            <p:cNvGrpSpPr/>
            <p:nvPr/>
          </p:nvGrpSpPr>
          <p:grpSpPr>
            <a:xfrm>
              <a:off x="10513293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92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文字方塊 92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88" name="群組 87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90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9" name="文字方塊 88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86" name="文字方塊 85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向右箭號 86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2" name="群組 61"/>
            <p:cNvGrpSpPr/>
            <p:nvPr/>
          </p:nvGrpSpPr>
          <p:grpSpPr>
            <a:xfrm>
              <a:off x="8211717" y="1700260"/>
              <a:ext cx="1843893" cy="1761725"/>
              <a:chOff x="209004" y="2540321"/>
              <a:chExt cx="1843893" cy="1761725"/>
            </a:xfrm>
          </p:grpSpPr>
          <p:grpSp>
            <p:nvGrpSpPr>
              <p:cNvPr id="75" name="群組 74"/>
              <p:cNvGrpSpPr/>
              <p:nvPr/>
            </p:nvGrpSpPr>
            <p:grpSpPr>
              <a:xfrm>
                <a:off x="209004" y="3133270"/>
                <a:ext cx="1843893" cy="1168776"/>
                <a:chOff x="2944716" y="1808160"/>
                <a:chExt cx="1843893" cy="1168776"/>
              </a:xfrm>
            </p:grpSpPr>
            <p:grpSp>
              <p:nvGrpSpPr>
                <p:cNvPr id="77" name="群組 76"/>
                <p:cNvGrpSpPr/>
                <p:nvPr/>
              </p:nvGrpSpPr>
              <p:grpSpPr>
                <a:xfrm>
                  <a:off x="2944716" y="18081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4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8" name="群組 77"/>
                <p:cNvGrpSpPr/>
                <p:nvPr/>
              </p:nvGrpSpPr>
              <p:grpSpPr>
                <a:xfrm>
                  <a:off x="3097116" y="19605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9" name="群組 78"/>
                <p:cNvGrpSpPr/>
                <p:nvPr/>
              </p:nvGrpSpPr>
              <p:grpSpPr>
                <a:xfrm>
                  <a:off x="3249516" y="21129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76" name="文字方塊 75"/>
              <p:cNvSpPr txBox="1"/>
              <p:nvPr/>
            </p:nvSpPr>
            <p:spPr>
              <a:xfrm>
                <a:off x="452218" y="2540321"/>
                <a:ext cx="1357464" cy="4849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Video Servers</a:t>
                </a:r>
                <a:endParaRPr lang="zh-TW" altLang="en-US" sz="1200" dirty="0"/>
              </a:p>
            </p:txBody>
          </p:sp>
        </p:grpSp>
        <p:grpSp>
          <p:nvGrpSpPr>
            <p:cNvPr id="63" name="群組 62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73" name="文字方塊 72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向右箭號 73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4" name="群組 63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71" name="文字方塊 7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向右箭號 7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5" name="群組 64"/>
            <p:cNvGrpSpPr/>
            <p:nvPr/>
          </p:nvGrpSpPr>
          <p:grpSpPr>
            <a:xfrm>
              <a:off x="5688757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6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文字方塊 69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66" name="群組 65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67" name="文字方塊 66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向右箭號 67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6" y="5738583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1240153" y="5771981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1" y="5737178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764498" y="5770576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89" y="5729361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239318" y="5762759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6" y="5976716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1467283" y="6010114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0" y="5991347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966747" y="6024745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" y="5990755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458912" y="6024153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436" y="5970380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52471" y="6003778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矩形 105"/>
          <p:cNvSpPr/>
          <p:nvPr/>
        </p:nvSpPr>
        <p:spPr>
          <a:xfrm>
            <a:off x="50724" y="4509120"/>
            <a:ext cx="1827526" cy="22123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268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Reason 2: Outbound Bandwidth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124</a:t>
            </a:fld>
            <a:endParaRPr lang="zh-TW" altLang="en-US"/>
          </a:p>
        </p:txBody>
      </p:sp>
      <p:sp>
        <p:nvSpPr>
          <p:cNvPr id="55" name="內容版面配置區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Too many viewers</a:t>
            </a:r>
          </a:p>
          <a:p>
            <a:endParaRPr kumimoji="1" lang="zh-TW" altLang="en-US" dirty="0"/>
          </a:p>
        </p:txBody>
      </p:sp>
      <p:pic>
        <p:nvPicPr>
          <p:cNvPr id="56" name="內容版面配置區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t="4506" r="9177" b="18383"/>
          <a:stretch/>
        </p:blipFill>
        <p:spPr>
          <a:xfrm>
            <a:off x="2800918" y="2980908"/>
            <a:ext cx="1072644" cy="1072644"/>
          </a:xfrm>
          <a:prstGeom prst="rect">
            <a:avLst/>
          </a:prstGeom>
        </p:spPr>
      </p:pic>
      <p:grpSp>
        <p:nvGrpSpPr>
          <p:cNvPr id="57" name="群組 56"/>
          <p:cNvGrpSpPr/>
          <p:nvPr/>
        </p:nvGrpSpPr>
        <p:grpSpPr>
          <a:xfrm>
            <a:off x="98840" y="4618761"/>
            <a:ext cx="8817830" cy="1533298"/>
            <a:chOff x="2959580" y="1673057"/>
            <a:chExt cx="11926341" cy="2073825"/>
          </a:xfrm>
        </p:grpSpPr>
        <p:grpSp>
          <p:nvGrpSpPr>
            <p:cNvPr id="58" name="群組 57"/>
            <p:cNvGrpSpPr/>
            <p:nvPr/>
          </p:nvGrpSpPr>
          <p:grpSpPr>
            <a:xfrm>
              <a:off x="2959580" y="1852698"/>
              <a:ext cx="2303265" cy="1894184"/>
              <a:chOff x="1248222" y="1717126"/>
              <a:chExt cx="2303265" cy="1894184"/>
            </a:xfrm>
          </p:grpSpPr>
          <p:grpSp>
            <p:nvGrpSpPr>
              <p:cNvPr id="94" name="群組 93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96" name="群組 95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10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4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7" name="群組 96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10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8" name="群組 97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9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95" name="文字方塊 94"/>
              <p:cNvSpPr txBox="1"/>
              <p:nvPr/>
            </p:nvSpPr>
            <p:spPr>
              <a:xfrm>
                <a:off x="1613650" y="1717126"/>
                <a:ext cx="1633300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59" name="群組 58"/>
            <p:cNvGrpSpPr/>
            <p:nvPr/>
          </p:nvGrpSpPr>
          <p:grpSpPr>
            <a:xfrm>
              <a:off x="10513293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92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文字方塊 92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88" name="群組 87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90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9" name="文字方塊 88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61" name="群組 60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86" name="文字方塊 85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向右箭號 86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2" name="群組 61"/>
            <p:cNvGrpSpPr/>
            <p:nvPr/>
          </p:nvGrpSpPr>
          <p:grpSpPr>
            <a:xfrm>
              <a:off x="8211717" y="1700260"/>
              <a:ext cx="1843893" cy="1761725"/>
              <a:chOff x="209004" y="2540321"/>
              <a:chExt cx="1843893" cy="1761725"/>
            </a:xfrm>
          </p:grpSpPr>
          <p:grpSp>
            <p:nvGrpSpPr>
              <p:cNvPr id="75" name="群組 74"/>
              <p:cNvGrpSpPr/>
              <p:nvPr/>
            </p:nvGrpSpPr>
            <p:grpSpPr>
              <a:xfrm>
                <a:off x="209004" y="3133270"/>
                <a:ext cx="1843893" cy="1168776"/>
                <a:chOff x="2944716" y="1808160"/>
                <a:chExt cx="1843893" cy="1168776"/>
              </a:xfrm>
            </p:grpSpPr>
            <p:grpSp>
              <p:nvGrpSpPr>
                <p:cNvPr id="77" name="群組 76"/>
                <p:cNvGrpSpPr/>
                <p:nvPr/>
              </p:nvGrpSpPr>
              <p:grpSpPr>
                <a:xfrm>
                  <a:off x="2944716" y="18081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4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8" name="群組 77"/>
                <p:cNvGrpSpPr/>
                <p:nvPr/>
              </p:nvGrpSpPr>
              <p:grpSpPr>
                <a:xfrm>
                  <a:off x="3097116" y="19605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9" name="群組 78"/>
                <p:cNvGrpSpPr/>
                <p:nvPr/>
              </p:nvGrpSpPr>
              <p:grpSpPr>
                <a:xfrm>
                  <a:off x="3249516" y="21129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8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76" name="文字方塊 75"/>
              <p:cNvSpPr txBox="1"/>
              <p:nvPr/>
            </p:nvSpPr>
            <p:spPr>
              <a:xfrm>
                <a:off x="452218" y="2540321"/>
                <a:ext cx="1357464" cy="4849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Video Servers</a:t>
                </a:r>
                <a:endParaRPr lang="zh-TW" altLang="en-US" sz="1200" dirty="0"/>
              </a:p>
            </p:txBody>
          </p:sp>
        </p:grpSp>
        <p:grpSp>
          <p:nvGrpSpPr>
            <p:cNvPr id="63" name="群組 62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73" name="文字方塊 72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向右箭號 73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4" name="群組 63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71" name="文字方塊 7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向右箭號 7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5" name="群組 64"/>
            <p:cNvGrpSpPr/>
            <p:nvPr/>
          </p:nvGrpSpPr>
          <p:grpSpPr>
            <a:xfrm>
              <a:off x="5688757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6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文字方塊 69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66" name="群組 65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67" name="文字方塊 66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向右箭號 67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05" name="橢圓圖說文字 104"/>
          <p:cNvSpPr/>
          <p:nvPr/>
        </p:nvSpPr>
        <p:spPr>
          <a:xfrm>
            <a:off x="2467077" y="2940853"/>
            <a:ext cx="1740326" cy="1233264"/>
          </a:xfrm>
          <a:prstGeom prst="wedgeEllipseCallou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6" y="5738583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1240153" y="5771981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1" y="5737178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764498" y="5770576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89" y="5729361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239318" y="5762759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6" y="5976716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1467283" y="6010114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0" y="5991347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966747" y="6024745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" y="5990755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458912" y="6024153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436" y="5970380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52471" y="6003778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矩形 105"/>
          <p:cNvSpPr/>
          <p:nvPr/>
        </p:nvSpPr>
        <p:spPr>
          <a:xfrm>
            <a:off x="1990099" y="4419212"/>
            <a:ext cx="1827526" cy="22123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96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7772400" cy="1362075"/>
          </a:xfrm>
        </p:spPr>
        <p:txBody>
          <a:bodyPr/>
          <a:lstStyle/>
          <a:p>
            <a:r>
              <a:rPr kumimoji="1" lang="en-US" altLang="zh-TW" dirty="0" smtClean="0"/>
              <a:t>Possible Solution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683568" y="3645024"/>
            <a:ext cx="7772400" cy="1500187"/>
          </a:xfrm>
        </p:spPr>
        <p:txBody>
          <a:bodyPr/>
          <a:lstStyle/>
          <a:p>
            <a:r>
              <a:rPr kumimoji="1" lang="en-US" altLang="zh-TW" dirty="0" smtClean="0"/>
              <a:t>Add more resource</a:t>
            </a:r>
          </a:p>
          <a:p>
            <a:r>
              <a:rPr kumimoji="1" lang="en-US" altLang="zh-TW" dirty="0" smtClean="0"/>
              <a:t>Reduce the video quality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73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Add More Resource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kumimoji="1" lang="en-US" altLang="zh-TW" dirty="0" smtClean="0"/>
              <a:t>Twitch</a:t>
            </a:r>
            <a:r>
              <a:rPr kumimoji="1" lang="en-US" altLang="zh-TW" dirty="0"/>
              <a:t> </a:t>
            </a:r>
            <a:r>
              <a:rPr kumimoji="1" lang="en-US" altLang="zh-TW" dirty="0" smtClean="0"/>
              <a:t>upgraded it’s transcoding server in 2014</a:t>
            </a:r>
          </a:p>
          <a:p>
            <a:pPr lvl="1"/>
            <a:r>
              <a:rPr kumimoji="1" lang="en-US" altLang="zh-TW" dirty="0" smtClean="0"/>
              <a:t>Also doubled it’s CDN bandwidth in Europe region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126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98840" y="3737890"/>
            <a:ext cx="8817830" cy="2499392"/>
            <a:chOff x="2959580" y="366390"/>
            <a:chExt cx="11926341" cy="3380492"/>
          </a:xfrm>
        </p:grpSpPr>
        <p:grpSp>
          <p:nvGrpSpPr>
            <p:cNvPr id="6" name="群組 5"/>
            <p:cNvGrpSpPr/>
            <p:nvPr/>
          </p:nvGrpSpPr>
          <p:grpSpPr>
            <a:xfrm>
              <a:off x="2959580" y="429242"/>
              <a:ext cx="2303265" cy="3317640"/>
              <a:chOff x="1248222" y="293670"/>
              <a:chExt cx="2303265" cy="3317640"/>
            </a:xfrm>
          </p:grpSpPr>
          <p:grpSp>
            <p:nvGrpSpPr>
              <p:cNvPr id="42" name="群組 41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44" name="群組 43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5" name="群組 44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8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43" name="文字方塊 42"/>
              <p:cNvSpPr txBox="1"/>
              <p:nvPr/>
            </p:nvSpPr>
            <p:spPr>
              <a:xfrm>
                <a:off x="1746691" y="293670"/>
                <a:ext cx="1633299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10513293" y="369344"/>
              <a:ext cx="2069392" cy="3096915"/>
              <a:chOff x="10513293" y="369344"/>
              <a:chExt cx="2069392" cy="3096915"/>
            </a:xfrm>
          </p:grpSpPr>
          <p:pic>
            <p:nvPicPr>
              <p:cNvPr id="4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文字方塊 40"/>
              <p:cNvSpPr txBox="1"/>
              <p:nvPr/>
            </p:nvSpPr>
            <p:spPr>
              <a:xfrm>
                <a:off x="10707829" y="369344"/>
                <a:ext cx="1680316" cy="5026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36" name="群組 35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38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7" name="文字方塊 36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34" name="文字方塊 33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向右箭號 34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8211717" y="2293209"/>
              <a:ext cx="1843893" cy="1168776"/>
              <a:chOff x="2944716" y="1808160"/>
              <a:chExt cx="1843893" cy="1168776"/>
            </a:xfrm>
          </p:grpSpPr>
          <p:grpSp>
            <p:nvGrpSpPr>
              <p:cNvPr id="25" name="群組 24"/>
              <p:cNvGrpSpPr/>
              <p:nvPr/>
            </p:nvGrpSpPr>
            <p:grpSpPr>
              <a:xfrm>
                <a:off x="2944716" y="1808160"/>
                <a:ext cx="1539093" cy="863976"/>
                <a:chOff x="6525772" y="2151841"/>
                <a:chExt cx="1539093" cy="863976"/>
              </a:xfrm>
            </p:grpSpPr>
            <p:pic>
              <p:nvPicPr>
                <p:cNvPr id="32" name="Picture 9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5772" y="2151841"/>
                  <a:ext cx="1539093" cy="863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1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5506" y="2632093"/>
                  <a:ext cx="683568" cy="383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6" name="群組 25"/>
              <p:cNvGrpSpPr/>
              <p:nvPr/>
            </p:nvGrpSpPr>
            <p:grpSpPr>
              <a:xfrm>
                <a:off x="3097116" y="1960560"/>
                <a:ext cx="1539093" cy="863976"/>
                <a:chOff x="6525772" y="2151841"/>
                <a:chExt cx="1539093" cy="863976"/>
              </a:xfrm>
            </p:grpSpPr>
            <p:pic>
              <p:nvPicPr>
                <p:cNvPr id="30" name="Picture 9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5772" y="2151841"/>
                  <a:ext cx="1539093" cy="863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1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5506" y="2632093"/>
                  <a:ext cx="683568" cy="383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" name="群組 26"/>
              <p:cNvGrpSpPr/>
              <p:nvPr/>
            </p:nvGrpSpPr>
            <p:grpSpPr>
              <a:xfrm>
                <a:off x="3249516" y="2112960"/>
                <a:ext cx="1539093" cy="863976"/>
                <a:chOff x="6525772" y="2151841"/>
                <a:chExt cx="1539093" cy="863976"/>
              </a:xfrm>
            </p:grpSpPr>
            <p:pic>
              <p:nvPicPr>
                <p:cNvPr id="28" name="Picture 9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5772" y="2151841"/>
                  <a:ext cx="1539093" cy="863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1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5506" y="2632093"/>
                  <a:ext cx="683568" cy="383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" name="群組 10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向右箭號 2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向右箭號 19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5688757" y="366390"/>
              <a:ext cx="2069392" cy="3099869"/>
              <a:chOff x="10513293" y="366390"/>
              <a:chExt cx="2069392" cy="3099869"/>
            </a:xfrm>
          </p:grpSpPr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文字方塊 17"/>
              <p:cNvSpPr txBox="1"/>
              <p:nvPr/>
            </p:nvSpPr>
            <p:spPr>
              <a:xfrm>
                <a:off x="10568104" y="366390"/>
                <a:ext cx="1680316" cy="5026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向右箭號 15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67" name="Picture 6" descr="http://openclipart.org/image/800px/svg_to_png/37129/peole_compu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5194335"/>
            <a:ext cx="1160145" cy="116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246">
            <a:off x="8105379" y="5455101"/>
            <a:ext cx="112223" cy="3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ttp://openclipart.org/image/800px/svg_to_png/37129/peole_compu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5346735"/>
            <a:ext cx="1160145" cy="116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246">
            <a:off x="8257779" y="5607501"/>
            <a:ext cx="112223" cy="3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95" y="4176291"/>
            <a:ext cx="1137940" cy="6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73" y="4288969"/>
            <a:ext cx="1137940" cy="6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65" y="4446519"/>
            <a:ext cx="1137940" cy="6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85" y="4756725"/>
            <a:ext cx="505401" cy="28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文字方塊 74"/>
          <p:cNvSpPr txBox="1"/>
          <p:nvPr/>
        </p:nvSpPr>
        <p:spPr>
          <a:xfrm>
            <a:off x="4134817" y="3737890"/>
            <a:ext cx="1003651" cy="35856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lt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zh-TW" sz="1200" dirty="0" smtClean="0"/>
              <a:t>Video Servers</a:t>
            </a:r>
            <a:endParaRPr lang="zh-TW" altLang="en-US" sz="1200" dirty="0"/>
          </a:p>
        </p:txBody>
      </p:sp>
      <p:sp>
        <p:nvSpPr>
          <p:cNvPr id="76" name="文字方塊 75"/>
          <p:cNvSpPr txBox="1"/>
          <p:nvPr/>
        </p:nvSpPr>
        <p:spPr>
          <a:xfrm rot="1676880">
            <a:off x="5107194" y="4583512"/>
            <a:ext cx="973129" cy="4226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lt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2600"/>
              </a:lnSpc>
            </a:pPr>
            <a:r>
              <a:rPr lang="en-US" altLang="zh-TW" sz="1200" dirty="0" smtClean="0">
                <a:solidFill>
                  <a:schemeClr val="tx1"/>
                </a:solidFill>
              </a:rPr>
              <a:t>RTMP/HLS Streams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77" name="向右箭號 76"/>
          <p:cNvSpPr/>
          <p:nvPr/>
        </p:nvSpPr>
        <p:spPr>
          <a:xfrm rot="12476880">
            <a:off x="5254514" y="4804046"/>
            <a:ext cx="727392" cy="46773"/>
          </a:xfrm>
          <a:prstGeom prst="rightArrow">
            <a:avLst/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54" y="4141647"/>
            <a:ext cx="1530021" cy="85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文字方塊 80"/>
          <p:cNvSpPr txBox="1"/>
          <p:nvPr/>
        </p:nvSpPr>
        <p:spPr>
          <a:xfrm>
            <a:off x="3363622" y="4316635"/>
            <a:ext cx="973129" cy="4226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lt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2600"/>
              </a:lnSpc>
            </a:pPr>
            <a:r>
              <a:rPr lang="en-US" altLang="zh-TW" sz="1200" dirty="0" smtClean="0">
                <a:solidFill>
                  <a:schemeClr val="tx1"/>
                </a:solidFill>
              </a:rPr>
              <a:t>RTMP/HLS Streams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82" name="向右箭號 81"/>
          <p:cNvSpPr/>
          <p:nvPr/>
        </p:nvSpPr>
        <p:spPr>
          <a:xfrm rot="10800000">
            <a:off x="3510942" y="4537169"/>
            <a:ext cx="727392" cy="46773"/>
          </a:xfrm>
          <a:prstGeom prst="rightArrow">
            <a:avLst/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21" y="4115999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835628" y="4149397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9" y="4393153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552656" y="4426551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5" y="4364144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1053552" y="4397542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文字方塊 92"/>
          <p:cNvSpPr txBox="1"/>
          <p:nvPr/>
        </p:nvSpPr>
        <p:spPr>
          <a:xfrm>
            <a:off x="1372836" y="4330043"/>
            <a:ext cx="973129" cy="4226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lt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2600"/>
              </a:lnSpc>
            </a:pPr>
            <a:r>
              <a:rPr lang="en-US" altLang="zh-TW" sz="1200" smtClean="0">
                <a:solidFill>
                  <a:schemeClr val="tx1"/>
                </a:solidFill>
              </a:rPr>
              <a:t>RTMP/HLS </a:t>
            </a:r>
            <a:r>
              <a:rPr lang="en-US" altLang="zh-TW" sz="1200" dirty="0" smtClean="0">
                <a:solidFill>
                  <a:schemeClr val="tx1"/>
                </a:solidFill>
              </a:rPr>
              <a:t>Streams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94" name="向右箭號 93"/>
          <p:cNvSpPr/>
          <p:nvPr/>
        </p:nvSpPr>
        <p:spPr>
          <a:xfrm rot="10800000">
            <a:off x="1520156" y="4550577"/>
            <a:ext cx="727392" cy="46773"/>
          </a:xfrm>
          <a:prstGeom prst="rightArrow">
            <a:avLst/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9" name="圖片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42" y="3051867"/>
            <a:ext cx="615237" cy="639130"/>
          </a:xfrm>
          <a:prstGeom prst="rect">
            <a:avLst/>
          </a:prstGeom>
        </p:spPr>
      </p:pic>
      <p:sp>
        <p:nvSpPr>
          <p:cNvPr id="80" name="文字方塊 79"/>
          <p:cNvSpPr txBox="1"/>
          <p:nvPr/>
        </p:nvSpPr>
        <p:spPr>
          <a:xfrm>
            <a:off x="5173531" y="3308359"/>
            <a:ext cx="880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/>
              <a:t>~</a:t>
            </a:r>
            <a:endParaRPr lang="zh-TW" altLang="en-US" sz="2500" b="1" dirty="0"/>
          </a:p>
        </p:txBody>
      </p:sp>
      <p:pic>
        <p:nvPicPr>
          <p:cNvPr id="83" name="圖片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32" y="3030533"/>
            <a:ext cx="615237" cy="639130"/>
          </a:xfrm>
          <a:prstGeom prst="rect">
            <a:avLst/>
          </a:prstGeom>
        </p:spPr>
      </p:pic>
      <p:sp>
        <p:nvSpPr>
          <p:cNvPr id="84" name="文字方塊 83"/>
          <p:cNvSpPr txBox="1"/>
          <p:nvPr/>
        </p:nvSpPr>
        <p:spPr>
          <a:xfrm>
            <a:off x="3434621" y="3287025"/>
            <a:ext cx="880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/>
              <a:t>~</a:t>
            </a:r>
            <a:endParaRPr lang="zh-TW" altLang="en-US" sz="2500" b="1" dirty="0"/>
          </a:p>
        </p:txBody>
      </p:sp>
      <p:pic>
        <p:nvPicPr>
          <p:cNvPr id="87" name="圖片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28" y="2902724"/>
            <a:ext cx="615237" cy="639130"/>
          </a:xfrm>
          <a:prstGeom prst="rect">
            <a:avLst/>
          </a:prstGeom>
        </p:spPr>
      </p:pic>
      <p:sp>
        <p:nvSpPr>
          <p:cNvPr id="88" name="文字方塊 87"/>
          <p:cNvSpPr txBox="1"/>
          <p:nvPr/>
        </p:nvSpPr>
        <p:spPr>
          <a:xfrm>
            <a:off x="4134817" y="3159216"/>
            <a:ext cx="880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/>
              <a:t>~</a:t>
            </a:r>
            <a:endParaRPr lang="zh-TW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7517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Add More Resource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840" y="1600200"/>
            <a:ext cx="8937656" cy="4525963"/>
          </a:xfrm>
        </p:spPr>
        <p:txBody>
          <a:bodyPr/>
          <a:lstStyle/>
          <a:p>
            <a:r>
              <a:rPr kumimoji="1" lang="en-US" altLang="zh-TW" dirty="0" smtClean="0"/>
              <a:t>Twitch have </a:t>
            </a:r>
            <a:r>
              <a:rPr kumimoji="1" lang="en-US" altLang="zh-TW" dirty="0" err="1" smtClean="0"/>
              <a:t>avg</a:t>
            </a:r>
            <a:r>
              <a:rPr kumimoji="1" lang="en-US" altLang="zh-TW" dirty="0" smtClean="0"/>
              <a:t> 1Tbps bandwidth usage in 2014 [1]</a:t>
            </a:r>
          </a:p>
          <a:p>
            <a:pPr lvl="1"/>
            <a:r>
              <a:rPr kumimoji="1" lang="en-US" altLang="zh-TW" dirty="0" smtClean="0"/>
              <a:t>May cost as much as $ 11.34 million per month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127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98840" y="3737890"/>
            <a:ext cx="8817830" cy="2499392"/>
            <a:chOff x="2959580" y="366390"/>
            <a:chExt cx="11926341" cy="3380492"/>
          </a:xfrm>
        </p:grpSpPr>
        <p:grpSp>
          <p:nvGrpSpPr>
            <p:cNvPr id="6" name="群組 5"/>
            <p:cNvGrpSpPr/>
            <p:nvPr/>
          </p:nvGrpSpPr>
          <p:grpSpPr>
            <a:xfrm>
              <a:off x="2959580" y="429242"/>
              <a:ext cx="2303265" cy="3317640"/>
              <a:chOff x="1248222" y="293670"/>
              <a:chExt cx="2303265" cy="3317640"/>
            </a:xfrm>
          </p:grpSpPr>
          <p:grpSp>
            <p:nvGrpSpPr>
              <p:cNvPr id="42" name="群組 41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44" name="群組 43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5" name="群組 44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8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43" name="文字方塊 42"/>
              <p:cNvSpPr txBox="1"/>
              <p:nvPr/>
            </p:nvSpPr>
            <p:spPr>
              <a:xfrm>
                <a:off x="1746691" y="293670"/>
                <a:ext cx="1633299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10513293" y="369344"/>
              <a:ext cx="2069392" cy="3096915"/>
              <a:chOff x="10513293" y="369344"/>
              <a:chExt cx="2069392" cy="3096915"/>
            </a:xfrm>
          </p:grpSpPr>
          <p:pic>
            <p:nvPicPr>
              <p:cNvPr id="4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文字方塊 40"/>
              <p:cNvSpPr txBox="1"/>
              <p:nvPr/>
            </p:nvSpPr>
            <p:spPr>
              <a:xfrm>
                <a:off x="10707829" y="369344"/>
                <a:ext cx="1680316" cy="5026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36" name="群組 35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38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7" name="文字方塊 36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34" name="文字方塊 33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向右箭號 34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8211717" y="2293209"/>
              <a:ext cx="1843893" cy="1168776"/>
              <a:chOff x="2944716" y="1808160"/>
              <a:chExt cx="1843893" cy="1168776"/>
            </a:xfrm>
          </p:grpSpPr>
          <p:grpSp>
            <p:nvGrpSpPr>
              <p:cNvPr id="25" name="群組 24"/>
              <p:cNvGrpSpPr/>
              <p:nvPr/>
            </p:nvGrpSpPr>
            <p:grpSpPr>
              <a:xfrm>
                <a:off x="2944716" y="1808160"/>
                <a:ext cx="1539093" cy="863976"/>
                <a:chOff x="6525772" y="2151841"/>
                <a:chExt cx="1539093" cy="863976"/>
              </a:xfrm>
            </p:grpSpPr>
            <p:pic>
              <p:nvPicPr>
                <p:cNvPr id="32" name="Picture 9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5772" y="2151841"/>
                  <a:ext cx="1539093" cy="863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1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5506" y="2632093"/>
                  <a:ext cx="683568" cy="383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6" name="群組 25"/>
              <p:cNvGrpSpPr/>
              <p:nvPr/>
            </p:nvGrpSpPr>
            <p:grpSpPr>
              <a:xfrm>
                <a:off x="3097116" y="1960560"/>
                <a:ext cx="1539093" cy="863976"/>
                <a:chOff x="6525772" y="2151841"/>
                <a:chExt cx="1539093" cy="863976"/>
              </a:xfrm>
            </p:grpSpPr>
            <p:pic>
              <p:nvPicPr>
                <p:cNvPr id="30" name="Picture 9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5772" y="2151841"/>
                  <a:ext cx="1539093" cy="863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1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5506" y="2632093"/>
                  <a:ext cx="683568" cy="383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" name="群組 26"/>
              <p:cNvGrpSpPr/>
              <p:nvPr/>
            </p:nvGrpSpPr>
            <p:grpSpPr>
              <a:xfrm>
                <a:off x="3249516" y="2112960"/>
                <a:ext cx="1539093" cy="863976"/>
                <a:chOff x="6525772" y="2151841"/>
                <a:chExt cx="1539093" cy="863976"/>
              </a:xfrm>
            </p:grpSpPr>
            <p:pic>
              <p:nvPicPr>
                <p:cNvPr id="28" name="Picture 9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5772" y="2151841"/>
                  <a:ext cx="1539093" cy="863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1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5506" y="2632093"/>
                  <a:ext cx="683568" cy="383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" name="群組 10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向右箭號 2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向右箭號 19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5688757" y="366390"/>
              <a:ext cx="2069392" cy="3099869"/>
              <a:chOff x="10513293" y="366390"/>
              <a:chExt cx="2069392" cy="3099869"/>
            </a:xfrm>
          </p:grpSpPr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文字方塊 17"/>
              <p:cNvSpPr txBox="1"/>
              <p:nvPr/>
            </p:nvSpPr>
            <p:spPr>
              <a:xfrm>
                <a:off x="10568104" y="366390"/>
                <a:ext cx="1680316" cy="5026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向右箭號 15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67" name="Picture 6" descr="http://openclipart.org/image/800px/svg_to_png/37129/peole_compu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5194335"/>
            <a:ext cx="1160145" cy="116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246">
            <a:off x="8105379" y="5455101"/>
            <a:ext cx="112223" cy="3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ttp://openclipart.org/image/800px/svg_to_png/37129/peole_compu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5346735"/>
            <a:ext cx="1160145" cy="116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246">
            <a:off x="8257779" y="5607501"/>
            <a:ext cx="112223" cy="3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95" y="4176291"/>
            <a:ext cx="1137940" cy="6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73" y="4288969"/>
            <a:ext cx="1137940" cy="6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65" y="4446519"/>
            <a:ext cx="1137940" cy="6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85" y="4756725"/>
            <a:ext cx="505401" cy="28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文字方塊 74"/>
          <p:cNvSpPr txBox="1"/>
          <p:nvPr/>
        </p:nvSpPr>
        <p:spPr>
          <a:xfrm>
            <a:off x="4134817" y="3737890"/>
            <a:ext cx="1003651" cy="35856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lt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zh-TW" sz="1200" dirty="0" smtClean="0"/>
              <a:t>Video Servers</a:t>
            </a:r>
            <a:endParaRPr lang="zh-TW" altLang="en-US" sz="1200" dirty="0"/>
          </a:p>
        </p:txBody>
      </p:sp>
      <p:sp>
        <p:nvSpPr>
          <p:cNvPr id="76" name="文字方塊 75"/>
          <p:cNvSpPr txBox="1"/>
          <p:nvPr/>
        </p:nvSpPr>
        <p:spPr>
          <a:xfrm rot="1676880">
            <a:off x="5107194" y="4583512"/>
            <a:ext cx="973129" cy="4226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lt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2600"/>
              </a:lnSpc>
            </a:pPr>
            <a:r>
              <a:rPr lang="en-US" altLang="zh-TW" sz="1200" dirty="0" smtClean="0">
                <a:solidFill>
                  <a:schemeClr val="tx1"/>
                </a:solidFill>
              </a:rPr>
              <a:t>RTMP/HLS Streams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77" name="向右箭號 76"/>
          <p:cNvSpPr/>
          <p:nvPr/>
        </p:nvSpPr>
        <p:spPr>
          <a:xfrm rot="12476880">
            <a:off x="5254514" y="4804046"/>
            <a:ext cx="727392" cy="46773"/>
          </a:xfrm>
          <a:prstGeom prst="rightArrow">
            <a:avLst/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54" y="4141647"/>
            <a:ext cx="1530021" cy="85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文字方塊 80"/>
          <p:cNvSpPr txBox="1"/>
          <p:nvPr/>
        </p:nvSpPr>
        <p:spPr>
          <a:xfrm>
            <a:off x="3363622" y="4316635"/>
            <a:ext cx="973129" cy="4226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lt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2600"/>
              </a:lnSpc>
            </a:pPr>
            <a:r>
              <a:rPr lang="en-US" altLang="zh-TW" sz="1200" dirty="0" smtClean="0">
                <a:solidFill>
                  <a:schemeClr val="tx1"/>
                </a:solidFill>
              </a:rPr>
              <a:t>RTMP/HLS Streams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82" name="向右箭號 81"/>
          <p:cNvSpPr/>
          <p:nvPr/>
        </p:nvSpPr>
        <p:spPr>
          <a:xfrm rot="10800000">
            <a:off x="3510942" y="4537169"/>
            <a:ext cx="727392" cy="46773"/>
          </a:xfrm>
          <a:prstGeom prst="rightArrow">
            <a:avLst/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21" y="4115999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835628" y="4149397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9" y="4393153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552656" y="4426551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5" y="4364144"/>
            <a:ext cx="1223779" cy="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4" descr="http://images.eurogamer.net/2013/usgamer/league_of_lege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94">
            <a:off x="1053552" y="4397542"/>
            <a:ext cx="279859" cy="3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文字方塊 92"/>
          <p:cNvSpPr txBox="1"/>
          <p:nvPr/>
        </p:nvSpPr>
        <p:spPr>
          <a:xfrm>
            <a:off x="1372836" y="4330043"/>
            <a:ext cx="973129" cy="4226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ctr">
              <a:defRPr>
                <a:solidFill>
                  <a:schemeClr val="lt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2600"/>
              </a:lnSpc>
            </a:pPr>
            <a:r>
              <a:rPr lang="en-US" altLang="zh-TW" sz="1200" smtClean="0">
                <a:solidFill>
                  <a:schemeClr val="tx1"/>
                </a:solidFill>
              </a:rPr>
              <a:t>RTMP/HLS </a:t>
            </a:r>
            <a:r>
              <a:rPr lang="en-US" altLang="zh-TW" sz="1200" dirty="0" smtClean="0">
                <a:solidFill>
                  <a:schemeClr val="tx1"/>
                </a:solidFill>
              </a:rPr>
              <a:t>Streams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94" name="向右箭號 93"/>
          <p:cNvSpPr/>
          <p:nvPr/>
        </p:nvSpPr>
        <p:spPr>
          <a:xfrm rot="10800000">
            <a:off x="1520156" y="4550577"/>
            <a:ext cx="727392" cy="46773"/>
          </a:xfrm>
          <a:prstGeom prst="rightArrow">
            <a:avLst/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1" name="圖片 10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42" y="3051867"/>
            <a:ext cx="615237" cy="639130"/>
          </a:xfrm>
          <a:prstGeom prst="rect">
            <a:avLst/>
          </a:prstGeom>
        </p:spPr>
      </p:pic>
      <p:sp>
        <p:nvSpPr>
          <p:cNvPr id="102" name="文字方塊 101"/>
          <p:cNvSpPr txBox="1"/>
          <p:nvPr/>
        </p:nvSpPr>
        <p:spPr>
          <a:xfrm>
            <a:off x="5173531" y="3308359"/>
            <a:ext cx="880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/>
              <a:t>~</a:t>
            </a:r>
            <a:endParaRPr lang="zh-TW" altLang="en-US" sz="2500" b="1" dirty="0"/>
          </a:p>
        </p:txBody>
      </p:sp>
      <p:pic>
        <p:nvPicPr>
          <p:cNvPr id="103" name="圖片 10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32" y="3030533"/>
            <a:ext cx="615237" cy="639130"/>
          </a:xfrm>
          <a:prstGeom prst="rect">
            <a:avLst/>
          </a:prstGeom>
        </p:spPr>
      </p:pic>
      <p:sp>
        <p:nvSpPr>
          <p:cNvPr id="104" name="文字方塊 103"/>
          <p:cNvSpPr txBox="1"/>
          <p:nvPr/>
        </p:nvSpPr>
        <p:spPr>
          <a:xfrm>
            <a:off x="3434621" y="3287025"/>
            <a:ext cx="880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/>
              <a:t>~</a:t>
            </a:r>
            <a:endParaRPr lang="zh-TW" altLang="en-US" sz="2500" b="1" dirty="0"/>
          </a:p>
        </p:txBody>
      </p:sp>
      <p:pic>
        <p:nvPicPr>
          <p:cNvPr id="105" name="圖片 10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28" y="2902724"/>
            <a:ext cx="615237" cy="639130"/>
          </a:xfrm>
          <a:prstGeom prst="rect">
            <a:avLst/>
          </a:prstGeom>
        </p:spPr>
      </p:pic>
      <p:sp>
        <p:nvSpPr>
          <p:cNvPr id="106" name="文字方塊 105"/>
          <p:cNvSpPr txBox="1"/>
          <p:nvPr/>
        </p:nvSpPr>
        <p:spPr>
          <a:xfrm>
            <a:off x="4134817" y="3159216"/>
            <a:ext cx="880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/>
              <a:t>~</a:t>
            </a:r>
            <a:endParaRPr lang="zh-TW" altLang="en-US" sz="2500" b="1" dirty="0"/>
          </a:p>
        </p:txBody>
      </p:sp>
      <p:sp>
        <p:nvSpPr>
          <p:cNvPr id="107" name="矩形 106"/>
          <p:cNvSpPr/>
          <p:nvPr/>
        </p:nvSpPr>
        <p:spPr>
          <a:xfrm>
            <a:off x="3394429" y="2804804"/>
            <a:ext cx="2728192" cy="8861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8" name="文字方塊 107"/>
          <p:cNvSpPr txBox="1"/>
          <p:nvPr/>
        </p:nvSpPr>
        <p:spPr>
          <a:xfrm>
            <a:off x="1011420" y="2679586"/>
            <a:ext cx="217074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300" b="1" dirty="0" smtClean="0">
                <a:solidFill>
                  <a:srgbClr val="FF0000"/>
                </a:solidFill>
              </a:rPr>
              <a:t>Bad for business</a:t>
            </a:r>
            <a:endParaRPr kumimoji="1" lang="zh-TW" altLang="en-US" sz="23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5721" y="6309320"/>
            <a:ext cx="5924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[1] K</a:t>
            </a:r>
            <a:r>
              <a:rPr lang="en-US" altLang="zh-TW" sz="1000" dirty="0"/>
              <a:t>. </a:t>
            </a:r>
            <a:r>
              <a:rPr lang="en-US" altLang="zh-TW" sz="1000" dirty="0" err="1"/>
              <a:t>Pires</a:t>
            </a:r>
            <a:r>
              <a:rPr lang="en-US" altLang="zh-TW" sz="1000" dirty="0"/>
              <a:t> and G. Simon. DASH in Twitch: Adaptive bitrate streaming </a:t>
            </a:r>
            <a:r>
              <a:rPr lang="en-US" altLang="zh-TW" sz="1000" dirty="0" smtClean="0"/>
              <a:t>in live </a:t>
            </a:r>
            <a:r>
              <a:rPr lang="en-US" altLang="zh-TW" sz="1000" dirty="0"/>
              <a:t>game streaming platforms. In </a:t>
            </a:r>
            <a:r>
              <a:rPr lang="en-US" altLang="zh-TW" sz="1000" i="1" dirty="0"/>
              <a:t>Proc. of ACM Workshop on </a:t>
            </a:r>
            <a:r>
              <a:rPr lang="en-US" altLang="zh-TW" sz="1000" i="1" dirty="0" smtClean="0"/>
              <a:t>Design, Quality </a:t>
            </a:r>
            <a:r>
              <a:rPr lang="en-US" altLang="zh-TW" sz="1000" i="1" dirty="0"/>
              <a:t>and Deployment of Adaptive Video Streaming (VideoNext’14)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472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Lower </a:t>
            </a:r>
            <a:r>
              <a:rPr kumimoji="1" lang="en-US" altLang="zh-TW" smtClean="0"/>
              <a:t>Video Quality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128</a:t>
            </a:fld>
            <a:endParaRPr lang="zh-TW" altLang="en-US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8229600" cy="32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Lower </a:t>
            </a:r>
            <a:r>
              <a:rPr kumimoji="1" lang="en-US" altLang="zh-TW" smtClean="0"/>
              <a:t>Video Quality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129</a:t>
            </a:fld>
            <a:endParaRPr lang="zh-TW" altLang="en-US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8229600" cy="321747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04736" y="5859152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000" b="1" dirty="0" smtClean="0">
                <a:solidFill>
                  <a:srgbClr val="FF0000"/>
                </a:solidFill>
              </a:rPr>
              <a:t>How to do this without degrading user experience? </a:t>
            </a:r>
            <a:endParaRPr kumimoji="1" lang="zh-TW" alt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Growing Demands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Number of viewers doubled in 2014</a:t>
            </a:r>
          </a:p>
          <a:p>
            <a:pPr lvl="1"/>
            <a:r>
              <a:rPr lang="en-US" altLang="zh-TW" dirty="0" smtClean="0"/>
              <a:t>More than twice in 2013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15394"/>
            <a:ext cx="33432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084168" y="5392638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/>
              <a:t>2014</a:t>
            </a:r>
            <a:endParaRPr lang="zh-TW" altLang="en-US" sz="2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00"/>
          <a:stretch/>
        </p:blipFill>
        <p:spPr bwMode="auto">
          <a:xfrm>
            <a:off x="179511" y="3573016"/>
            <a:ext cx="4563339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011113" y="5392637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/>
              <a:t>2013</a:t>
            </a:r>
            <a:endParaRPr lang="zh-TW" altLang="en-US" sz="22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601216" y="5926480"/>
            <a:ext cx="6347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solidFill>
                  <a:srgbClr val="FF0000"/>
                </a:solidFill>
              </a:rPr>
              <a:t>Acquired by </a:t>
            </a:r>
            <a:r>
              <a:rPr lang="en-US" altLang="zh-TW" sz="2500" b="1" dirty="0" err="1">
                <a:solidFill>
                  <a:srgbClr val="FF0000"/>
                </a:solidFill>
              </a:rPr>
              <a:t>Amazon.com</a:t>
            </a:r>
            <a:r>
              <a:rPr lang="en-US" altLang="zh-TW" sz="2500" b="1" dirty="0">
                <a:solidFill>
                  <a:srgbClr val="FF0000"/>
                </a:solidFill>
              </a:rPr>
              <a:t> for $970 </a:t>
            </a:r>
            <a:r>
              <a:rPr lang="en-US" altLang="zh-TW" sz="2500" b="1" dirty="0" smtClean="0">
                <a:solidFill>
                  <a:srgbClr val="FF0000"/>
                </a:solidFill>
              </a:rPr>
              <a:t>million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To Leverage </a:t>
            </a:r>
            <a:r>
              <a:rPr lang="en-US" altLang="zh-TW" dirty="0" err="1" smtClean="0"/>
              <a:t>SoI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Devote more resource into streaming </a:t>
            </a:r>
            <a:r>
              <a:rPr lang="en-US" altLang="zh-TW" dirty="0" err="1" smtClean="0"/>
              <a:t>SoI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Lower the quality of non-</a:t>
            </a:r>
            <a:r>
              <a:rPr lang="en-US" altLang="zh-TW" dirty="0" err="1" smtClean="0"/>
              <a:t>SoI</a:t>
            </a:r>
            <a:r>
              <a:rPr lang="en-US" altLang="zh-TW" dirty="0" smtClean="0"/>
              <a:t> if necessary</a:t>
            </a:r>
          </a:p>
          <a:p>
            <a:r>
              <a:rPr lang="en-US" altLang="zh-TW" dirty="0" smtClean="0"/>
              <a:t>Higher user experience</a:t>
            </a:r>
          </a:p>
          <a:p>
            <a:r>
              <a:rPr lang="en-US" altLang="zh-TW" dirty="0" smtClean="0"/>
              <a:t>Lower bandwidth consumption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7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To Leverage </a:t>
            </a:r>
            <a:r>
              <a:rPr lang="en-US" altLang="zh-TW" dirty="0" err="1" smtClean="0"/>
              <a:t>SoI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Devote more resource into streaming </a:t>
            </a:r>
            <a:r>
              <a:rPr lang="en-US" altLang="zh-TW" dirty="0" err="1" smtClean="0"/>
              <a:t>SoI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Lower the quality of non-</a:t>
            </a:r>
            <a:r>
              <a:rPr lang="en-US" altLang="zh-TW" dirty="0" err="1" smtClean="0"/>
              <a:t>SoI</a:t>
            </a:r>
            <a:r>
              <a:rPr lang="en-US" altLang="zh-TW" dirty="0" smtClean="0"/>
              <a:t> if necessary</a:t>
            </a:r>
          </a:p>
          <a:p>
            <a:r>
              <a:rPr lang="en-US" altLang="zh-TW" dirty="0" smtClean="0"/>
              <a:t>Higher user experience</a:t>
            </a:r>
          </a:p>
          <a:p>
            <a:r>
              <a:rPr lang="en-US" altLang="zh-TW" dirty="0" smtClean="0"/>
              <a:t>Lower bandwidth consumption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131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051720" y="5733256"/>
            <a:ext cx="5400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solidFill>
                  <a:srgbClr val="FF0000"/>
                </a:solidFill>
              </a:rPr>
              <a:t>Wait, how to determine </a:t>
            </a:r>
            <a:r>
              <a:rPr lang="en-US" altLang="zh-TW" sz="3300" b="1" dirty="0" err="1" smtClean="0">
                <a:solidFill>
                  <a:srgbClr val="FF0000"/>
                </a:solidFill>
              </a:rPr>
              <a:t>SoI</a:t>
            </a:r>
            <a:r>
              <a:rPr lang="en-US" altLang="zh-TW" sz="3300" b="1" dirty="0" smtClean="0">
                <a:solidFill>
                  <a:srgbClr val="FF0000"/>
                </a:solidFill>
              </a:rPr>
              <a:t>?</a:t>
            </a:r>
            <a:endParaRPr lang="zh-TW" altLang="en-US" sz="3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Detecting </a:t>
            </a:r>
            <a:r>
              <a:rPr lang="en-US" altLang="zh-TW" dirty="0" err="1" smtClean="0"/>
              <a:t>SoI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r>
              <a:rPr lang="en-US" altLang="zh-TW" dirty="0" smtClean="0"/>
              <a:t>The game is running on the machine of streamer</a:t>
            </a:r>
          </a:p>
          <a:p>
            <a:pPr lvl="1"/>
            <a:r>
              <a:rPr lang="en-US" altLang="zh-TW" dirty="0" smtClean="0"/>
              <a:t>Unlike other kind of live streaming</a:t>
            </a:r>
          </a:p>
          <a:p>
            <a:r>
              <a:rPr lang="en-US" altLang="zh-TW" dirty="0" smtClean="0"/>
              <a:t>Collect features in the system</a:t>
            </a:r>
          </a:p>
          <a:p>
            <a:pPr lvl="1"/>
            <a:r>
              <a:rPr lang="en-US" altLang="zh-TW" dirty="0" smtClean="0"/>
              <a:t>CPU/GPU usage, keyboard input event…</a:t>
            </a:r>
            <a:r>
              <a:rPr lang="en-US" altLang="zh-TW" dirty="0" err="1" smtClean="0"/>
              <a:t>e.t.c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Use these features to help us determine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2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What’s the Problem? </a:t>
            </a:r>
            <a:endParaRPr kumimoji="1"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Everything looks great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4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Problem: Lag</a:t>
            </a:r>
            <a:endParaRPr kumimoji="1"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Lag is annoying when watching live streams</a:t>
            </a:r>
          </a:p>
          <a:p>
            <a:pPr lvl="1"/>
            <a:r>
              <a:rPr kumimoji="1" lang="en-US" altLang="zh-TW" dirty="0" err="1" smtClean="0"/>
              <a:t>Rebuffering</a:t>
            </a:r>
            <a:endParaRPr kumimoji="1" lang="en-US" altLang="zh-TW" dirty="0" smtClean="0"/>
          </a:p>
          <a:p>
            <a:pPr lvl="1"/>
            <a:r>
              <a:rPr kumimoji="1" lang="en-US" altLang="zh-TW" dirty="0" smtClean="0"/>
              <a:t>Other visual artifacts</a:t>
            </a:r>
          </a:p>
          <a:p>
            <a:pPr lvl="1"/>
            <a:r>
              <a:rPr kumimoji="1" lang="en-US" altLang="zh-TW" dirty="0" smtClean="0"/>
              <a:t>Skipped video segment</a:t>
            </a:r>
          </a:p>
          <a:p>
            <a:r>
              <a:rPr kumimoji="1" lang="en-US" altLang="zh-TW" dirty="0" smtClean="0"/>
              <a:t>Bad for user experience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65104"/>
            <a:ext cx="4392488" cy="24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Possible Solutions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Put in </a:t>
            </a:r>
            <a:r>
              <a:rPr lang="en-US" altLang="zh-TW" dirty="0" smtClean="0"/>
              <a:t>more resource</a:t>
            </a:r>
          </a:p>
          <a:p>
            <a:pPr lvl="1"/>
            <a:r>
              <a:rPr lang="en-US" altLang="zh-TW" dirty="0" smtClean="0"/>
              <a:t>Cost money</a:t>
            </a:r>
          </a:p>
          <a:p>
            <a:r>
              <a:rPr lang="en-US" altLang="zh-TW" dirty="0" smtClean="0"/>
              <a:t>Lower the video quality</a:t>
            </a:r>
          </a:p>
          <a:p>
            <a:pPr lvl="1"/>
            <a:r>
              <a:rPr lang="en-US" altLang="zh-TW" dirty="0" smtClean="0"/>
              <a:t>Bad for user experience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3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Possible Solutions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Put </a:t>
            </a:r>
            <a:r>
              <a:rPr lang="en-US" altLang="zh-TW" dirty="0" smtClean="0"/>
              <a:t>in more </a:t>
            </a:r>
            <a:r>
              <a:rPr lang="en-US" altLang="zh-TW" dirty="0" smtClean="0"/>
              <a:t>resource</a:t>
            </a:r>
          </a:p>
          <a:p>
            <a:pPr lvl="1"/>
            <a:r>
              <a:rPr lang="en-US" altLang="zh-TW" dirty="0" smtClean="0"/>
              <a:t>Cost money</a:t>
            </a:r>
          </a:p>
          <a:p>
            <a:r>
              <a:rPr lang="en-US" altLang="zh-TW" dirty="0" smtClean="0"/>
              <a:t>Lower the video quality</a:t>
            </a:r>
          </a:p>
          <a:p>
            <a:pPr lvl="1"/>
            <a:r>
              <a:rPr lang="en-US" altLang="zh-TW" dirty="0" smtClean="0"/>
              <a:t>Bad for user experience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331640" y="4159632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b="1" dirty="0" smtClean="0">
                <a:solidFill>
                  <a:srgbClr val="FF0000"/>
                </a:solidFill>
              </a:rPr>
              <a:t>How to do this without degrading the user experience? </a:t>
            </a:r>
            <a:endParaRPr lang="zh-TW" altLang="en-US" sz="3300" b="1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4692866"/>
            <a:ext cx="2020144" cy="2020144"/>
          </a:xfrm>
          <a:prstGeom prst="rect">
            <a:avLst/>
          </a:prstGeom>
        </p:spPr>
      </p:pic>
      <p:cxnSp>
        <p:nvCxnSpPr>
          <p:cNvPr id="8" name="肘形接點 7"/>
          <p:cNvCxnSpPr/>
          <p:nvPr/>
        </p:nvCxnSpPr>
        <p:spPr>
          <a:xfrm rot="16200000" flipH="1">
            <a:off x="4710740" y="3146244"/>
            <a:ext cx="1162680" cy="864096"/>
          </a:xfrm>
          <a:prstGeom prst="bentConnector3">
            <a:avLst>
              <a:gd name="adj1" fmla="val 3304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496944" cy="277202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Lag at different time cause different level of degradation in user experience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A67-78F2-41BE-BB3C-8466959AEC28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49080"/>
            <a:ext cx="2335344" cy="233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r>
              <a:rPr lang="en-US" altLang="zh-TW" dirty="0" smtClean="0"/>
              <a:t>t Clutch </a:t>
            </a:r>
            <a:r>
              <a:rPr lang="en-US" altLang="zh-TW" dirty="0"/>
              <a:t>T</a:t>
            </a:r>
            <a:r>
              <a:rPr lang="en-US" altLang="zh-TW" dirty="0" smtClean="0"/>
              <a:t>ime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046156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A67-78F2-41BE-BB3C-8466959AEC2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7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 &amp; Motivation</a:t>
            </a:r>
          </a:p>
          <a:p>
            <a:r>
              <a:rPr lang="en-US" altLang="zh-TW" dirty="0" smtClean="0"/>
              <a:t>System Overview</a:t>
            </a:r>
          </a:p>
          <a:p>
            <a:r>
              <a:rPr lang="en-US" altLang="zh-TW" dirty="0" err="1" smtClean="0"/>
              <a:t>SoI</a:t>
            </a:r>
            <a:r>
              <a:rPr lang="en-US" altLang="zh-TW" dirty="0" smtClean="0"/>
              <a:t> Detector</a:t>
            </a:r>
          </a:p>
          <a:p>
            <a:r>
              <a:rPr lang="en-US" altLang="zh-TW" dirty="0" smtClean="0"/>
              <a:t>Resource Allocator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6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r>
              <a:rPr lang="en-US" altLang="zh-TW" dirty="0" smtClean="0"/>
              <a:t>t Clutch </a:t>
            </a:r>
            <a:r>
              <a:rPr lang="en-US" altLang="zh-TW" dirty="0"/>
              <a:t>T</a:t>
            </a:r>
            <a:r>
              <a:rPr lang="en-US" altLang="zh-TW" dirty="0" smtClean="0"/>
              <a:t>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A67-78F2-41BE-BB3C-8466959AEC28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44824"/>
            <a:ext cx="3787550" cy="37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r>
              <a:rPr lang="en-US" altLang="zh-TW" dirty="0" smtClean="0"/>
              <a:t>t Clutch </a:t>
            </a:r>
            <a:r>
              <a:rPr lang="en-US" altLang="zh-TW" dirty="0"/>
              <a:t>T</a:t>
            </a:r>
            <a:r>
              <a:rPr lang="en-US" altLang="zh-TW" dirty="0" smtClean="0"/>
              <a:t>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A67-78F2-41BE-BB3C-8466959AEC28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88840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20682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At Clutch </a:t>
            </a:r>
            <a:r>
              <a:rPr lang="en-US" altLang="zh-TW" dirty="0"/>
              <a:t>T</a:t>
            </a:r>
            <a:r>
              <a:rPr lang="en-US" altLang="zh-TW" dirty="0" smtClean="0"/>
              <a:t>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A67-78F2-41BE-BB3C-8466959AEC28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64" y="1600200"/>
            <a:ext cx="5514872" cy="4525963"/>
          </a:xfrm>
        </p:spPr>
      </p:pic>
      <p:sp>
        <p:nvSpPr>
          <p:cNvPr id="7" name="矩形 6"/>
          <p:cNvSpPr/>
          <p:nvPr/>
        </p:nvSpPr>
        <p:spPr>
          <a:xfrm>
            <a:off x="5652120" y="1916832"/>
            <a:ext cx="1677316" cy="103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822808" y="2306976"/>
            <a:ext cx="1677316" cy="103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126480" y="3376100"/>
            <a:ext cx="1373644" cy="2590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681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At Normal </a:t>
            </a:r>
            <a:r>
              <a:rPr lang="en-US" altLang="zh-TW" dirty="0"/>
              <a:t>T</a:t>
            </a:r>
            <a:r>
              <a:rPr lang="en-US" altLang="zh-TW" dirty="0" smtClean="0"/>
              <a:t>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A67-78F2-41BE-BB3C-8466959AEC28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0056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6733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At Normal </a:t>
            </a:r>
            <a:r>
              <a:rPr lang="en-US" altLang="zh-TW" dirty="0"/>
              <a:t>T</a:t>
            </a:r>
            <a:r>
              <a:rPr lang="en-US" altLang="zh-TW" dirty="0" smtClean="0"/>
              <a:t>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A67-78F2-41BE-BB3C-8466959AEC28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t="17750" r="21815"/>
          <a:stretch/>
        </p:blipFill>
        <p:spPr>
          <a:xfrm>
            <a:off x="2627784" y="1844824"/>
            <a:ext cx="3474720" cy="3722597"/>
          </a:xfrm>
        </p:spPr>
      </p:pic>
    </p:spTree>
    <p:extLst>
      <p:ext uri="{BB962C8B-B14F-4D97-AF65-F5344CB8AC3E}">
        <p14:creationId xmlns:p14="http://schemas.microsoft.com/office/powerpoint/2010/main" val="11759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At Normal </a:t>
            </a:r>
            <a:r>
              <a:rPr lang="en-US" altLang="zh-TW" dirty="0"/>
              <a:t>T</a:t>
            </a:r>
            <a:r>
              <a:rPr lang="en-US" altLang="zh-TW" dirty="0" smtClean="0"/>
              <a:t>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A67-78F2-41BE-BB3C-8466959AEC28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8884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At Normal </a:t>
            </a:r>
            <a:r>
              <a:rPr lang="en-US" altLang="zh-TW" dirty="0"/>
              <a:t>T</a:t>
            </a:r>
            <a:r>
              <a:rPr lang="en-US" altLang="zh-TW" dirty="0" smtClean="0"/>
              <a:t>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A67-78F2-41BE-BB3C-8466959AEC28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t="17750" r="21815"/>
          <a:stretch/>
        </p:blipFill>
        <p:spPr>
          <a:xfrm>
            <a:off x="2627784" y="1844824"/>
            <a:ext cx="3474720" cy="3722597"/>
          </a:xfrm>
        </p:spPr>
      </p:pic>
      <p:sp>
        <p:nvSpPr>
          <p:cNvPr id="6" name="文字方塊 5"/>
          <p:cNvSpPr txBox="1"/>
          <p:nvPr/>
        </p:nvSpPr>
        <p:spPr>
          <a:xfrm>
            <a:off x="3110136" y="5761169"/>
            <a:ext cx="30963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b="1" dirty="0" smtClean="0">
                <a:solidFill>
                  <a:srgbClr val="FF0000"/>
                </a:solidFill>
              </a:rPr>
              <a:t>Not that bad</a:t>
            </a:r>
            <a:endParaRPr lang="zh-TW" altLang="en-US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 smtClean="0"/>
              <a:t>Concept of Segment of Interest (</a:t>
            </a:r>
            <a:r>
              <a:rPr kumimoji="1" lang="en-US" altLang="zh-TW" dirty="0" err="1" smtClean="0"/>
              <a:t>SoI</a:t>
            </a:r>
            <a:r>
              <a:rPr kumimoji="1" lang="en-US" altLang="zh-TW" dirty="0" smtClean="0"/>
              <a:t>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1600200"/>
            <a:ext cx="9144000" cy="4525963"/>
          </a:xfrm>
        </p:spPr>
        <p:txBody>
          <a:bodyPr/>
          <a:lstStyle/>
          <a:p>
            <a:r>
              <a:rPr kumimoji="1" lang="en-US" altLang="zh-TW" dirty="0" smtClean="0"/>
              <a:t>Different segments have different importance</a:t>
            </a:r>
          </a:p>
          <a:p>
            <a:pPr lvl="1"/>
            <a:r>
              <a:rPr kumimoji="1" lang="en-US" altLang="zh-TW" sz="2700" dirty="0" smtClean="0"/>
              <a:t>We refer to the important one as 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Segment of Interest (</a:t>
            </a:r>
            <a:r>
              <a:rPr kumimoji="1" lang="en-US" altLang="zh-TW" sz="2700" dirty="0" err="1" smtClean="0">
                <a:solidFill>
                  <a:srgbClr val="FF0000"/>
                </a:solidFill>
              </a:rPr>
              <a:t>SoI</a:t>
            </a:r>
            <a:r>
              <a:rPr kumimoji="1" lang="en-US" altLang="zh-TW" sz="2700" dirty="0" smtClean="0">
                <a:solidFill>
                  <a:srgbClr val="FF0000"/>
                </a:solidFill>
              </a:rPr>
              <a:t>)</a:t>
            </a:r>
          </a:p>
          <a:p>
            <a:r>
              <a:rPr kumimoji="1" lang="en-US" altLang="zh-TW" sz="3100" dirty="0" smtClean="0"/>
              <a:t>We should put in more resource to deliver </a:t>
            </a:r>
            <a:r>
              <a:rPr kumimoji="1" lang="en-US" altLang="zh-TW" sz="3100" dirty="0" err="1" smtClean="0"/>
              <a:t>SoI</a:t>
            </a:r>
            <a:endParaRPr kumimoji="1" lang="en-US" altLang="zh-TW" sz="3100" dirty="0" smtClean="0"/>
          </a:p>
          <a:p>
            <a:pPr lvl="1"/>
            <a:r>
              <a:rPr kumimoji="1" lang="en-US" altLang="zh-TW" sz="2700" dirty="0" smtClean="0"/>
              <a:t>Sacrifice non-</a:t>
            </a:r>
            <a:r>
              <a:rPr kumimoji="1" lang="en-US" altLang="zh-TW" sz="2700" dirty="0" err="1" smtClean="0"/>
              <a:t>SoI</a:t>
            </a:r>
            <a:r>
              <a:rPr kumimoji="1" lang="en-US" altLang="zh-TW" sz="2700" dirty="0" smtClean="0"/>
              <a:t> if we have to</a:t>
            </a:r>
            <a:endParaRPr kumimoji="1" lang="en-US" altLang="zh-TW" sz="2700" dirty="0"/>
          </a:p>
          <a:p>
            <a:endParaRPr kumimoji="1" lang="en-US" altLang="zh-TW" sz="31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716437"/>
            <a:ext cx="89210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0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Contributions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zh-TW" dirty="0" smtClean="0"/>
              <a:t>Develop </a:t>
            </a:r>
            <a:r>
              <a:rPr lang="en-US" altLang="zh-TW" dirty="0" err="1" smtClean="0"/>
              <a:t>SoI</a:t>
            </a:r>
            <a:r>
              <a:rPr lang="en-US" altLang="zh-TW" dirty="0" smtClean="0"/>
              <a:t>-driven streaming platform</a:t>
            </a:r>
          </a:p>
          <a:p>
            <a:r>
              <a:rPr lang="en-US" altLang="zh-TW" dirty="0" smtClean="0"/>
              <a:t>Answer two questions</a:t>
            </a:r>
          </a:p>
          <a:p>
            <a:pPr lvl="1"/>
            <a:r>
              <a:rPr lang="en-US" altLang="zh-TW" dirty="0" smtClean="0"/>
              <a:t>How to detect </a:t>
            </a:r>
            <a:r>
              <a:rPr lang="en-US" altLang="zh-TW" dirty="0" err="1" smtClean="0"/>
              <a:t>SoI</a:t>
            </a:r>
            <a:r>
              <a:rPr lang="en-US" altLang="zh-TW" dirty="0" smtClean="0"/>
              <a:t> efficiently? </a:t>
            </a:r>
          </a:p>
          <a:p>
            <a:pPr lvl="1"/>
            <a:r>
              <a:rPr lang="en-US" altLang="zh-TW" dirty="0" smtClean="0"/>
              <a:t>How to allocate resources among channels?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0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 &amp; Motivation</a:t>
            </a:r>
          </a:p>
          <a:p>
            <a:r>
              <a:rPr lang="en-US" altLang="zh-TW" dirty="0" smtClean="0"/>
              <a:t>System Overview</a:t>
            </a:r>
          </a:p>
          <a:p>
            <a:r>
              <a:rPr lang="en-US" altLang="zh-TW" dirty="0" err="1" smtClean="0"/>
              <a:t>SoI</a:t>
            </a:r>
            <a:r>
              <a:rPr lang="en-US" altLang="zh-TW" dirty="0" smtClean="0"/>
              <a:t> Detector</a:t>
            </a:r>
          </a:p>
          <a:p>
            <a:r>
              <a:rPr lang="en-US" altLang="zh-TW" dirty="0" smtClean="0"/>
              <a:t>Resource Allocator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8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 &amp; Motivation</a:t>
            </a:r>
          </a:p>
          <a:p>
            <a:r>
              <a:rPr lang="en-US" altLang="zh-TW" dirty="0" smtClean="0"/>
              <a:t>System Overview</a:t>
            </a:r>
          </a:p>
          <a:p>
            <a:r>
              <a:rPr lang="en-US" altLang="zh-TW" dirty="0" err="1" smtClean="0"/>
              <a:t>SoI</a:t>
            </a:r>
            <a:r>
              <a:rPr lang="en-US" altLang="zh-TW" dirty="0" smtClean="0"/>
              <a:t> Detector</a:t>
            </a:r>
          </a:p>
          <a:p>
            <a:r>
              <a:rPr lang="en-US" altLang="zh-TW" dirty="0" smtClean="0"/>
              <a:t>Resource Allocator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1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&amp; Motivation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System Overview</a:t>
            </a:r>
          </a:p>
          <a:p>
            <a:r>
              <a:rPr lang="en-US" altLang="zh-TW" dirty="0" err="1" smtClean="0"/>
              <a:t>SoI</a:t>
            </a:r>
            <a:r>
              <a:rPr lang="en-US" altLang="zh-TW" dirty="0" smtClean="0"/>
              <a:t> Detector</a:t>
            </a:r>
          </a:p>
          <a:p>
            <a:r>
              <a:rPr lang="en-US" altLang="zh-TW" dirty="0" smtClean="0"/>
              <a:t>Resource Allocator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4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3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Streaming software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Stream the gameplay to server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3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Streaming software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Stream the gameplay to server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33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95536" y="3315257"/>
            <a:ext cx="1944216" cy="241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3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Streaming Server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Relay the stream to viewers</a:t>
            </a:r>
          </a:p>
          <a:p>
            <a:r>
              <a:rPr lang="en-US" altLang="zh-TW" dirty="0" smtClean="0"/>
              <a:t>Transcode if necessary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3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Streaming Server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Relay the stream to viewers</a:t>
            </a:r>
          </a:p>
          <a:p>
            <a:r>
              <a:rPr lang="en-US" altLang="zh-TW" dirty="0" smtClean="0"/>
              <a:t>Transcode if necessary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35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699792" y="3315257"/>
            <a:ext cx="2952328" cy="241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5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Viewer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Replay the gameplay stream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0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Viewer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Replay the gameplay stream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37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043749" y="3315256"/>
            <a:ext cx="2056643" cy="241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6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 Collector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Collect the features from streamers</a:t>
            </a:r>
          </a:p>
          <a:p>
            <a:pPr lvl="1"/>
            <a:r>
              <a:rPr lang="en-US" altLang="zh-TW" dirty="0" smtClean="0"/>
              <a:t>Such as CPU usage, foreground window name…</a:t>
            </a:r>
          </a:p>
          <a:p>
            <a:r>
              <a:rPr lang="en-US" altLang="zh-TW" dirty="0" smtClean="0"/>
              <a:t>Also from viewers</a:t>
            </a:r>
            <a:endParaRPr lang="zh-TW" altLang="en-US" dirty="0"/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3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 Collector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Collect the features from streamers</a:t>
            </a:r>
          </a:p>
          <a:p>
            <a:pPr lvl="1"/>
            <a:r>
              <a:rPr lang="en-US" altLang="zh-TW" dirty="0"/>
              <a:t>Such as CPU usage, foreground window </a:t>
            </a:r>
            <a:r>
              <a:rPr lang="en-US" altLang="zh-TW" dirty="0" smtClean="0"/>
              <a:t>name…</a:t>
            </a:r>
          </a:p>
          <a:p>
            <a:r>
              <a:rPr lang="en-US" altLang="zh-TW" dirty="0" smtClean="0"/>
              <a:t>Also from viewers</a:t>
            </a:r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39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95537" y="4077072"/>
            <a:ext cx="864096" cy="8280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236296" y="4083276"/>
            <a:ext cx="864096" cy="8280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9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Twitch</a:t>
            </a:r>
            <a:endParaRPr kumimoji="1"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25513" b="2317"/>
          <a:stretch/>
        </p:blipFill>
        <p:spPr>
          <a:xfrm>
            <a:off x="457199" y="1268760"/>
            <a:ext cx="8092035" cy="453650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869124" y="1292374"/>
            <a:ext cx="2680110" cy="45128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11560" y="1988841"/>
            <a:ext cx="5119998" cy="28803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55776" y="4005064"/>
            <a:ext cx="1152128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777131" y="5733256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600" b="1" smtClean="0">
                <a:solidFill>
                  <a:srgbClr val="FF0000"/>
                </a:solidFill>
              </a:rPr>
              <a:t>Chat</a:t>
            </a:r>
            <a:endParaRPr kumimoji="1" lang="zh-TW" altLang="en-US" sz="2600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639120" y="5733255"/>
            <a:ext cx="1652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600" b="1" smtClean="0">
                <a:solidFill>
                  <a:srgbClr val="FF0000"/>
                </a:solidFill>
              </a:rPr>
              <a:t>Webcam image</a:t>
            </a:r>
            <a:endParaRPr kumimoji="1" lang="zh-TW" altLang="en-US" sz="26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78153" y="5714497"/>
            <a:ext cx="1652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600" b="1" dirty="0" smtClean="0">
                <a:solidFill>
                  <a:srgbClr val="FF0000"/>
                </a:solidFill>
              </a:rPr>
              <a:t>Gameplay</a:t>
            </a:r>
            <a:endParaRPr kumimoji="1" lang="zh-TW" altLang="en-US" sz="26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23858" y="5445224"/>
            <a:ext cx="1368152" cy="288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5" name="直線接點 14"/>
          <p:cNvCxnSpPr>
            <a:stCxn id="11" idx="0"/>
          </p:cNvCxnSpPr>
          <p:nvPr/>
        </p:nvCxnSpPr>
        <p:spPr>
          <a:xfrm flipV="1">
            <a:off x="1904633" y="4869161"/>
            <a:ext cx="0" cy="8453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10" idx="0"/>
          </p:cNvCxnSpPr>
          <p:nvPr/>
        </p:nvCxnSpPr>
        <p:spPr>
          <a:xfrm flipH="1" flipV="1">
            <a:off x="3719161" y="4599888"/>
            <a:ext cx="746439" cy="11333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 Sender/Receiver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Send/receive the collected features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40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8DB36-FC88-4D46-9FDB-80B21DAABAE7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2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 Sender/Receiver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Send/receive the collected features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8DB36-FC88-4D46-9FDB-80B21DAABAE7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09194" y="4886703"/>
            <a:ext cx="864096" cy="8280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236296" y="4894368"/>
            <a:ext cx="864096" cy="8280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860032" y="4886703"/>
            <a:ext cx="792088" cy="8280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8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SoI</a:t>
            </a:r>
            <a:r>
              <a:rPr lang="en-US" altLang="zh-TW" dirty="0" smtClean="0"/>
              <a:t> Detector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Detect </a:t>
            </a:r>
            <a:r>
              <a:rPr lang="en-US" altLang="zh-TW" dirty="0" err="1" smtClean="0"/>
              <a:t>SoI</a:t>
            </a:r>
            <a:r>
              <a:rPr lang="en-US" altLang="zh-TW" dirty="0" smtClean="0"/>
              <a:t> from the collected features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8DB36-FC88-4D46-9FDB-80B21DAABAE7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5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SoI</a:t>
            </a:r>
            <a:r>
              <a:rPr lang="en-US" altLang="zh-TW" dirty="0" smtClean="0"/>
              <a:t> Detector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Detect </a:t>
            </a:r>
            <a:r>
              <a:rPr lang="en-US" altLang="zh-TW" dirty="0" err="1" smtClean="0"/>
              <a:t>SoI</a:t>
            </a:r>
            <a:r>
              <a:rPr lang="en-US" altLang="zh-TW" dirty="0" smtClean="0"/>
              <a:t> from the collected features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43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8DB36-FC88-4D46-9FDB-80B21DAABAE7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860032" y="4221088"/>
            <a:ext cx="792088" cy="6732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3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Resource Allocator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Allocate resources between different streams in the system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44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8DB36-FC88-4D46-9FDB-80B21DAABAE7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6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Resource Allocator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Allocate resources between different streams in the system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45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8DB36-FC88-4D46-9FDB-80B21DAABAE7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699792" y="3547808"/>
            <a:ext cx="2952328" cy="6732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427984" y="4221088"/>
            <a:ext cx="432048" cy="6732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466655" y="4093741"/>
            <a:ext cx="357758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1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Transcoder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Transcode the stream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46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8DB36-FC88-4D46-9FDB-80B21DAABAE7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2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Transcoder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Transcode the stream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47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5257"/>
            <a:ext cx="8280920" cy="33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8DB36-FC88-4D46-9FDB-80B21DAABAE7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693166" y="4201753"/>
            <a:ext cx="1734818" cy="6732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7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Core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SoI</a:t>
            </a:r>
            <a:r>
              <a:rPr lang="en-US" altLang="zh-TW" dirty="0" smtClean="0"/>
              <a:t> Detector </a:t>
            </a:r>
          </a:p>
          <a:p>
            <a:r>
              <a:rPr lang="en-US" altLang="zh-TW" dirty="0" smtClean="0"/>
              <a:t>Resource Allocator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48</a:t>
            </a:fld>
            <a:endParaRPr lang="zh-TW" altLang="en-US"/>
          </a:p>
        </p:txBody>
      </p:sp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8DB36-FC88-4D46-9FDB-80B21DAABAE7}" type="slidenum">
              <a:rPr lang="zh-TW" altLang="en-US" smtClean="0"/>
              <a:pPr/>
              <a:t>48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4" y="3756150"/>
            <a:ext cx="7669771" cy="165673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57199" y="3573588"/>
            <a:ext cx="5122913" cy="17276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6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&amp; Motivation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System Overview</a:t>
            </a:r>
          </a:p>
          <a:p>
            <a:r>
              <a:rPr lang="en-US" altLang="zh-TW" dirty="0" err="1" smtClean="0"/>
              <a:t>SoI</a:t>
            </a:r>
            <a:r>
              <a:rPr lang="en-US" altLang="zh-TW" dirty="0" smtClean="0"/>
              <a:t> Detector</a:t>
            </a:r>
          </a:p>
          <a:p>
            <a:r>
              <a:rPr lang="en-US" altLang="zh-TW" dirty="0" smtClean="0"/>
              <a:t>Resource Allocator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7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 smtClean="0"/>
              <a:t>How Does Live Game Streaming Work?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3085" y="1600200"/>
            <a:ext cx="8657387" cy="4525963"/>
          </a:xfrm>
        </p:spPr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63085" y="3717032"/>
            <a:ext cx="8817830" cy="1533298"/>
            <a:chOff x="2959580" y="1673057"/>
            <a:chExt cx="11926341" cy="2073825"/>
          </a:xfrm>
        </p:grpSpPr>
        <p:grpSp>
          <p:nvGrpSpPr>
            <p:cNvPr id="6" name="群組 5"/>
            <p:cNvGrpSpPr/>
            <p:nvPr/>
          </p:nvGrpSpPr>
          <p:grpSpPr>
            <a:xfrm>
              <a:off x="2959580" y="1852698"/>
              <a:ext cx="2303265" cy="1894184"/>
              <a:chOff x="1248222" y="1717126"/>
              <a:chExt cx="2303265" cy="1894184"/>
            </a:xfrm>
          </p:grpSpPr>
          <p:grpSp>
            <p:nvGrpSpPr>
              <p:cNvPr id="42" name="群組 41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44" name="群組 43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5" name="群組 44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8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43" name="文字方塊 42"/>
              <p:cNvSpPr txBox="1"/>
              <p:nvPr/>
            </p:nvSpPr>
            <p:spPr>
              <a:xfrm>
                <a:off x="1613650" y="1717126"/>
                <a:ext cx="1633300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10513293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4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文字方塊 40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36" name="群組 35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38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7" name="文字方塊 36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34" name="文字方塊 33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向右箭號 34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8211717" y="1700260"/>
              <a:ext cx="1843893" cy="1761725"/>
              <a:chOff x="209004" y="2540321"/>
              <a:chExt cx="1843893" cy="1761725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209004" y="3133270"/>
                <a:ext cx="1843893" cy="1168776"/>
                <a:chOff x="2944716" y="1808160"/>
                <a:chExt cx="1843893" cy="1168776"/>
              </a:xfrm>
            </p:grpSpPr>
            <p:grpSp>
              <p:nvGrpSpPr>
                <p:cNvPr id="25" name="群組 24"/>
                <p:cNvGrpSpPr/>
                <p:nvPr/>
              </p:nvGrpSpPr>
              <p:grpSpPr>
                <a:xfrm>
                  <a:off x="2944716" y="18081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3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6" name="群組 25"/>
                <p:cNvGrpSpPr/>
                <p:nvPr/>
              </p:nvGrpSpPr>
              <p:grpSpPr>
                <a:xfrm>
                  <a:off x="3097116" y="19605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3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7" name="群組 26"/>
                <p:cNvGrpSpPr/>
                <p:nvPr/>
              </p:nvGrpSpPr>
              <p:grpSpPr>
                <a:xfrm>
                  <a:off x="3249516" y="21129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2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4" name="文字方塊 23"/>
              <p:cNvSpPr txBox="1"/>
              <p:nvPr/>
            </p:nvSpPr>
            <p:spPr>
              <a:xfrm>
                <a:off x="452218" y="2540321"/>
                <a:ext cx="1357464" cy="4849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Video Servers</a:t>
                </a:r>
                <a:endParaRPr lang="zh-TW" altLang="en-US" sz="1200" dirty="0"/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向右箭號 2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向右箭號 19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5688757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文字方塊 17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向右箭號 15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&amp; Motivation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System Overview</a:t>
            </a: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SoI</a:t>
            </a:r>
            <a:r>
              <a:rPr lang="en-US" altLang="zh-TW" dirty="0" smtClean="0">
                <a:solidFill>
                  <a:srgbClr val="FF0000"/>
                </a:solidFill>
              </a:rPr>
              <a:t> Detector</a:t>
            </a:r>
          </a:p>
          <a:p>
            <a:r>
              <a:rPr lang="en-US" altLang="zh-TW" dirty="0" smtClean="0"/>
              <a:t>Resource Allocator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7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SoI</a:t>
            </a:r>
            <a:r>
              <a:rPr kumimoji="1" lang="en-US" altLang="zh-TW" dirty="0" smtClean="0"/>
              <a:t> Detection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kumimoji="1" lang="en-US" altLang="zh-TW" dirty="0" smtClean="0"/>
              <a:t>How to detect </a:t>
            </a:r>
            <a:r>
              <a:rPr kumimoji="1" lang="en-US" altLang="zh-TW" dirty="0" err="1" smtClean="0"/>
              <a:t>SoI</a:t>
            </a:r>
            <a:r>
              <a:rPr kumimoji="1" lang="en-US" altLang="zh-TW" dirty="0" smtClean="0"/>
              <a:t>? </a:t>
            </a:r>
          </a:p>
          <a:p>
            <a:pPr lvl="1"/>
            <a:r>
              <a:rPr kumimoji="1" lang="en-US" altLang="zh-TW" dirty="0" smtClean="0"/>
              <a:t>How to detect if viewers are interested? </a:t>
            </a:r>
            <a:endParaRPr kumimoji="1" lang="en-US" altLang="zh-TW" dirty="0"/>
          </a:p>
          <a:p>
            <a:r>
              <a:rPr kumimoji="1" lang="en-US" altLang="zh-TW" dirty="0" smtClean="0"/>
              <a:t>From </a:t>
            </a:r>
            <a:r>
              <a:rPr kumimoji="1" lang="en-US" altLang="zh-TW" dirty="0" smtClean="0"/>
              <a:t>viewers?</a:t>
            </a:r>
          </a:p>
          <a:p>
            <a:pPr lvl="1"/>
            <a:r>
              <a:rPr kumimoji="1" lang="en-US" altLang="zh-TW" dirty="0" smtClean="0"/>
              <a:t>Ask viewers to manually tell us? Too annoying</a:t>
            </a:r>
          </a:p>
          <a:p>
            <a:pPr lvl="1"/>
            <a:r>
              <a:rPr kumimoji="1" lang="en-US" altLang="zh-TW" dirty="0" smtClean="0"/>
              <a:t>Automatically? Require mass deploy, privacy issue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51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63103"/>
            <a:ext cx="2719462" cy="235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SoI</a:t>
            </a:r>
            <a:r>
              <a:rPr kumimoji="1" lang="en-US" altLang="zh-TW" dirty="0" smtClean="0"/>
              <a:t> Detection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kumimoji="1" lang="en-US" altLang="zh-TW" dirty="0" smtClean="0"/>
              <a:t>How to detect </a:t>
            </a:r>
            <a:r>
              <a:rPr kumimoji="1" lang="en-US" altLang="zh-TW" dirty="0" err="1" smtClean="0"/>
              <a:t>SoI</a:t>
            </a:r>
            <a:r>
              <a:rPr kumimoji="1" lang="en-US" altLang="zh-TW" dirty="0" smtClean="0"/>
              <a:t>? </a:t>
            </a:r>
          </a:p>
          <a:p>
            <a:pPr lvl="1"/>
            <a:r>
              <a:rPr kumimoji="1" lang="en-US" altLang="zh-TW" dirty="0" smtClean="0"/>
              <a:t>How to detect if viewers are interested? </a:t>
            </a:r>
            <a:endParaRPr kumimoji="1" lang="en-US" altLang="zh-TW" dirty="0"/>
          </a:p>
          <a:p>
            <a:r>
              <a:rPr kumimoji="1" lang="en-US" altLang="zh-TW" dirty="0"/>
              <a:t>F</a:t>
            </a:r>
            <a:r>
              <a:rPr kumimoji="1" lang="en-US" altLang="zh-TW" dirty="0" smtClean="0"/>
              <a:t>rom </a:t>
            </a:r>
            <a:r>
              <a:rPr kumimoji="1" lang="en-US" altLang="zh-TW" dirty="0" smtClean="0"/>
              <a:t>viewers?</a:t>
            </a:r>
          </a:p>
          <a:p>
            <a:pPr lvl="1"/>
            <a:r>
              <a:rPr kumimoji="1" lang="en-US" altLang="zh-TW" dirty="0" smtClean="0"/>
              <a:t>Ask viewers to manually tell us? Too annoying</a:t>
            </a:r>
          </a:p>
          <a:p>
            <a:pPr lvl="1"/>
            <a:r>
              <a:rPr kumimoji="1" lang="en-US" altLang="zh-TW" dirty="0" smtClean="0"/>
              <a:t>Automatically? Require mass deploy, privacy issue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52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63103"/>
            <a:ext cx="2719462" cy="235837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28390" y="4390519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n-US" altLang="zh-TW" sz="3000" dirty="0">
                <a:solidFill>
                  <a:srgbClr val="FF0000"/>
                </a:solidFill>
              </a:rPr>
              <a:t>Detect from </a:t>
            </a:r>
            <a:r>
              <a:rPr kumimoji="1" lang="en-US" altLang="zh-TW" sz="3000" dirty="0" smtClean="0">
                <a:solidFill>
                  <a:srgbClr val="FF0000"/>
                </a:solidFill>
              </a:rPr>
              <a:t>streamers</a:t>
            </a:r>
            <a:endParaRPr kumimoji="1" lang="en-US" altLang="zh-TW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How To Detect From Streamer?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Detect from content (video</a:t>
            </a:r>
            <a:r>
              <a:rPr kumimoji="1" lang="en-US" altLang="zh-TW" dirty="0" smtClean="0"/>
              <a:t>) [1]?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Computationally intensive, not real-time friendly</a:t>
            </a:r>
          </a:p>
          <a:p>
            <a:pPr lvl="1"/>
            <a:r>
              <a:rPr kumimoji="1" lang="en-US" altLang="zh-TW" dirty="0"/>
              <a:t>“The segment at 3 hours ago is valuable, to the viewers  who’ve watched it 3 hours ago</a:t>
            </a:r>
            <a:r>
              <a:rPr kumimoji="1" lang="en-US" altLang="zh-TW" dirty="0" smtClean="0"/>
              <a:t>”</a:t>
            </a:r>
          </a:p>
          <a:p>
            <a:r>
              <a:rPr kumimoji="1" lang="en-US" altLang="zh-TW" dirty="0" smtClean="0"/>
              <a:t>Detect from other features</a:t>
            </a:r>
          </a:p>
          <a:p>
            <a:pPr lvl="1"/>
            <a:r>
              <a:rPr kumimoji="1" lang="en-US" altLang="zh-TW" dirty="0" smtClean="0"/>
              <a:t>Features that can be obtained in real-time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53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08104" y="3645024"/>
            <a:ext cx="1632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n-US" altLang="zh-TW" sz="3000" smtClean="0">
                <a:solidFill>
                  <a:srgbClr val="FF0000"/>
                </a:solidFill>
              </a:rPr>
              <a:t>Our work</a:t>
            </a:r>
            <a:endParaRPr kumimoji="1" lang="en-US" altLang="zh-TW" sz="30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7504" y="6211669"/>
            <a:ext cx="795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[1]. W</a:t>
            </a:r>
            <a:r>
              <a:rPr lang="en-US" altLang="zh-TW" sz="1200" dirty="0"/>
              <a:t>. Chu and Y. Chou. Event detection and highlight detection of broadcasted game videos. In </a:t>
            </a:r>
            <a:r>
              <a:rPr lang="en-US" altLang="zh-TW" sz="1200" i="1" dirty="0"/>
              <a:t>Proc. of ACM Workshop on Computational Models of Social Interactions: Human-Computer-Media Communication (HCMC’15)</a:t>
            </a:r>
            <a:r>
              <a:rPr lang="en-US" altLang="zh-TW" sz="1200" dirty="0"/>
              <a:t>, Brisbane, Australia, 2015 </a:t>
            </a:r>
          </a:p>
          <a:p>
            <a:endParaRPr kumimoji="1"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86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SoI</a:t>
            </a:r>
            <a:r>
              <a:rPr kumimoji="1" lang="en-US" altLang="zh-TW" dirty="0" smtClean="0"/>
              <a:t> Detecting Problem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How to </a:t>
            </a:r>
            <a:r>
              <a:rPr kumimoji="1" lang="en-US" altLang="zh-TW" dirty="0" smtClean="0"/>
              <a:t>determine </a:t>
            </a:r>
            <a:r>
              <a:rPr kumimoji="1" lang="en-US" altLang="zh-TW" dirty="0" err="1"/>
              <a:t>SoI</a:t>
            </a:r>
            <a:r>
              <a:rPr kumimoji="1" lang="en-US" altLang="zh-TW" dirty="0"/>
              <a:t> </a:t>
            </a:r>
            <a:r>
              <a:rPr kumimoji="1" lang="en-US" altLang="zh-TW" dirty="0" smtClean="0"/>
              <a:t>weight using features</a:t>
            </a:r>
          </a:p>
          <a:p>
            <a:pPr lvl="1"/>
            <a:r>
              <a:rPr kumimoji="1" lang="en-US" altLang="zh-TW" dirty="0" smtClean="0"/>
              <a:t>From streamers</a:t>
            </a:r>
          </a:p>
          <a:p>
            <a:pPr lvl="1"/>
            <a:r>
              <a:rPr kumimoji="1" lang="en-US" altLang="zh-TW" dirty="0" smtClean="0"/>
              <a:t>From </a:t>
            </a:r>
            <a:r>
              <a:rPr kumimoji="1" lang="en-US" altLang="zh-TW" dirty="0"/>
              <a:t>viewers </a:t>
            </a:r>
            <a:r>
              <a:rPr kumimoji="1" lang="en-US" altLang="zh-TW" dirty="0" smtClean="0"/>
              <a:t>(if presented)</a:t>
            </a:r>
          </a:p>
          <a:p>
            <a:r>
              <a:rPr kumimoji="1" lang="en-US" altLang="zh-TW" dirty="0" smtClean="0"/>
              <a:t>Model </a:t>
            </a:r>
            <a:r>
              <a:rPr kumimoji="1" lang="en-US" altLang="zh-TW" dirty="0"/>
              <a:t>the problem as </a:t>
            </a:r>
          </a:p>
          <a:p>
            <a:pPr lvl="1"/>
            <a:r>
              <a:rPr kumimoji="1" lang="en-US" altLang="zh-TW" dirty="0"/>
              <a:t>Classification, estimate 0/1 </a:t>
            </a:r>
          </a:p>
          <a:p>
            <a:pPr lvl="1"/>
            <a:r>
              <a:rPr kumimoji="1" lang="en-US" altLang="zh-TW" dirty="0"/>
              <a:t>Regression, estimate [0, 1]</a:t>
            </a:r>
            <a:endParaRPr kumimoji="1" lang="zh-TW" altLang="en-US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54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843808" y="5054634"/>
            <a:ext cx="2229633" cy="11022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err="1" smtClean="0">
                <a:solidFill>
                  <a:sysClr val="windowText" lastClr="000000"/>
                </a:solidFill>
              </a:rPr>
              <a:t>SoI</a:t>
            </a:r>
            <a:r>
              <a:rPr kumimoji="1" lang="en-US" altLang="zh-TW" dirty="0" smtClean="0">
                <a:solidFill>
                  <a:sysClr val="windowText" lastClr="000000"/>
                </a:solidFill>
              </a:rPr>
              <a:t> Detector</a:t>
            </a:r>
            <a:endParaRPr kumimoji="1" lang="zh-TW" alt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直線箭頭接點 5"/>
          <p:cNvCxnSpPr/>
          <p:nvPr/>
        </p:nvCxnSpPr>
        <p:spPr>
          <a:xfrm>
            <a:off x="2208522" y="5605779"/>
            <a:ext cx="6352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箭頭接點 6"/>
          <p:cNvCxnSpPr/>
          <p:nvPr/>
        </p:nvCxnSpPr>
        <p:spPr>
          <a:xfrm>
            <a:off x="5073441" y="5605779"/>
            <a:ext cx="6352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708727" y="5236600"/>
            <a:ext cx="1111303" cy="73835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err="1" smtClean="0">
                <a:solidFill>
                  <a:sysClr val="windowText" lastClr="000000"/>
                </a:solidFill>
              </a:rPr>
              <a:t>SoI</a:t>
            </a:r>
            <a:r>
              <a:rPr kumimoji="1" lang="en-US" altLang="zh-TW" dirty="0" smtClean="0">
                <a:solidFill>
                  <a:sysClr val="windowText" lastClr="000000"/>
                </a:solidFill>
              </a:rPr>
              <a:t> Decisions</a:t>
            </a:r>
            <a:endParaRPr kumimoji="1" lang="zh-TW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7219" y="5236600"/>
            <a:ext cx="1111303" cy="73835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>
                <a:solidFill>
                  <a:sysClr val="windowText" lastClr="000000"/>
                </a:solidFill>
              </a:rPr>
              <a:t>Extracted Features</a:t>
            </a:r>
            <a:endParaRPr kumimoji="1" lang="zh-TW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Features Collected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TW" dirty="0" smtClean="0"/>
              <a:t>CPU </a:t>
            </a:r>
            <a:r>
              <a:rPr kumimoji="1" lang="en-US" altLang="zh-TW" dirty="0"/>
              <a:t>u</a:t>
            </a:r>
            <a:r>
              <a:rPr kumimoji="1" lang="en-US" altLang="zh-TW" dirty="0" smtClean="0"/>
              <a:t>sage</a:t>
            </a:r>
          </a:p>
          <a:p>
            <a:r>
              <a:rPr kumimoji="1" lang="en-US" altLang="zh-TW" dirty="0" smtClean="0"/>
              <a:t>GPU usage</a:t>
            </a:r>
          </a:p>
          <a:p>
            <a:r>
              <a:rPr kumimoji="1" lang="en-US" altLang="zh-TW" dirty="0" smtClean="0"/>
              <a:t>Context switch</a:t>
            </a:r>
          </a:p>
          <a:p>
            <a:r>
              <a:rPr kumimoji="1" lang="en-US" altLang="zh-TW" dirty="0" smtClean="0"/>
              <a:t>Streaming bitrate</a:t>
            </a:r>
          </a:p>
          <a:p>
            <a:r>
              <a:rPr kumimoji="1" lang="en-US" altLang="zh-TW" dirty="0" smtClean="0"/>
              <a:t>Keyboard/mouse input event</a:t>
            </a:r>
          </a:p>
          <a:p>
            <a:r>
              <a:rPr kumimoji="1" lang="en-US" altLang="zh-TW" dirty="0" smtClean="0"/>
              <a:t>Number of face in webcam </a:t>
            </a:r>
          </a:p>
          <a:p>
            <a:r>
              <a:rPr kumimoji="1" lang="en-US" altLang="zh-TW" dirty="0" smtClean="0"/>
              <a:t>System sound magnitude</a:t>
            </a:r>
          </a:p>
          <a:p>
            <a:r>
              <a:rPr kumimoji="1" lang="en-US" altLang="zh-TW" dirty="0" smtClean="0"/>
              <a:t>Microphone sound magnitude</a:t>
            </a:r>
          </a:p>
          <a:p>
            <a:r>
              <a:rPr kumimoji="1" lang="en-US" altLang="zh-TW" dirty="0"/>
              <a:t>Name of foreground </a:t>
            </a:r>
            <a:r>
              <a:rPr kumimoji="1" lang="en-US" altLang="zh-TW" dirty="0" smtClean="0"/>
              <a:t>window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55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03648" y="5732380"/>
            <a:ext cx="59046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600" b="1" dirty="0" smtClean="0">
                <a:solidFill>
                  <a:srgbClr val="FF0000"/>
                </a:solidFill>
              </a:rPr>
              <a:t>All can be obtained in real-time</a:t>
            </a:r>
            <a:endParaRPr kumimoji="1" lang="zh-TW" altLang="en-US" sz="2600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03648" y="6275858"/>
            <a:ext cx="59046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600" b="1" dirty="0" smtClean="0">
                <a:solidFill>
                  <a:srgbClr val="FF0000"/>
                </a:solidFill>
              </a:rPr>
              <a:t>But identifying the relations is hard… </a:t>
            </a:r>
            <a:endParaRPr kumimoji="1" lang="zh-TW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Extra Features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TW" dirty="0" smtClean="0"/>
              <a:t>Generate</a:t>
            </a:r>
          </a:p>
          <a:p>
            <a:pPr lvl="1"/>
            <a:r>
              <a:rPr kumimoji="1" lang="en-US" altLang="zh-TW" dirty="0" smtClean="0"/>
              <a:t>Min </a:t>
            </a:r>
          </a:p>
          <a:p>
            <a:pPr lvl="1"/>
            <a:r>
              <a:rPr kumimoji="1" lang="en-US" altLang="zh-TW" dirty="0" smtClean="0"/>
              <a:t>Max</a:t>
            </a:r>
          </a:p>
          <a:p>
            <a:pPr lvl="1"/>
            <a:r>
              <a:rPr kumimoji="1" lang="en-US" altLang="zh-TW" dirty="0" smtClean="0"/>
              <a:t>Mean</a:t>
            </a:r>
          </a:p>
          <a:p>
            <a:pPr lvl="1"/>
            <a:r>
              <a:rPr kumimoji="1" lang="en-US" altLang="zh-TW" dirty="0" smtClean="0"/>
              <a:t>Dynamic range (Max – Min)</a:t>
            </a:r>
          </a:p>
          <a:p>
            <a:pPr lvl="1"/>
            <a:r>
              <a:rPr kumimoji="1" lang="en-US" altLang="zh-TW" dirty="0" smtClean="0"/>
              <a:t>Variance</a:t>
            </a:r>
          </a:p>
          <a:p>
            <a:pPr lvl="1"/>
            <a:r>
              <a:rPr kumimoji="1" lang="en-US" altLang="zh-TW" dirty="0" smtClean="0"/>
              <a:t>Moving mean</a:t>
            </a:r>
          </a:p>
          <a:p>
            <a:r>
              <a:rPr kumimoji="1" lang="en-US" altLang="zh-TW" dirty="0" smtClean="0"/>
              <a:t>Model device capability</a:t>
            </a:r>
          </a:p>
          <a:p>
            <a:pPr lvl="1"/>
            <a:r>
              <a:rPr kumimoji="1" lang="en-US" altLang="zh-TW" dirty="0" smtClean="0"/>
              <a:t>CPU score</a:t>
            </a:r>
          </a:p>
          <a:p>
            <a:pPr lvl="1"/>
            <a:r>
              <a:rPr kumimoji="1" lang="en-US" altLang="zh-TW" dirty="0" smtClean="0"/>
              <a:t>RAM score</a:t>
            </a:r>
          </a:p>
          <a:p>
            <a:pPr lvl="1"/>
            <a:r>
              <a:rPr kumimoji="1" lang="en-US" altLang="zh-TW" dirty="0" smtClean="0"/>
              <a:t>Hard driver score</a:t>
            </a:r>
          </a:p>
          <a:p>
            <a:pPr lvl="1"/>
            <a:r>
              <a:rPr kumimoji="1" lang="en-US" altLang="zh-TW" dirty="0" smtClean="0"/>
              <a:t>GPU score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0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Machine Learning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Use machine learning algorithms</a:t>
            </a:r>
          </a:p>
          <a:p>
            <a:pPr lvl="1"/>
            <a:r>
              <a:rPr kumimoji="1" lang="en-US" altLang="zh-TW" dirty="0" smtClean="0"/>
              <a:t>Identify the relations between features and </a:t>
            </a:r>
            <a:r>
              <a:rPr kumimoji="1" lang="en-US" altLang="zh-TW" dirty="0" err="1" smtClean="0"/>
              <a:t>SoI</a:t>
            </a:r>
            <a:endParaRPr kumimoji="1" lang="en-US" altLang="zh-TW" dirty="0" smtClean="0"/>
          </a:p>
          <a:p>
            <a:r>
              <a:rPr kumimoji="1" lang="en-US" altLang="zh-TW" dirty="0" smtClean="0"/>
              <a:t>Which machine learning model to use</a:t>
            </a:r>
            <a:r>
              <a:rPr kumimoji="1" lang="en-US" altLang="zh-TW" dirty="0" smtClean="0"/>
              <a:t>?[1]</a:t>
            </a:r>
            <a:endParaRPr kumimoji="1" lang="zh-TW" altLang="en-US" dirty="0" smtClean="0"/>
          </a:p>
          <a:p>
            <a:pPr lvl="1"/>
            <a:r>
              <a:rPr kumimoji="1" lang="en-US" altLang="zh-TW" dirty="0" smtClean="0"/>
              <a:t>Deep Learning? </a:t>
            </a:r>
          </a:p>
          <a:p>
            <a:pPr lvl="1"/>
            <a:r>
              <a:rPr kumimoji="1" lang="en-US" altLang="zh-TW" dirty="0" smtClean="0"/>
              <a:t>Support Vector Machine? </a:t>
            </a:r>
          </a:p>
          <a:p>
            <a:pPr lvl="1"/>
            <a:r>
              <a:rPr kumimoji="1" lang="en-US" altLang="zh-TW" dirty="0" smtClean="0"/>
              <a:t>Random Forest? </a:t>
            </a:r>
          </a:p>
          <a:p>
            <a:pPr lvl="1"/>
            <a:r>
              <a:rPr kumimoji="1" lang="en-US" altLang="zh-TW" dirty="0" smtClean="0"/>
              <a:t>Gradient Boosting Tree?</a:t>
            </a:r>
          </a:p>
          <a:p>
            <a:pPr lvl="1"/>
            <a:endParaRPr kumimoji="1" lang="en-US" altLang="zh-TW" dirty="0" smtClean="0"/>
          </a:p>
          <a:p>
            <a:pPr lvl="1"/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57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7504" y="6211669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[1]. </a:t>
            </a:r>
            <a:r>
              <a:rPr lang="en-US" altLang="zh-TW" sz="1200" dirty="0" err="1"/>
              <a:t>Yaser</a:t>
            </a:r>
            <a:r>
              <a:rPr lang="en-US" altLang="zh-TW" sz="1200" dirty="0"/>
              <a:t> S. Abu-</a:t>
            </a:r>
            <a:r>
              <a:rPr lang="en-US" altLang="zh-TW" sz="1200" dirty="0" err="1"/>
              <a:t>Mostafa</a:t>
            </a:r>
            <a:r>
              <a:rPr lang="en-US" altLang="zh-TW" sz="1200" dirty="0"/>
              <a:t>, Malik </a:t>
            </a:r>
            <a:r>
              <a:rPr lang="en-US" altLang="zh-TW" sz="1200" dirty="0" err="1"/>
              <a:t>Magdon</a:t>
            </a:r>
            <a:r>
              <a:rPr lang="en-US" altLang="zh-TW" sz="1200" dirty="0"/>
              <a:t>-Ismail, and </a:t>
            </a:r>
            <a:r>
              <a:rPr lang="en-US" altLang="zh-TW" sz="1200" dirty="0" err="1"/>
              <a:t>Hsuan</a:t>
            </a:r>
            <a:r>
              <a:rPr lang="en-US" altLang="zh-TW" sz="1200" dirty="0"/>
              <a:t>-Tien Lin. Learning from Data: A Short Course. </a:t>
            </a:r>
            <a:r>
              <a:rPr lang="en-US" altLang="zh-TW" sz="1200" dirty="0" err="1"/>
              <a:t>AMLBook</a:t>
            </a:r>
            <a:r>
              <a:rPr lang="en-US" altLang="zh-TW" sz="1200" dirty="0"/>
              <a:t>, March 2012</a:t>
            </a:r>
            <a:endParaRPr kumimoji="1"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839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Selected Model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We choose </a:t>
            </a:r>
          </a:p>
          <a:p>
            <a:pPr lvl="1"/>
            <a:r>
              <a:rPr kumimoji="1" lang="en-US" altLang="zh-TW" dirty="0" smtClean="0"/>
              <a:t>Random Forest</a:t>
            </a:r>
          </a:p>
          <a:p>
            <a:pPr lvl="1"/>
            <a:r>
              <a:rPr kumimoji="1" lang="en-US" altLang="zh-TW" dirty="0" smtClean="0"/>
              <a:t>Gradient Boosting Tree</a:t>
            </a:r>
          </a:p>
          <a:p>
            <a:r>
              <a:rPr kumimoji="1" lang="en-US" altLang="zh-TW" dirty="0" smtClean="0"/>
              <a:t>Both are ensemble models of decision trees</a:t>
            </a:r>
          </a:p>
          <a:p>
            <a:r>
              <a:rPr kumimoji="1" lang="en-US" altLang="zh-TW" dirty="0" smtClean="0"/>
              <a:t>Efficient in training</a:t>
            </a:r>
          </a:p>
          <a:p>
            <a:pPr lvl="1"/>
            <a:r>
              <a:rPr kumimoji="1" lang="en-US" altLang="zh-TW" dirty="0" smtClean="0"/>
              <a:t>Unlike SVM and Deep Learning</a:t>
            </a:r>
          </a:p>
          <a:p>
            <a:r>
              <a:rPr kumimoji="1" lang="en-US" altLang="zh-TW" dirty="0" smtClean="0"/>
              <a:t>Popular</a:t>
            </a:r>
          </a:p>
          <a:p>
            <a:pPr lvl="1"/>
            <a:r>
              <a:rPr kumimoji="1" lang="en-US" altLang="zh-TW" dirty="0" smtClean="0"/>
              <a:t>Applied in multiple fields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7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Hyperparameter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kumimoji="1" lang="en-US" altLang="zh-TW" dirty="0" smtClean="0"/>
              <a:t>RF-based</a:t>
            </a:r>
          </a:p>
          <a:p>
            <a:pPr lvl="1"/>
            <a:r>
              <a:rPr kumimoji="1" lang="en-US" altLang="zh-TW" b="1" i="1" dirty="0" smtClean="0"/>
              <a:t>N</a:t>
            </a:r>
            <a:r>
              <a:rPr kumimoji="1" lang="en-US" altLang="zh-TW" dirty="0" smtClean="0"/>
              <a:t>, Number of trees</a:t>
            </a:r>
          </a:p>
          <a:p>
            <a:pPr lvl="1"/>
            <a:r>
              <a:rPr kumimoji="1" lang="en-US" altLang="zh-TW" b="1" i="1" dirty="0" smtClean="0"/>
              <a:t>X</a:t>
            </a:r>
            <a:r>
              <a:rPr kumimoji="1" lang="en-US" altLang="zh-TW" dirty="0" smtClean="0"/>
              <a:t>, Maximum number of feature in splitting</a:t>
            </a:r>
          </a:p>
          <a:p>
            <a:pPr lvl="1"/>
            <a:r>
              <a:rPr kumimoji="1" lang="en-US" altLang="zh-TW" b="1" i="1" dirty="0" smtClean="0"/>
              <a:t>H</a:t>
            </a:r>
            <a:r>
              <a:rPr kumimoji="1" lang="en-US" altLang="zh-TW" dirty="0" smtClean="0"/>
              <a:t>, Maximum Depth</a:t>
            </a:r>
          </a:p>
          <a:p>
            <a:r>
              <a:rPr kumimoji="1" lang="en-US" altLang="zh-TW" dirty="0" smtClean="0"/>
              <a:t>GBT-based</a:t>
            </a:r>
          </a:p>
          <a:p>
            <a:pPr lvl="1"/>
            <a:r>
              <a:rPr kumimoji="1" lang="en-US" altLang="zh-TW" b="1" i="1" dirty="0" smtClean="0"/>
              <a:t>N</a:t>
            </a:r>
            <a:r>
              <a:rPr kumimoji="1" lang="en-US" altLang="zh-TW" dirty="0" smtClean="0"/>
              <a:t>, Number of trees</a:t>
            </a:r>
          </a:p>
          <a:p>
            <a:pPr lvl="1"/>
            <a:r>
              <a:rPr kumimoji="1" lang="en-US" altLang="zh-TW" b="1" i="1" dirty="0" smtClean="0"/>
              <a:t>E</a:t>
            </a:r>
            <a:r>
              <a:rPr kumimoji="1" lang="en-US" altLang="zh-TW" dirty="0" smtClean="0"/>
              <a:t>, Shrinkage (learning rate)</a:t>
            </a:r>
          </a:p>
          <a:p>
            <a:pPr lvl="1"/>
            <a:r>
              <a:rPr kumimoji="1" lang="en-US" altLang="zh-TW" b="1" i="1" dirty="0" smtClean="0"/>
              <a:t>H</a:t>
            </a:r>
            <a:r>
              <a:rPr kumimoji="1" lang="en-US" altLang="zh-TW" dirty="0" smtClean="0"/>
              <a:t>, Maximum Depth</a:t>
            </a:r>
          </a:p>
          <a:p>
            <a:pPr lvl="1"/>
            <a:r>
              <a:rPr kumimoji="1" lang="en-US" altLang="zh-TW" b="1" i="1" dirty="0" smtClean="0"/>
              <a:t>M</a:t>
            </a:r>
            <a:r>
              <a:rPr kumimoji="1" lang="en-US" altLang="zh-TW" dirty="0" smtClean="0"/>
              <a:t>, Subsample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1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Streamer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3085" y="1600200"/>
            <a:ext cx="8657387" cy="4525963"/>
          </a:xfrm>
        </p:spPr>
        <p:txBody>
          <a:bodyPr/>
          <a:lstStyle/>
          <a:p>
            <a:r>
              <a:rPr kumimoji="1" lang="en-US" altLang="zh-TW" dirty="0" smtClean="0"/>
              <a:t>Streamer: send the game stream to video servers</a:t>
            </a:r>
          </a:p>
          <a:p>
            <a:pPr lvl="1"/>
            <a:r>
              <a:rPr kumimoji="1" lang="en-US" altLang="zh-TW" dirty="0" smtClean="0"/>
              <a:t>Often with streaming software such as OBS</a:t>
            </a:r>
            <a:endParaRPr kumimoji="1" lang="zh-TW" altLang="en-US" dirty="0" smtClean="0"/>
          </a:p>
          <a:p>
            <a:pPr lvl="1"/>
            <a:r>
              <a:rPr kumimoji="1" lang="en-US" altLang="zh-TW" dirty="0" smtClean="0"/>
              <a:t>Using protocols such as RTMP, HTTP Live Streaming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6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63085" y="3717032"/>
            <a:ext cx="8817830" cy="1533298"/>
            <a:chOff x="2959580" y="1673057"/>
            <a:chExt cx="11926341" cy="2073825"/>
          </a:xfrm>
        </p:grpSpPr>
        <p:grpSp>
          <p:nvGrpSpPr>
            <p:cNvPr id="6" name="群組 5"/>
            <p:cNvGrpSpPr/>
            <p:nvPr/>
          </p:nvGrpSpPr>
          <p:grpSpPr>
            <a:xfrm>
              <a:off x="2959580" y="1852698"/>
              <a:ext cx="2303265" cy="1894184"/>
              <a:chOff x="1248222" y="1717126"/>
              <a:chExt cx="2303265" cy="1894184"/>
            </a:xfrm>
          </p:grpSpPr>
          <p:grpSp>
            <p:nvGrpSpPr>
              <p:cNvPr id="42" name="群組 41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44" name="群組 43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5" name="群組 44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8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43" name="文字方塊 42"/>
              <p:cNvSpPr txBox="1"/>
              <p:nvPr/>
            </p:nvSpPr>
            <p:spPr>
              <a:xfrm>
                <a:off x="1613650" y="1717126"/>
                <a:ext cx="1633300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10513293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4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文字方塊 40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36" name="群組 35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38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7" name="文字方塊 36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34" name="文字方塊 33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向右箭號 34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8211717" y="1700260"/>
              <a:ext cx="1843893" cy="1761725"/>
              <a:chOff x="209004" y="2540321"/>
              <a:chExt cx="1843893" cy="1761725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209004" y="3133270"/>
                <a:ext cx="1843893" cy="1168776"/>
                <a:chOff x="2944716" y="1808160"/>
                <a:chExt cx="1843893" cy="1168776"/>
              </a:xfrm>
            </p:grpSpPr>
            <p:grpSp>
              <p:nvGrpSpPr>
                <p:cNvPr id="25" name="群組 24"/>
                <p:cNvGrpSpPr/>
                <p:nvPr/>
              </p:nvGrpSpPr>
              <p:grpSpPr>
                <a:xfrm>
                  <a:off x="2944716" y="18081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3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6" name="群組 25"/>
                <p:cNvGrpSpPr/>
                <p:nvPr/>
              </p:nvGrpSpPr>
              <p:grpSpPr>
                <a:xfrm>
                  <a:off x="3097116" y="19605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3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7" name="群組 26"/>
                <p:cNvGrpSpPr/>
                <p:nvPr/>
              </p:nvGrpSpPr>
              <p:grpSpPr>
                <a:xfrm>
                  <a:off x="3249516" y="21129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2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4" name="文字方塊 23"/>
              <p:cNvSpPr txBox="1"/>
              <p:nvPr/>
            </p:nvSpPr>
            <p:spPr>
              <a:xfrm>
                <a:off x="452218" y="2540321"/>
                <a:ext cx="1357464" cy="4849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Video Servers</a:t>
                </a:r>
                <a:endParaRPr lang="zh-TW" altLang="en-US" sz="1200" dirty="0"/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向右箭號 2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向右箭號 19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5688757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文字方塊 17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向右箭號 15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3" name="矩形 52"/>
          <p:cNvSpPr/>
          <p:nvPr/>
        </p:nvSpPr>
        <p:spPr>
          <a:xfrm>
            <a:off x="7668344" y="3501008"/>
            <a:ext cx="1368152" cy="1749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1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Solution Approach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kumimoji="1" lang="en-US" altLang="zh-TW" dirty="0" smtClean="0"/>
              <a:t>Implemented in Python</a:t>
            </a:r>
          </a:p>
          <a:p>
            <a:pPr lvl="1"/>
            <a:r>
              <a:rPr kumimoji="1" lang="en-US" altLang="zh-TW" dirty="0" err="1" smtClean="0"/>
              <a:t>Scikit</a:t>
            </a:r>
            <a:r>
              <a:rPr kumimoji="1" lang="en-US" altLang="zh-TW" dirty="0" smtClean="0"/>
              <a:t>-learn for Random Forest</a:t>
            </a:r>
          </a:p>
          <a:p>
            <a:pPr lvl="1"/>
            <a:r>
              <a:rPr kumimoji="1" lang="en-US" altLang="zh-TW" dirty="0" err="1" smtClean="0"/>
              <a:t>XGBoost</a:t>
            </a:r>
            <a:r>
              <a:rPr kumimoji="1" lang="en-US" altLang="zh-TW" dirty="0" smtClean="0"/>
              <a:t> for Gradient Boosting Tree</a:t>
            </a:r>
          </a:p>
          <a:p>
            <a:r>
              <a:rPr kumimoji="1" lang="en-US" altLang="zh-TW" dirty="0" smtClean="0"/>
              <a:t>Using both </a:t>
            </a:r>
            <a:r>
              <a:rPr kumimoji="1" lang="en-US" altLang="zh-TW" dirty="0" err="1" smtClean="0"/>
              <a:t>regressor</a:t>
            </a:r>
            <a:r>
              <a:rPr kumimoji="1" lang="en-US" altLang="zh-TW" dirty="0" smtClean="0"/>
              <a:t> and classifier variant of them</a:t>
            </a:r>
          </a:p>
          <a:p>
            <a:pPr lvl="1"/>
            <a:r>
              <a:rPr kumimoji="1" lang="en-US" altLang="zh-TW" dirty="0" smtClean="0"/>
              <a:t>RFR-based &amp; GBTR-based algorithm</a:t>
            </a:r>
          </a:p>
          <a:p>
            <a:pPr lvl="1"/>
            <a:r>
              <a:rPr kumimoji="1" lang="en-US" altLang="zh-TW" dirty="0" smtClean="0"/>
              <a:t>RFC-based &amp; GBTC-based algorithm</a:t>
            </a:r>
          </a:p>
          <a:p>
            <a:r>
              <a:rPr kumimoji="1" lang="en-US" altLang="zh-TW" dirty="0" smtClean="0"/>
              <a:t>We conduct supervised learning </a:t>
            </a:r>
          </a:p>
          <a:p>
            <a:pPr lvl="1"/>
            <a:r>
              <a:rPr kumimoji="1" lang="en-US" altLang="zh-TW" dirty="0" smtClean="0"/>
              <a:t>Details are given in evaluation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5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&amp; Motivation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System Overview</a:t>
            </a:r>
          </a:p>
          <a:p>
            <a:r>
              <a:rPr lang="en-US" altLang="zh-TW" dirty="0" err="1" smtClean="0">
                <a:solidFill>
                  <a:schemeClr val="bg1">
                    <a:lumMod val="75000"/>
                  </a:schemeClr>
                </a:solidFill>
              </a:rPr>
              <a:t>SoI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Detector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Resource Allocator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1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Resource Allocation Problem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zh-TW" dirty="0" smtClean="0"/>
              <a:t>How to allocate resources among streams to maximize viewing quality </a:t>
            </a:r>
            <a:r>
              <a:rPr lang="en-US" altLang="zh-TW" b="1" i="1" dirty="0" err="1" smtClean="0"/>
              <a:t>q</a:t>
            </a:r>
            <a:r>
              <a:rPr lang="en-US" altLang="zh-TW" b="1" i="1" baseline="-25000" dirty="0" err="1" smtClean="0"/>
              <a:t>s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 smtClean="0"/>
              <a:t>Take </a:t>
            </a:r>
            <a:r>
              <a:rPr lang="en-US" altLang="zh-TW" b="1" i="1" dirty="0" err="1" smtClean="0"/>
              <a:t>r</a:t>
            </a:r>
            <a:r>
              <a:rPr lang="en-US" altLang="zh-TW" b="1" i="1" baseline="-25000" dirty="0" err="1" smtClean="0"/>
              <a:t>s</a:t>
            </a:r>
            <a:r>
              <a:rPr lang="en-US" altLang="zh-TW" dirty="0" smtClean="0"/>
              <a:t> as the decision variable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TW" dirty="0" smtClean="0"/>
              <a:t>Leverage </a:t>
            </a:r>
            <a:r>
              <a:rPr lang="en-US" altLang="zh-TW" dirty="0" err="1" smtClean="0"/>
              <a:t>SoI</a:t>
            </a:r>
            <a:r>
              <a:rPr lang="en-US" altLang="zh-TW" dirty="0" smtClean="0"/>
              <a:t> weight </a:t>
            </a:r>
            <a:r>
              <a:rPr lang="en-US" altLang="zh-TW" b="1" i="1" dirty="0" err="1" smtClean="0"/>
              <a:t>w</a:t>
            </a:r>
            <a:r>
              <a:rPr lang="en-US" altLang="zh-TW" b="1" i="1" baseline="-25000" dirty="0" err="1" smtClean="0"/>
              <a:t>s</a:t>
            </a:r>
            <a:endParaRPr lang="en-US" altLang="zh-TW" b="1" i="1" baseline="-25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62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4644635"/>
            <a:ext cx="7272808" cy="189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5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Connect </a:t>
            </a:r>
            <a:r>
              <a:rPr lang="en-US" altLang="zh-TW" b="1" i="1" dirty="0" err="1" smtClean="0"/>
              <a:t>r</a:t>
            </a:r>
            <a:r>
              <a:rPr lang="en-US" altLang="zh-TW" b="1" i="1" baseline="-25000" dirty="0" err="1" smtClean="0"/>
              <a:t>s</a:t>
            </a:r>
            <a:r>
              <a:rPr lang="en-US" altLang="zh-TW" dirty="0" smtClean="0"/>
              <a:t> </a:t>
            </a:r>
            <a:r>
              <a:rPr lang="en-US" altLang="zh-TW" dirty="0"/>
              <a:t>W</a:t>
            </a:r>
            <a:r>
              <a:rPr lang="en-US" altLang="zh-TW" dirty="0" smtClean="0"/>
              <a:t>ith </a:t>
            </a:r>
            <a:r>
              <a:rPr lang="en-US" altLang="zh-TW" b="1" i="1" dirty="0" err="1" smtClean="0"/>
              <a:t>q</a:t>
            </a:r>
            <a:r>
              <a:rPr lang="en-US" altLang="zh-TW" b="1" i="1" baseline="-25000" dirty="0" err="1" smtClean="0"/>
              <a:t>s</a:t>
            </a:r>
            <a:endParaRPr lang="zh-TW" altLang="en-US" b="1" i="1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adopt a rate-distortion </a:t>
            </a:r>
            <a:r>
              <a:rPr lang="en-US" altLang="zh-TW" dirty="0" smtClean="0"/>
              <a:t>model [1]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b="1" i="1" dirty="0" smtClean="0"/>
              <a:t>d</a:t>
            </a:r>
            <a:r>
              <a:rPr lang="en-US" altLang="zh-TW" b="1" i="1" baseline="-25000" dirty="0" smtClean="0"/>
              <a:t>s</a:t>
            </a:r>
            <a:r>
              <a:rPr lang="en-US" altLang="zh-TW" dirty="0" smtClean="0"/>
              <a:t>: distortion in Mean Square Error (MSE)</a:t>
            </a:r>
          </a:p>
          <a:p>
            <a:r>
              <a:rPr lang="en-US" altLang="zh-TW" b="1" i="1" dirty="0" smtClean="0"/>
              <a:t>D</a:t>
            </a:r>
            <a:r>
              <a:rPr lang="en-US" altLang="zh-TW" b="1" i="1" baseline="-25000" dirty="0" smtClean="0"/>
              <a:t>0,s</a:t>
            </a:r>
            <a:r>
              <a:rPr lang="en-US" altLang="zh-TW" dirty="0" smtClean="0"/>
              <a:t>, </a:t>
            </a:r>
            <a:r>
              <a:rPr lang="el-GR" altLang="zh-TW" b="1" i="1" dirty="0" smtClean="0"/>
              <a:t>θ</a:t>
            </a:r>
            <a:r>
              <a:rPr lang="en-US" altLang="zh-TW" b="1" i="1" baseline="-25000" dirty="0" smtClean="0"/>
              <a:t>s</a:t>
            </a:r>
            <a:r>
              <a:rPr lang="en-US" altLang="zh-TW" dirty="0" smtClean="0"/>
              <a:t>, </a:t>
            </a:r>
            <a:r>
              <a:rPr lang="en-US" altLang="zh-TW" b="1" i="1" dirty="0" smtClean="0"/>
              <a:t>R</a:t>
            </a:r>
            <a:r>
              <a:rPr lang="en-US" altLang="zh-TW" b="1" i="1" baseline="-25000" dirty="0" smtClean="0"/>
              <a:t>0,s</a:t>
            </a:r>
            <a:r>
              <a:rPr lang="en-US" altLang="zh-TW" dirty="0" smtClean="0"/>
              <a:t>: model parameters obtained by non-linear regression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63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2"/>
          <a:stretch/>
        </p:blipFill>
        <p:spPr bwMode="auto">
          <a:xfrm>
            <a:off x="2339752" y="2132856"/>
            <a:ext cx="3700660" cy="93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07504" y="6211669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[1] X.Zhu,E.Setton,andB.Girod.Congestion-distortionoptimizedvideotransmission </a:t>
            </a:r>
            <a:r>
              <a:rPr lang="en-US" altLang="zh-TW" sz="1200" dirty="0"/>
              <a:t>over ad hoc networks. </a:t>
            </a:r>
            <a:r>
              <a:rPr lang="en-US" altLang="zh-TW" sz="1200" i="1" dirty="0"/>
              <a:t>Signal Processing: Image Communication</a:t>
            </a:r>
            <a:r>
              <a:rPr lang="en-US" altLang="zh-TW" sz="1200" dirty="0"/>
              <a:t>, 20(8):773–783, 2005 </a:t>
            </a:r>
            <a:endParaRPr lang="en-US" altLang="zh-TW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07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Quantifying Viewing Quality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We use Peak-Signal-to-Noise Ratio (PSNR)</a:t>
                </a:r>
              </a:p>
              <a:p>
                <a:pPr lvl="1"/>
                <a:r>
                  <a:rPr lang="en-US" altLang="zh-TW" b="1" i="1" dirty="0" smtClean="0"/>
                  <a:t>q</a:t>
                </a:r>
                <a:r>
                  <a:rPr lang="en-US" altLang="zh-TW" b="1" i="1" baseline="-25000" dirty="0" err="1" smtClean="0"/>
                  <a:t>s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charset="0"/>
                      </a:rPr>
                      <m:t> = </m:t>
                    </m:r>
                    <m:r>
                      <a:rPr lang="en-US" altLang="zh-TW" b="1" i="1">
                        <a:latin typeface="Cambria Math" charset="0"/>
                      </a:rPr>
                      <m:t>𝟏𝟎</m:t>
                    </m:r>
                    <m:func>
                      <m:funcPr>
                        <m:ctrlPr>
                          <a:rPr lang="en-US" altLang="zh-TW" b="1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altLang="zh-TW" b="1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b="1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1" i="1">
                                    <a:latin typeface="Cambria Math" charset="0"/>
                                  </a:rPr>
                                  <m:t>𝟐𝟓𝟓</m:t>
                                </m:r>
                              </m:e>
                              <m:sup>
                                <m:r>
                                  <a:rPr lang="en-US" altLang="zh-TW" b="1" i="1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zh-TW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1" i="1">
                                    <a:latin typeface="Cambria Math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TW" b="1" i="1">
                                    <a:latin typeface="Cambria Math" charset="0"/>
                                  </a:rPr>
                                  <m:t>𝒔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n-US" altLang="zh-TW" b="1" i="1" dirty="0" smtClean="0"/>
              </a:p>
              <a:p>
                <a:r>
                  <a:rPr lang="en-US" altLang="zh-TW" dirty="0" smtClean="0"/>
                  <a:t>The proposed algorithm can utilize other quality metrics with monotonically increasing property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3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Formulation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65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9802"/>
            <a:ext cx="8208912" cy="313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Formulation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66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9802"/>
            <a:ext cx="8208912" cy="313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1559802"/>
            <a:ext cx="8352928" cy="13651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644008" y="2996952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Objective: Maximize the viewing quality of all the viewers in </a:t>
            </a:r>
            <a:r>
              <a:rPr lang="en-US" altLang="zh-TW" sz="2200" b="1" dirty="0" err="1" smtClean="0">
                <a:solidFill>
                  <a:srgbClr val="FF0000"/>
                </a:solidFill>
              </a:rPr>
              <a:t>SoI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Formulation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67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9802"/>
            <a:ext cx="8208912" cy="313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331640" y="2852936"/>
            <a:ext cx="3024336" cy="13651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552109" y="3129742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Under the constraint that the total bandwidth usage is under R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Derive Closed Form Formula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Leverage </a:t>
            </a:r>
            <a:r>
              <a:rPr lang="en-US" altLang="zh-TW" dirty="0" err="1" smtClean="0"/>
              <a:t>Lagrangian</a:t>
            </a:r>
            <a:r>
              <a:rPr lang="en-US" altLang="zh-TW" dirty="0" smtClean="0"/>
              <a:t> Multiplier method</a:t>
            </a:r>
          </a:p>
          <a:p>
            <a:pPr lvl="1"/>
            <a:r>
              <a:rPr lang="en-US" altLang="zh-TW" dirty="0" smtClean="0"/>
              <a:t>Added </a:t>
            </a:r>
            <a:r>
              <a:rPr lang="el-GR" altLang="zh-TW" b="1" i="1" dirty="0" smtClean="0"/>
              <a:t>λ</a:t>
            </a:r>
            <a:endParaRPr lang="en-US" altLang="zh-TW" b="1" i="1" dirty="0" smtClean="0"/>
          </a:p>
          <a:p>
            <a:r>
              <a:rPr lang="en-US" altLang="zh-TW" dirty="0" smtClean="0"/>
              <a:t>We get </a:t>
            </a:r>
            <a:r>
              <a:rPr lang="en-US" altLang="zh-TW" dirty="0" err="1" smtClean="0"/>
              <a:t>Lagrangian</a:t>
            </a:r>
            <a:r>
              <a:rPr lang="en-US" altLang="zh-TW" dirty="0" smtClean="0"/>
              <a:t> function </a:t>
            </a:r>
            <a:r>
              <a:rPr lang="en-US" altLang="zh-TW" b="1" i="1" dirty="0" smtClean="0"/>
              <a:t>L</a:t>
            </a:r>
          </a:p>
          <a:p>
            <a:endParaRPr lang="en-US" altLang="zh-TW" b="1" i="1" dirty="0"/>
          </a:p>
          <a:p>
            <a:endParaRPr lang="en-US" altLang="zh-TW" b="1" i="1" dirty="0" smtClean="0"/>
          </a:p>
          <a:p>
            <a:r>
              <a:rPr lang="en-US" altLang="zh-TW" dirty="0" smtClean="0"/>
              <a:t>Take partial derivative of </a:t>
            </a:r>
            <a:r>
              <a:rPr lang="en-US" altLang="zh-TW" b="1" i="1" dirty="0" smtClean="0"/>
              <a:t>L</a:t>
            </a:r>
            <a:endParaRPr lang="zh-TW" altLang="en-US" b="1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68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7184045" cy="121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56696"/>
            <a:ext cx="5208340" cy="155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067944" y="5013176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In order to get the extreme value of L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217670" y="6039088"/>
            <a:ext cx="1402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S of them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43384"/>
            <a:ext cx="7268520" cy="8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Solving the Formula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US" altLang="zh-TW" dirty="0" smtClean="0"/>
              <a:t>Let</a:t>
            </a:r>
          </a:p>
          <a:p>
            <a:r>
              <a:rPr lang="en-US" altLang="zh-TW" dirty="0" smtClean="0"/>
              <a:t>After derivation</a:t>
            </a:r>
          </a:p>
          <a:p>
            <a:endParaRPr lang="en-US" altLang="zh-TW" dirty="0"/>
          </a:p>
          <a:p>
            <a:r>
              <a:rPr lang="en-US" altLang="zh-TW" dirty="0" smtClean="0"/>
              <a:t>Combine the results above with 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	   = 0</a:t>
            </a:r>
          </a:p>
          <a:p>
            <a:r>
              <a:rPr lang="en-US" altLang="zh-TW" dirty="0" smtClean="0"/>
              <a:t>We can obtain the optimal  </a:t>
            </a:r>
            <a:r>
              <a:rPr lang="el-GR" altLang="zh-TW" b="1" i="1" dirty="0" smtClean="0"/>
              <a:t>λ</a:t>
            </a:r>
            <a:endParaRPr lang="en-US" altLang="zh-TW" b="1" i="1" dirty="0" smtClean="0"/>
          </a:p>
          <a:p>
            <a:pPr lvl="1"/>
            <a:r>
              <a:rPr lang="en-US" altLang="zh-TW" dirty="0" smtClean="0"/>
              <a:t>Then derive the optimal bitrates for streaming to each viewer </a:t>
            </a:r>
            <a:r>
              <a:rPr lang="en-US" altLang="zh-TW" b="1" i="1" dirty="0" smtClean="0"/>
              <a:t>v</a:t>
            </a:r>
            <a:r>
              <a:rPr lang="en-US" altLang="zh-TW" dirty="0" smtClean="0"/>
              <a:t> of streamer </a:t>
            </a:r>
            <a:r>
              <a:rPr lang="en-US" altLang="zh-TW" b="1" i="1" dirty="0" smtClean="0"/>
              <a:t>s</a:t>
            </a:r>
          </a:p>
          <a:p>
            <a:r>
              <a:rPr lang="en-US" altLang="zh-TW" b="1" dirty="0" smtClean="0"/>
              <a:t>Slow to solve</a:t>
            </a:r>
          </a:p>
          <a:p>
            <a:endParaRPr lang="en-US" altLang="zh-TW" baseline="30000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69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1296144" cy="60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59" b="50000"/>
          <a:stretch/>
        </p:blipFill>
        <p:spPr bwMode="auto">
          <a:xfrm>
            <a:off x="683568" y="3845741"/>
            <a:ext cx="2743509" cy="8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605860" y="3935298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The result of the other partial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derivative 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27077" y="6165304"/>
            <a:ext cx="33051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300" b="1" dirty="0" smtClean="0">
                <a:solidFill>
                  <a:srgbClr val="FF0000"/>
                </a:solidFill>
              </a:rPr>
              <a:t>There are S + 1</a:t>
            </a:r>
            <a:r>
              <a:rPr kumimoji="1" lang="zh-TW" altLang="en-US" sz="23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2300" b="1" dirty="0" smtClean="0">
                <a:solidFill>
                  <a:srgbClr val="FF0000"/>
                </a:solidFill>
              </a:rPr>
              <a:t>formulas  </a:t>
            </a:r>
            <a:endParaRPr kumimoji="1" lang="zh-TW" altLang="en-US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Video Servers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Relay the stream to viewers</a:t>
            </a:r>
          </a:p>
          <a:p>
            <a:pPr lvl="1"/>
            <a:r>
              <a:rPr kumimoji="1" lang="en-US" altLang="zh-TW" dirty="0" smtClean="0"/>
              <a:t>Transcode them if necessary  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7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63085" y="3717032"/>
            <a:ext cx="8817830" cy="1533298"/>
            <a:chOff x="2959580" y="1673057"/>
            <a:chExt cx="11926341" cy="2073825"/>
          </a:xfrm>
        </p:grpSpPr>
        <p:grpSp>
          <p:nvGrpSpPr>
            <p:cNvPr id="6" name="群組 5"/>
            <p:cNvGrpSpPr/>
            <p:nvPr/>
          </p:nvGrpSpPr>
          <p:grpSpPr>
            <a:xfrm>
              <a:off x="2959580" y="1852698"/>
              <a:ext cx="2303265" cy="1894184"/>
              <a:chOff x="1248222" y="1717126"/>
              <a:chExt cx="2303265" cy="1894184"/>
            </a:xfrm>
          </p:grpSpPr>
          <p:grpSp>
            <p:nvGrpSpPr>
              <p:cNvPr id="42" name="群組 41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44" name="群組 43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5" name="群組 44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8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43" name="文字方塊 42"/>
              <p:cNvSpPr txBox="1"/>
              <p:nvPr/>
            </p:nvSpPr>
            <p:spPr>
              <a:xfrm>
                <a:off x="1613650" y="1717126"/>
                <a:ext cx="1633300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10513293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4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文字方塊 40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36" name="群組 35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38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7" name="文字方塊 36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34" name="文字方塊 33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向右箭號 34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8211717" y="1700260"/>
              <a:ext cx="1843893" cy="1761725"/>
              <a:chOff x="209004" y="2540321"/>
              <a:chExt cx="1843893" cy="1761725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209004" y="3133270"/>
                <a:ext cx="1843893" cy="1168776"/>
                <a:chOff x="2944716" y="1808160"/>
                <a:chExt cx="1843893" cy="1168776"/>
              </a:xfrm>
            </p:grpSpPr>
            <p:grpSp>
              <p:nvGrpSpPr>
                <p:cNvPr id="25" name="群組 24"/>
                <p:cNvGrpSpPr/>
                <p:nvPr/>
              </p:nvGrpSpPr>
              <p:grpSpPr>
                <a:xfrm>
                  <a:off x="2944716" y="18081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3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6" name="群組 25"/>
                <p:cNvGrpSpPr/>
                <p:nvPr/>
              </p:nvGrpSpPr>
              <p:grpSpPr>
                <a:xfrm>
                  <a:off x="3097116" y="19605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3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7" name="群組 26"/>
                <p:cNvGrpSpPr/>
                <p:nvPr/>
              </p:nvGrpSpPr>
              <p:grpSpPr>
                <a:xfrm>
                  <a:off x="3249516" y="21129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2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4" name="文字方塊 23"/>
              <p:cNvSpPr txBox="1"/>
              <p:nvPr/>
            </p:nvSpPr>
            <p:spPr>
              <a:xfrm>
                <a:off x="452218" y="2540321"/>
                <a:ext cx="1357464" cy="4849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Video Servers</a:t>
                </a:r>
                <a:endParaRPr lang="zh-TW" altLang="en-US" sz="1200" dirty="0"/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向右箭號 2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向右箭號 19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5688757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文字方塊 17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向右箭號 15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3" name="矩形 52"/>
          <p:cNvSpPr/>
          <p:nvPr/>
        </p:nvSpPr>
        <p:spPr>
          <a:xfrm>
            <a:off x="4014428" y="3468716"/>
            <a:ext cx="1368152" cy="1749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5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 Real-Time </a:t>
            </a:r>
            <a:r>
              <a:rPr lang="en-US" altLang="zh-TW" dirty="0" smtClean="0"/>
              <a:t>Approximation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Solve the problem efficiently </a:t>
            </a:r>
          </a:p>
          <a:p>
            <a:pPr lvl="1"/>
            <a:r>
              <a:rPr lang="en-US" altLang="zh-TW" dirty="0" smtClean="0"/>
              <a:t>With a controllable error of </a:t>
            </a:r>
            <a:r>
              <a:rPr lang="el-GR" altLang="zh-TW" b="1" i="1" dirty="0" smtClean="0"/>
              <a:t>ε</a:t>
            </a:r>
            <a:endParaRPr lang="en-US" altLang="zh-TW" b="1" i="1" dirty="0" smtClean="0"/>
          </a:p>
          <a:p>
            <a:r>
              <a:rPr lang="en-US" altLang="zh-TW" dirty="0" smtClean="0"/>
              <a:t>Called </a:t>
            </a:r>
            <a:r>
              <a:rPr lang="en-US" altLang="zh-TW" b="1" dirty="0" err="1" smtClean="0"/>
              <a:t>SoI</a:t>
            </a:r>
            <a:r>
              <a:rPr lang="en-US" altLang="zh-TW" b="1" dirty="0" smtClean="0"/>
              <a:t>-based R-D Optimized Algorithm (</a:t>
            </a:r>
            <a:r>
              <a:rPr lang="en-US" altLang="zh-TW" b="1" dirty="0" err="1" smtClean="0"/>
              <a:t>SoI</a:t>
            </a:r>
            <a:r>
              <a:rPr lang="en-US" altLang="zh-TW" b="1" dirty="0" smtClean="0"/>
              <a:t> RDO)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8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SoI</a:t>
            </a:r>
            <a:r>
              <a:rPr lang="en-US" altLang="zh-TW" dirty="0" smtClean="0"/>
              <a:t> RDO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71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200800" cy="464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779912" y="27089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n-US" altLang="zh-TW" b="1" dirty="0" smtClean="0">
                <a:solidFill>
                  <a:srgbClr val="FF0000"/>
                </a:solidFill>
              </a:rPr>
              <a:t>Binary search on proper </a:t>
            </a:r>
            <a:r>
              <a:rPr lang="el-GR" altLang="zh-TW" b="1" i="1" dirty="0" smtClean="0">
                <a:solidFill>
                  <a:srgbClr val="FF0000"/>
                </a:solidFill>
              </a:rPr>
              <a:t>λ</a:t>
            </a:r>
            <a:r>
              <a:rPr lang="en-US" altLang="zh-TW" b="1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value</a:t>
            </a:r>
            <a:endParaRPr kumimoji="1"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83968" y="3123773"/>
            <a:ext cx="362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n-US" altLang="zh-TW" b="1" dirty="0" smtClean="0">
                <a:solidFill>
                  <a:srgbClr val="FF0000"/>
                </a:solidFill>
              </a:rPr>
              <a:t>Derive all </a:t>
            </a:r>
            <a:r>
              <a:rPr kumimoji="1" lang="en-US" altLang="zh-TW" b="1" i="1" dirty="0" err="1" smtClean="0">
                <a:solidFill>
                  <a:srgbClr val="FF0000"/>
                </a:solidFill>
              </a:rPr>
              <a:t>r</a:t>
            </a:r>
            <a:r>
              <a:rPr kumimoji="1" lang="en-US" altLang="zh-TW" b="1" i="1" baseline="-25000" dirty="0" err="1" smtClean="0">
                <a:solidFill>
                  <a:srgbClr val="FF0000"/>
                </a:solidFill>
              </a:rPr>
              <a:t>s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 &amp; </a:t>
            </a:r>
            <a:r>
              <a:rPr kumimoji="1" lang="en-US" altLang="zh-TW" b="1" i="1" dirty="0" err="1" smtClean="0">
                <a:solidFill>
                  <a:srgbClr val="FF0000"/>
                </a:solidFill>
              </a:rPr>
              <a:t>q</a:t>
            </a:r>
            <a:r>
              <a:rPr kumimoji="1" lang="en-US" altLang="zh-TW" b="1" i="1" baseline="-25000" dirty="0" err="1" smtClean="0">
                <a:solidFill>
                  <a:srgbClr val="FF0000"/>
                </a:solidFill>
              </a:rPr>
              <a:t>s</a:t>
            </a:r>
            <a:r>
              <a:rPr kumimoji="1" lang="en-US" altLang="zh-TW" b="1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using </a:t>
            </a:r>
            <a:r>
              <a:rPr lang="el-GR" altLang="zh-TW" b="1" i="1" dirty="0" smtClean="0">
                <a:solidFill>
                  <a:srgbClr val="FF0000"/>
                </a:solidFill>
              </a:rPr>
              <a:t>λ</a:t>
            </a:r>
            <a:r>
              <a:rPr lang="en-US" altLang="zh-TW" b="1" i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this round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 </a:t>
            </a:r>
            <a:endParaRPr kumimoji="1"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88024" y="4002306"/>
            <a:ext cx="330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n-US" altLang="zh-TW" b="1" dirty="0" smtClean="0">
                <a:solidFill>
                  <a:srgbClr val="FF0000"/>
                </a:solidFill>
              </a:rPr>
              <a:t>Check if all </a:t>
            </a:r>
            <a:r>
              <a:rPr kumimoji="1" lang="en-US" altLang="zh-TW" b="1" i="1" dirty="0" err="1" smtClean="0">
                <a:solidFill>
                  <a:srgbClr val="FF0000"/>
                </a:solidFill>
              </a:rPr>
              <a:t>r</a:t>
            </a:r>
            <a:r>
              <a:rPr kumimoji="1" lang="en-US" altLang="zh-TW" b="1" i="1" baseline="-25000" dirty="0" err="1" smtClean="0">
                <a:solidFill>
                  <a:srgbClr val="FF0000"/>
                </a:solidFill>
              </a:rPr>
              <a:t>s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 and </a:t>
            </a:r>
            <a:r>
              <a:rPr kumimoji="1" lang="en-US" altLang="zh-TW" b="1" dirty="0" err="1" smtClean="0">
                <a:solidFill>
                  <a:srgbClr val="FF0000"/>
                </a:solidFill>
              </a:rPr>
              <a:t>q</a:t>
            </a:r>
            <a:r>
              <a:rPr kumimoji="1" lang="en-US" altLang="zh-TW" b="1" baseline="-25000" dirty="0" err="1" smtClean="0">
                <a:solidFill>
                  <a:srgbClr val="FF0000"/>
                </a:solidFill>
              </a:rPr>
              <a:t>s</a:t>
            </a:r>
            <a:r>
              <a:rPr kumimoji="1" lang="en-US" altLang="zh-TW" b="1" dirty="0">
                <a:solidFill>
                  <a:srgbClr val="FF0000"/>
                </a:solidFill>
              </a:rPr>
              <a:t> </a:t>
            </a:r>
            <a:r>
              <a:rPr kumimoji="1" lang="en-US" altLang="zh-TW" b="1" dirty="0" smtClean="0">
                <a:solidFill>
                  <a:srgbClr val="FF0000"/>
                </a:solidFill>
              </a:rPr>
              <a:t>are valid</a:t>
            </a:r>
            <a:endParaRPr kumimoji="1"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48200" y="4415046"/>
            <a:ext cx="34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n-US" altLang="zh-TW" b="1" dirty="0" smtClean="0">
                <a:solidFill>
                  <a:srgbClr val="FF0000"/>
                </a:solidFill>
              </a:rPr>
              <a:t>Check if use too much bandwidth</a:t>
            </a:r>
            <a:endParaRPr kumimoji="1"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84922" y="5111026"/>
            <a:ext cx="34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n-US" altLang="zh-TW" b="1" dirty="0" smtClean="0">
                <a:solidFill>
                  <a:srgbClr val="FF0000"/>
                </a:solidFill>
              </a:rPr>
              <a:t>Calculate objective function</a:t>
            </a:r>
            <a:endParaRPr kumimoji="1"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Lemma 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72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TW" dirty="0" smtClean="0"/>
          </a:p>
          <a:p>
            <a:endParaRPr kumimoji="1" lang="en-US" altLang="zh-TW" dirty="0"/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Reason why the quality metrics need to have monotonically </a:t>
            </a:r>
            <a:r>
              <a:rPr kumimoji="1" lang="en-US" altLang="zh-TW" dirty="0" smtClean="0"/>
              <a:t>increasing </a:t>
            </a:r>
            <a:r>
              <a:rPr kumimoji="1" lang="en-US" altLang="zh-TW" dirty="0" smtClean="0"/>
              <a:t>property. </a:t>
            </a:r>
            <a:endParaRPr kumimoji="1" lang="zh-TW" altLang="en-US" dirty="0"/>
          </a:p>
        </p:txBody>
      </p:sp>
      <p:pic>
        <p:nvPicPr>
          <p:cNvPr id="9" name="內容版面配置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229600" cy="9079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457200" y="1916832"/>
                <a:ext cx="8095928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kumimoji="1" lang="en-US" altLang="zh-TW" sz="2600" b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Lemma 1 </a:t>
                </a:r>
                <a:r>
                  <a:rPr kumimoji="1" lang="en-US" altLang="zh-TW" sz="2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(Approximation Gap)</a:t>
                </a:r>
                <a:r>
                  <a:rPr kumimoji="1" lang="en-US" altLang="zh-TW" sz="2600" b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  <a:r>
                  <a:rPr kumimoji="1" lang="en-US" altLang="zh-TW" sz="2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TW" sz="2600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TW" sz="2600" i="1" dirty="0" err="1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SoI</a:t>
                </a:r>
                <a:r>
                  <a:rPr kumimoji="1" lang="en-US" altLang="zh-TW" sz="2600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RDO algorithm always finds </a:t>
                </a:r>
                <a14:m>
                  <m:oMath xmlns:m="http://schemas.openxmlformats.org/officeDocument/2006/math">
                    <m:r>
                      <a:rPr kumimoji="1" lang="en-US" altLang="zh-TW" sz="26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𝝀</m:t>
                    </m:r>
                  </m:oMath>
                </a14:m>
                <a:r>
                  <a:rPr kumimoji="1" lang="en-US" altLang="zh-TW" sz="2600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within a gap of </a:t>
                </a:r>
                <a14:m>
                  <m:oMath xmlns:m="http://schemas.openxmlformats.org/officeDocument/2006/math">
                    <m:r>
                      <a:rPr kumimoji="1" lang="en-US" altLang="zh-TW" sz="2600" b="1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𝜺</m:t>
                    </m:r>
                    <m:r>
                      <a:rPr kumimoji="1" lang="en-US" altLang="zh-TW" sz="2600" b="1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kumimoji="1" lang="en-US" altLang="zh-TW" sz="2600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to the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26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TW" sz="2600" b="1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e>
                      <m:sup>
                        <m:r>
                          <a:rPr kumimoji="1" lang="en-US" altLang="zh-TW" sz="26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zh-TW" sz="2600" b="1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1" lang="en-US" altLang="zh-TW" sz="2600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under the given bandwidth constraint </a:t>
                </a:r>
                <a:r>
                  <a:rPr kumimoji="1" lang="en-US" altLang="zh-TW" sz="2600" b="1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R</a:t>
                </a:r>
                <a:r>
                  <a:rPr kumimoji="1" lang="en-US" altLang="zh-TW" sz="2600" i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  <a:endParaRPr kumimoji="1" lang="zh-TW" altLang="en-US" sz="2600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16832"/>
                <a:ext cx="8095928" cy="1296144"/>
              </a:xfrm>
              <a:prstGeom prst="rect">
                <a:avLst/>
              </a:prstGeom>
              <a:blipFill rotWithShape="0">
                <a:blip r:embed="rId3"/>
                <a:stretch>
                  <a:fillRect l="-1355" t="-4225" r="-2033" b="-107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6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Lemma 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73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kumimoji="1" lang="en-US" altLang="zh-TW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TW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m:rPr>
                            <m:nor/>
                          </m:rPr>
                          <a:rPr lang="el-GR" altLang="zh-TW" b="1" i="1" dirty="0">
                            <a:solidFill>
                              <a:srgbClr val="FF0000"/>
                            </a:solidFill>
                          </a:rPr>
                          <m:t>ε</m:t>
                        </m:r>
                        <m:r>
                          <m:rPr>
                            <m:nor/>
                          </m:rPr>
                          <a:rPr lang="en-US" altLang="zh-TW" b="1" i="1" baseline="30000" dirty="0">
                            <a:solidFill>
                              <a:srgbClr val="FF0000"/>
                            </a:solidFill>
                          </a:rPr>
                          <m:t>−1</m:t>
                        </m:r>
                      </m:e>
                    </m:func>
                  </m:oMath>
                </a14:m>
                <a:r>
                  <a:rPr kumimoji="1" lang="en-US" altLang="zh-TW" dirty="0" smtClean="0"/>
                  <a:t> round of search in worst case</a:t>
                </a:r>
              </a:p>
              <a:p>
                <a:r>
                  <a:rPr kumimoji="1" lang="en-US" altLang="zh-TW" dirty="0" smtClean="0"/>
                  <a:t>Each round need to do</a:t>
                </a:r>
              </a:p>
              <a:p>
                <a:pPr lvl="1"/>
                <a:r>
                  <a:rPr kumimoji="1" lang="en-US" altLang="zh-TW" dirty="0" smtClean="0"/>
                  <a:t>Derive </a:t>
                </a:r>
                <a:r>
                  <a:rPr kumimoji="1" lang="en-US" altLang="zh-TW" b="1" i="1" dirty="0" err="1" smtClean="0"/>
                  <a:t>r</a:t>
                </a:r>
                <a:r>
                  <a:rPr kumimoji="1" lang="en-US" altLang="zh-TW" b="1" i="1" baseline="-25000" dirty="0" err="1" smtClean="0"/>
                  <a:t>s</a:t>
                </a:r>
                <a:r>
                  <a:rPr kumimoji="1" lang="en-US" altLang="zh-TW" dirty="0" smtClean="0"/>
                  <a:t>, </a:t>
                </a:r>
                <a:r>
                  <a:rPr kumimoji="1" lang="en-US" altLang="zh-TW" b="1" i="1" dirty="0" err="1" smtClean="0"/>
                  <a:t>q</a:t>
                </a:r>
                <a:r>
                  <a:rPr kumimoji="1" lang="en-US" altLang="zh-TW" b="1" i="1" baseline="-25000" dirty="0" err="1" smtClean="0"/>
                  <a:t>s</a:t>
                </a:r>
                <a:r>
                  <a:rPr kumimoji="1" lang="en-US" altLang="zh-TW" dirty="0" smtClean="0"/>
                  <a:t> </a:t>
                </a:r>
                <a:r>
                  <a:rPr kumimoji="1" lang="en-US" altLang="zh-TW" dirty="0"/>
                  <a:t>for every streamer </a:t>
                </a:r>
                <a:r>
                  <a:rPr kumimoji="1" lang="en-US" altLang="zh-TW" b="1" i="1" dirty="0" smtClean="0"/>
                  <a:t>s</a:t>
                </a:r>
                <a:r>
                  <a:rPr kumimoji="1" lang="en-US" altLang="zh-TW" dirty="0" smtClean="0"/>
                  <a:t>               </a:t>
                </a:r>
                <a:r>
                  <a:rPr kumimoji="1" lang="en-US" altLang="zh-TW" i="1" dirty="0" smtClean="0">
                    <a:solidFill>
                      <a:srgbClr val="FF0000"/>
                    </a:solidFill>
                  </a:rPr>
                  <a:t>O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(</a:t>
                </a:r>
                <a:r>
                  <a:rPr kumimoji="1" lang="en-US" altLang="zh-TW" b="1" i="1" dirty="0" smtClean="0">
                    <a:solidFill>
                      <a:srgbClr val="FF0000"/>
                    </a:solidFill>
                  </a:rPr>
                  <a:t>S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)</a:t>
                </a:r>
                <a:endParaRPr kumimoji="1" lang="en-US" altLang="zh-TW" dirty="0">
                  <a:solidFill>
                    <a:srgbClr val="FF0000"/>
                  </a:solidFill>
                </a:endParaRPr>
              </a:p>
              <a:p>
                <a:pPr lvl="1"/>
                <a:r>
                  <a:rPr kumimoji="1" lang="en-US" altLang="zh-TW" dirty="0" smtClean="0"/>
                  <a:t>Check if </a:t>
                </a:r>
                <a:r>
                  <a:rPr kumimoji="1" lang="en-US" altLang="zh-TW" b="1" i="1" dirty="0" err="1" smtClean="0"/>
                  <a:t>r</a:t>
                </a:r>
                <a:r>
                  <a:rPr kumimoji="1" lang="en-US" altLang="zh-TW" b="1" i="1" baseline="-25000" dirty="0" err="1" smtClean="0"/>
                  <a:t>s</a:t>
                </a:r>
                <a:r>
                  <a:rPr kumimoji="1" lang="en-US" altLang="zh-TW" dirty="0" smtClean="0"/>
                  <a:t> is valid </a:t>
                </a:r>
                <a:r>
                  <a:rPr kumimoji="1" lang="en-US" altLang="zh-TW" dirty="0"/>
                  <a:t>for every streamer </a:t>
                </a:r>
                <a:r>
                  <a:rPr kumimoji="1" lang="en-US" altLang="zh-TW" b="1" i="1" dirty="0" smtClean="0"/>
                  <a:t>s</a:t>
                </a:r>
                <a:r>
                  <a:rPr kumimoji="1" lang="en-US" altLang="zh-TW" dirty="0" smtClean="0"/>
                  <a:t>      </a:t>
                </a:r>
                <a:r>
                  <a:rPr kumimoji="1" lang="en-US" altLang="zh-TW" i="1" dirty="0" smtClean="0">
                    <a:solidFill>
                      <a:srgbClr val="FF0000"/>
                    </a:solidFill>
                  </a:rPr>
                  <a:t>O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(</a:t>
                </a:r>
                <a:r>
                  <a:rPr kumimoji="1" lang="en-US" altLang="zh-TW" b="1" i="1" dirty="0" smtClean="0">
                    <a:solidFill>
                      <a:srgbClr val="FF0000"/>
                    </a:solidFill>
                  </a:rPr>
                  <a:t>S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lvl="1"/>
                <a:r>
                  <a:rPr kumimoji="1" lang="en-US" altLang="zh-TW" dirty="0" smtClean="0"/>
                  <a:t>Calculate the total consumed bandwidth  </a:t>
                </a:r>
                <a:r>
                  <a:rPr kumimoji="1" lang="en-US" altLang="zh-TW" i="1" dirty="0" smtClean="0">
                    <a:solidFill>
                      <a:srgbClr val="FF0000"/>
                    </a:solidFill>
                  </a:rPr>
                  <a:t>O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(</a:t>
                </a:r>
                <a:r>
                  <a:rPr kumimoji="1" lang="en-US" altLang="zh-TW" b="1" i="1" dirty="0" smtClean="0">
                    <a:solidFill>
                      <a:srgbClr val="FF0000"/>
                    </a:solidFill>
                  </a:rPr>
                  <a:t>S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lvl="1"/>
                <a:r>
                  <a:rPr kumimoji="1" lang="en-US" altLang="zh-TW" dirty="0" smtClean="0"/>
                  <a:t>Calculate the objective value                       </a:t>
                </a:r>
                <a:r>
                  <a:rPr kumimoji="1" lang="en-US" altLang="zh-TW" i="1" dirty="0" smtClean="0">
                    <a:solidFill>
                      <a:srgbClr val="FF0000"/>
                    </a:solidFill>
                  </a:rPr>
                  <a:t>O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(</a:t>
                </a:r>
                <a:r>
                  <a:rPr kumimoji="1" lang="en-US" altLang="zh-TW" b="1" i="1" dirty="0" smtClean="0">
                    <a:solidFill>
                      <a:srgbClr val="FF0000"/>
                    </a:solidFill>
                  </a:rPr>
                  <a:t>S</a:t>
                </a:r>
                <a:r>
                  <a:rPr kumimoji="1" lang="en-US" altLang="zh-TW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r>
                  <a:rPr kumimoji="1" lang="en-US" altLang="zh-TW" i="1" dirty="0" smtClean="0"/>
                  <a:t>O</a:t>
                </a:r>
                <a:r>
                  <a:rPr kumimoji="1" lang="en-US" altLang="zh-TW" dirty="0" smtClean="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m:rPr>
                            <m:nor/>
                          </m:rPr>
                          <a:rPr lang="el-GR" altLang="zh-TW" b="1" i="1" dirty="0"/>
                          <m:t>ε</m:t>
                        </m:r>
                        <m:r>
                          <m:rPr>
                            <m:nor/>
                          </m:rPr>
                          <a:rPr lang="en-US" altLang="zh-TW" b="1" i="1" baseline="30000" dirty="0"/>
                          <m:t>−1</m:t>
                        </m:r>
                      </m:e>
                    </m:func>
                  </m:oMath>
                </a14:m>
                <a:r>
                  <a:rPr kumimoji="1" lang="en-US" altLang="zh-TW" dirty="0" smtClean="0"/>
                  <a:t>) x (</a:t>
                </a:r>
                <a:r>
                  <a:rPr kumimoji="1" lang="en-US" altLang="zh-TW" i="1" dirty="0" smtClean="0"/>
                  <a:t>O</a:t>
                </a:r>
                <a:r>
                  <a:rPr kumimoji="1" lang="en-US" altLang="zh-TW" dirty="0" smtClean="0"/>
                  <a:t>(</a:t>
                </a:r>
                <a:r>
                  <a:rPr kumimoji="1" lang="en-US" altLang="zh-TW" b="1" i="1" dirty="0" smtClean="0"/>
                  <a:t>S</a:t>
                </a:r>
                <a:r>
                  <a:rPr kumimoji="1" lang="en-US" altLang="zh-TW" dirty="0" smtClean="0"/>
                  <a:t>)) = O(</a:t>
                </a:r>
                <a:r>
                  <a:rPr kumimoji="1" lang="en-US" altLang="zh-TW" b="1" i="1" dirty="0" smtClean="0"/>
                  <a:t>S</a:t>
                </a:r>
                <a:r>
                  <a:rPr kumimoji="1" lang="en-US" altLang="zh-TW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TW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TW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m:rPr>
                            <m:nor/>
                          </m:rPr>
                          <a:rPr lang="el-GR" altLang="zh-TW" b="1" i="1" dirty="0"/>
                          <m:t>ε</m:t>
                        </m:r>
                        <m:r>
                          <m:rPr>
                            <m:nor/>
                          </m:rPr>
                          <a:rPr lang="en-US" altLang="zh-TW" b="1" i="1" baseline="30000" dirty="0"/>
                          <m:t>−1</m:t>
                        </m:r>
                      </m:e>
                    </m:func>
                  </m:oMath>
                </a14:m>
                <a:r>
                  <a:rPr kumimoji="1" lang="en-US" altLang="zh-TW" dirty="0" smtClean="0"/>
                  <a:t>)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6" name="內容版面配置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525963"/>
              </a:xfrm>
              <a:blipFill rotWithShape="0">
                <a:blip r:embed="rId2"/>
                <a:stretch>
                  <a:fillRect l="-1704" b="-14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內容版面配置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8229600" cy="50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&amp; Motivation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System Overview</a:t>
            </a:r>
          </a:p>
          <a:p>
            <a:r>
              <a:rPr lang="en-US" altLang="zh-TW" dirty="0" err="1" smtClean="0">
                <a:solidFill>
                  <a:schemeClr val="bg1">
                    <a:lumMod val="75000"/>
                  </a:schemeClr>
                </a:solidFill>
              </a:rPr>
              <a:t>SoI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Detector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Resource Allocator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4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&amp; Motivation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System Overview</a:t>
            </a:r>
          </a:p>
          <a:p>
            <a:r>
              <a:rPr lang="en-US" altLang="zh-TW" dirty="0" err="1" smtClean="0">
                <a:solidFill>
                  <a:schemeClr val="bg1">
                    <a:lumMod val="75000"/>
                  </a:schemeClr>
                </a:solidFill>
              </a:rPr>
              <a:t>SoI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Detector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Resource Allocator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Evaluation</a:t>
            </a:r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2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Open Source Testbed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en-US" altLang="zh-TW" dirty="0" smtClean="0"/>
              <a:t>Streaming software: </a:t>
            </a:r>
            <a:r>
              <a:rPr lang="en-US" altLang="zh-TW" dirty="0" smtClean="0"/>
              <a:t>OBS [1]</a:t>
            </a:r>
            <a:endParaRPr lang="en-US" altLang="zh-TW" dirty="0" smtClean="0"/>
          </a:p>
          <a:p>
            <a:r>
              <a:rPr lang="en-US" altLang="zh-TW" dirty="0" smtClean="0"/>
              <a:t>Streaming server: </a:t>
            </a:r>
            <a:r>
              <a:rPr lang="en-US" altLang="zh-TW" dirty="0" smtClean="0"/>
              <a:t>NGINX [2] </a:t>
            </a:r>
            <a:r>
              <a:rPr lang="en-US" altLang="zh-TW" dirty="0" smtClean="0"/>
              <a:t>with RTMP plug-in</a:t>
            </a:r>
          </a:p>
          <a:p>
            <a:r>
              <a:rPr lang="en-US" altLang="zh-TW" dirty="0" smtClean="0"/>
              <a:t>Viewer: </a:t>
            </a:r>
            <a:r>
              <a:rPr lang="en-US" altLang="zh-TW" dirty="0" err="1" smtClean="0"/>
              <a:t>SMPlayer</a:t>
            </a:r>
            <a:r>
              <a:rPr lang="en-US" altLang="zh-TW" dirty="0" smtClean="0"/>
              <a:t> [3]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76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038853" y="3452881"/>
            <a:ext cx="6400476" cy="2699550"/>
            <a:chOff x="1038853" y="3452881"/>
            <a:chExt cx="6400476" cy="269955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4147151"/>
              <a:ext cx="2003233" cy="395988"/>
            </a:xfrm>
            <a:prstGeom prst="rect">
              <a:avLst/>
            </a:prstGeom>
            <a:ln w="25400">
              <a:noFill/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4031647"/>
              <a:ext cx="1888216" cy="393694"/>
            </a:xfrm>
            <a:prstGeom prst="rect">
              <a:avLst/>
            </a:prstGeom>
            <a:ln w="22225">
              <a:noFill/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330"/>
            <a:stretch/>
          </p:blipFill>
          <p:spPr>
            <a:xfrm>
              <a:off x="1334953" y="3452881"/>
              <a:ext cx="1115179" cy="1090258"/>
            </a:xfrm>
            <a:prstGeom prst="rect">
              <a:avLst/>
            </a:prstGeom>
            <a:ln w="22225">
              <a:noFill/>
            </a:ln>
          </p:spPr>
        </p:pic>
        <p:grpSp>
          <p:nvGrpSpPr>
            <p:cNvPr id="18" name="群組 17"/>
            <p:cNvGrpSpPr/>
            <p:nvPr/>
          </p:nvGrpSpPr>
          <p:grpSpPr>
            <a:xfrm>
              <a:off x="1038853" y="4622093"/>
              <a:ext cx="5942731" cy="1530338"/>
              <a:chOff x="5321928" y="1852698"/>
              <a:chExt cx="7355645" cy="1894184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5321928" y="1852698"/>
                <a:ext cx="2303265" cy="1894184"/>
                <a:chOff x="3610570" y="1717126"/>
                <a:chExt cx="2303265" cy="1894184"/>
              </a:xfrm>
            </p:grpSpPr>
            <p:grpSp>
              <p:nvGrpSpPr>
                <p:cNvPr id="55" name="群組 54"/>
                <p:cNvGrpSpPr/>
                <p:nvPr/>
              </p:nvGrpSpPr>
              <p:grpSpPr>
                <a:xfrm>
                  <a:off x="3610570" y="2204864"/>
                  <a:ext cx="2303265" cy="1406446"/>
                  <a:chOff x="2829892" y="1690802"/>
                  <a:chExt cx="2303265" cy="1406446"/>
                </a:xfrm>
              </p:grpSpPr>
              <p:grpSp>
                <p:nvGrpSpPr>
                  <p:cNvPr id="57" name="群組 56"/>
                  <p:cNvGrpSpPr/>
                  <p:nvPr/>
                </p:nvGrpSpPr>
                <p:grpSpPr>
                  <a:xfrm>
                    <a:off x="3184376" y="1690802"/>
                    <a:ext cx="1655193" cy="929149"/>
                    <a:chOff x="2829893" y="2112960"/>
                    <a:chExt cx="1655193" cy="929149"/>
                  </a:xfrm>
                </p:grpSpPr>
                <p:pic>
                  <p:nvPicPr>
                    <p:cNvPr id="64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29893" y="2112960"/>
                      <a:ext cx="1655193" cy="9291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5" name="Picture 4" descr="http://images.eurogamer.net/2013/usgamer/league_of_legend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517994">
                      <a:off x="3451929" y="2158132"/>
                      <a:ext cx="378517" cy="4166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58" name="群組 57"/>
                  <p:cNvGrpSpPr/>
                  <p:nvPr/>
                </p:nvGrpSpPr>
                <p:grpSpPr>
                  <a:xfrm>
                    <a:off x="2829892" y="2112960"/>
                    <a:ext cx="1655193" cy="929149"/>
                    <a:chOff x="2829892" y="2112960"/>
                    <a:chExt cx="1655193" cy="929149"/>
                  </a:xfrm>
                </p:grpSpPr>
                <p:pic>
                  <p:nvPicPr>
                    <p:cNvPr id="62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29892" y="2112960"/>
                      <a:ext cx="1655193" cy="9291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3" name="Picture 4" descr="http://images.eurogamer.net/2013/usgamer/league_of_legend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517994">
                      <a:off x="3451927" y="2158132"/>
                      <a:ext cx="378518" cy="4166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59" name="群組 58"/>
                  <p:cNvGrpSpPr/>
                  <p:nvPr/>
                </p:nvGrpSpPr>
                <p:grpSpPr>
                  <a:xfrm>
                    <a:off x="3477964" y="2168099"/>
                    <a:ext cx="1655193" cy="929149"/>
                    <a:chOff x="2829892" y="2112960"/>
                    <a:chExt cx="1655193" cy="929149"/>
                  </a:xfrm>
                </p:grpSpPr>
                <p:pic>
                  <p:nvPicPr>
                    <p:cNvPr id="60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29892" y="2112960"/>
                      <a:ext cx="1655193" cy="9291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1" name="Picture 4" descr="http://images.eurogamer.net/2013/usgamer/league_of_legends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517994">
                      <a:off x="3451927" y="2158132"/>
                      <a:ext cx="378518" cy="4166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56" name="文字方塊 55"/>
                <p:cNvSpPr txBox="1"/>
                <p:nvPr/>
              </p:nvSpPr>
              <p:spPr>
                <a:xfrm>
                  <a:off x="3975999" y="1717126"/>
                  <a:ext cx="1633299" cy="332523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TW"/>
                  </a:defPPr>
                  <a:lvl1pPr algn="ctr">
                    <a:defRPr>
                      <a:solidFill>
                        <a:schemeClr val="lt1"/>
                      </a:solidFill>
                      <a:latin typeface="Times New Roman" panose="02020603050405020304" pitchFamily="18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ts val="1800"/>
                    </a:lnSpc>
                  </a:pPr>
                  <a:r>
                    <a:rPr lang="en-US" altLang="zh-TW" sz="1200" dirty="0" smtClean="0"/>
                    <a:t>Viewers</a:t>
                  </a:r>
                  <a:endParaRPr lang="zh-TW" altLang="en-US" sz="1200" dirty="0"/>
                </a:p>
              </p:txBody>
            </p:sp>
          </p:grpSp>
          <p:grpSp>
            <p:nvGrpSpPr>
              <p:cNvPr id="21" name="群組 20"/>
              <p:cNvGrpSpPr/>
              <p:nvPr/>
            </p:nvGrpSpPr>
            <p:grpSpPr>
              <a:xfrm>
                <a:off x="11044272" y="1852698"/>
                <a:ext cx="1633301" cy="1846572"/>
                <a:chOff x="3898703" y="3663135"/>
                <a:chExt cx="1633301" cy="1846572"/>
              </a:xfrm>
            </p:grpSpPr>
            <p:grpSp>
              <p:nvGrpSpPr>
                <p:cNvPr id="49" name="群組 48"/>
                <p:cNvGrpSpPr/>
                <p:nvPr/>
              </p:nvGrpSpPr>
              <p:grpSpPr>
                <a:xfrm>
                  <a:off x="3962878" y="3940581"/>
                  <a:ext cx="1569126" cy="1569126"/>
                  <a:chOff x="3962878" y="3940581"/>
                  <a:chExt cx="1569126" cy="1569126"/>
                </a:xfrm>
              </p:grpSpPr>
              <p:pic>
                <p:nvPicPr>
                  <p:cNvPr id="51" name="Picture 6" descr="http://openclipart.org/image/800px/svg_to_png/37129/peole_computer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62878" y="3940581"/>
                    <a:ext cx="1569126" cy="1569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0833246">
                    <a:off x="4228587" y="4293274"/>
                    <a:ext cx="151783" cy="44944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0" name="文字方塊 49"/>
                <p:cNvSpPr txBox="1"/>
                <p:nvPr/>
              </p:nvSpPr>
              <p:spPr>
                <a:xfrm>
                  <a:off x="3898703" y="3663135"/>
                  <a:ext cx="1633301" cy="373328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TW"/>
                  </a:defPPr>
                  <a:lvl1pPr algn="ctr">
                    <a:defRPr>
                      <a:solidFill>
                        <a:schemeClr val="lt1"/>
                      </a:solidFill>
                      <a:latin typeface="Times New Roman" panose="02020603050405020304" pitchFamily="18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ts val="1400"/>
                    </a:lnSpc>
                  </a:pPr>
                  <a:r>
                    <a:rPr lang="en-US" altLang="zh-TW" sz="1200" dirty="0" smtClean="0"/>
                    <a:t>Streamers</a:t>
                  </a:r>
                  <a:endParaRPr lang="zh-TW" altLang="en-US" sz="1200" dirty="0"/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>
                <a:off x="8211717" y="1852698"/>
                <a:ext cx="1843893" cy="1609287"/>
                <a:chOff x="209004" y="2692759"/>
                <a:chExt cx="1843893" cy="1609287"/>
              </a:xfrm>
            </p:grpSpPr>
            <p:grpSp>
              <p:nvGrpSpPr>
                <p:cNvPr id="36" name="群組 35"/>
                <p:cNvGrpSpPr/>
                <p:nvPr/>
              </p:nvGrpSpPr>
              <p:grpSpPr>
                <a:xfrm>
                  <a:off x="209004" y="3133270"/>
                  <a:ext cx="1843893" cy="1168776"/>
                  <a:chOff x="2944716" y="1808160"/>
                  <a:chExt cx="1843893" cy="1168776"/>
                </a:xfrm>
              </p:grpSpPr>
              <p:grpSp>
                <p:nvGrpSpPr>
                  <p:cNvPr id="38" name="群組 37"/>
                  <p:cNvGrpSpPr/>
                  <p:nvPr/>
                </p:nvGrpSpPr>
                <p:grpSpPr>
                  <a:xfrm>
                    <a:off x="2944716" y="1808160"/>
                    <a:ext cx="1539093" cy="863976"/>
                    <a:chOff x="6525772" y="2151841"/>
                    <a:chExt cx="1539093" cy="863976"/>
                  </a:xfrm>
                </p:grpSpPr>
                <p:pic>
                  <p:nvPicPr>
                    <p:cNvPr id="45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525772" y="2151841"/>
                      <a:ext cx="1539093" cy="8639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6" name="Picture 1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255506" y="2632093"/>
                      <a:ext cx="683568" cy="3837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39" name="群組 38"/>
                  <p:cNvGrpSpPr/>
                  <p:nvPr/>
                </p:nvGrpSpPr>
                <p:grpSpPr>
                  <a:xfrm>
                    <a:off x="3097116" y="1960560"/>
                    <a:ext cx="1539093" cy="863976"/>
                    <a:chOff x="6525772" y="2151841"/>
                    <a:chExt cx="1539093" cy="863976"/>
                  </a:xfrm>
                </p:grpSpPr>
                <p:pic>
                  <p:nvPicPr>
                    <p:cNvPr id="43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525772" y="2151841"/>
                      <a:ext cx="1539093" cy="8639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" name="Picture 1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255506" y="2632093"/>
                      <a:ext cx="683568" cy="3837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40" name="群組 39"/>
                  <p:cNvGrpSpPr/>
                  <p:nvPr/>
                </p:nvGrpSpPr>
                <p:grpSpPr>
                  <a:xfrm>
                    <a:off x="3249516" y="2112960"/>
                    <a:ext cx="1539093" cy="863976"/>
                    <a:chOff x="6525772" y="2151841"/>
                    <a:chExt cx="1539093" cy="863976"/>
                  </a:xfrm>
                </p:grpSpPr>
                <p:pic>
                  <p:nvPicPr>
                    <p:cNvPr id="41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525772" y="2151841"/>
                      <a:ext cx="1539093" cy="8639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2" name="Picture 1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255506" y="2632093"/>
                      <a:ext cx="683568" cy="3837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37" name="文字方塊 36"/>
                <p:cNvSpPr txBox="1"/>
                <p:nvPr/>
              </p:nvSpPr>
              <p:spPr>
                <a:xfrm>
                  <a:off x="452218" y="2692759"/>
                  <a:ext cx="1357464" cy="332525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TW"/>
                  </a:defPPr>
                  <a:lvl1pPr algn="ctr">
                    <a:defRPr>
                      <a:solidFill>
                        <a:schemeClr val="lt1"/>
                      </a:solidFill>
                      <a:latin typeface="Times New Roman" panose="02020603050405020304" pitchFamily="18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ts val="1400"/>
                    </a:lnSpc>
                  </a:pPr>
                  <a:r>
                    <a:rPr lang="en-US" altLang="zh-TW" sz="1200" dirty="0" smtClean="0"/>
                    <a:t>Video Servers</a:t>
                  </a:r>
                  <a:endParaRPr lang="zh-TW" altLang="en-US" sz="1200" dirty="0"/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>
                <a:off x="9685480" y="2567043"/>
                <a:ext cx="1316182" cy="571657"/>
                <a:chOff x="5347316" y="4363604"/>
                <a:chExt cx="1316182" cy="571657"/>
              </a:xfrm>
            </p:grpSpPr>
            <p:sp>
              <p:nvSpPr>
                <p:cNvPr id="34" name="文字方塊 33"/>
                <p:cNvSpPr txBox="1"/>
                <p:nvPr/>
              </p:nvSpPr>
              <p:spPr>
                <a:xfrm>
                  <a:off x="5347316" y="4363604"/>
                  <a:ext cx="1316182" cy="57165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TW"/>
                  </a:defPPr>
                  <a:lvl1pPr algn="ctr">
                    <a:defRPr>
                      <a:solidFill>
                        <a:schemeClr val="lt1"/>
                      </a:solidFill>
                      <a:latin typeface="Times New Roman" panose="02020603050405020304" pitchFamily="18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ts val="2600"/>
                    </a:lnSpc>
                  </a:pPr>
                  <a:r>
                    <a:rPr lang="en-US" altLang="zh-TW" sz="1200" dirty="0" smtClean="0">
                      <a:solidFill>
                        <a:schemeClr val="tx1"/>
                      </a:solidFill>
                    </a:rPr>
                    <a:t>RTMP/HLS Streams</a:t>
                  </a:r>
                  <a:endParaRPr lang="zh-TW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向右箭號 34"/>
                <p:cNvSpPr/>
                <p:nvPr/>
              </p:nvSpPr>
              <p:spPr>
                <a:xfrm rot="10800000">
                  <a:off x="5546570" y="4661882"/>
                  <a:ext cx="983817" cy="63260"/>
                </a:xfrm>
                <a:prstGeom prst="rightArrow">
                  <a:avLst/>
                </a:prstGeom>
                <a:ln w="5715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>
                <a:off x="7320657" y="2563104"/>
                <a:ext cx="1316182" cy="571657"/>
                <a:chOff x="5051772" y="4363604"/>
                <a:chExt cx="1316182" cy="571657"/>
              </a:xfrm>
            </p:grpSpPr>
            <p:sp>
              <p:nvSpPr>
                <p:cNvPr id="32" name="文字方塊 31"/>
                <p:cNvSpPr txBox="1"/>
                <p:nvPr/>
              </p:nvSpPr>
              <p:spPr>
                <a:xfrm>
                  <a:off x="5051772" y="4363604"/>
                  <a:ext cx="1316182" cy="57165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TW"/>
                  </a:defPPr>
                  <a:lvl1pPr algn="ctr">
                    <a:defRPr>
                      <a:solidFill>
                        <a:schemeClr val="lt1"/>
                      </a:solidFill>
                      <a:latin typeface="Times New Roman" panose="02020603050405020304" pitchFamily="18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ts val="2600"/>
                    </a:lnSpc>
                  </a:pPr>
                  <a:r>
                    <a:rPr lang="en-US" altLang="zh-TW" sz="1200" dirty="0" smtClean="0">
                      <a:solidFill>
                        <a:schemeClr val="tx1"/>
                      </a:solidFill>
                    </a:rPr>
                    <a:t>RTMP/HLS Streams</a:t>
                  </a:r>
                  <a:endParaRPr lang="zh-TW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向右箭號 32"/>
                <p:cNvSpPr/>
                <p:nvPr/>
              </p:nvSpPr>
              <p:spPr>
                <a:xfrm rot="10800000">
                  <a:off x="5251026" y="4661882"/>
                  <a:ext cx="983817" cy="63260"/>
                </a:xfrm>
                <a:prstGeom prst="rightArrow">
                  <a:avLst/>
                </a:prstGeom>
                <a:ln w="5715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  <p:sp>
        <p:nvSpPr>
          <p:cNvPr id="47" name="文字方塊 46"/>
          <p:cNvSpPr txBox="1"/>
          <p:nvPr/>
        </p:nvSpPr>
        <p:spPr>
          <a:xfrm>
            <a:off x="140220" y="6031693"/>
            <a:ext cx="795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[1] </a:t>
            </a:r>
            <a:r>
              <a:rPr lang="en-US" altLang="zh-TW" sz="1200" dirty="0"/>
              <a:t>https://</a:t>
            </a:r>
            <a:r>
              <a:rPr lang="en-US" altLang="zh-TW" sz="1200" dirty="0" err="1"/>
              <a:t>obsproject.com</a:t>
            </a:r>
            <a:r>
              <a:rPr lang="en-US" altLang="zh-TW" sz="1200" dirty="0"/>
              <a:t>/ </a:t>
            </a:r>
            <a:endParaRPr lang="en-US" altLang="zh-TW" sz="1200" dirty="0" smtClean="0"/>
          </a:p>
          <a:p>
            <a:r>
              <a:rPr lang="en-US" altLang="zh-TW" sz="1200" dirty="0" smtClean="0">
                <a:effectLst/>
              </a:rPr>
              <a:t>[2</a:t>
            </a:r>
            <a:r>
              <a:rPr lang="en-US" altLang="zh-TW" sz="1200" dirty="0"/>
              <a:t>] http://</a:t>
            </a:r>
            <a:r>
              <a:rPr lang="en-US" altLang="zh-TW" sz="1200" dirty="0" err="1"/>
              <a:t>nginx.org</a:t>
            </a:r>
            <a:endParaRPr lang="en-US" altLang="zh-TW" sz="1200" dirty="0" smtClean="0">
              <a:effectLst/>
            </a:endParaRPr>
          </a:p>
          <a:p>
            <a:r>
              <a:rPr lang="en-US" altLang="zh-TW" sz="1200" dirty="0" smtClean="0"/>
              <a:t>[3] </a:t>
            </a:r>
            <a:r>
              <a:rPr lang="en-US" altLang="zh-TW" sz="1200" dirty="0"/>
              <a:t>http://smplayer.sourceforge.net/ 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6214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Collected Features </a:t>
            </a:r>
            <a:r>
              <a:rPr lang="en-US" altLang="zh-TW" dirty="0"/>
              <a:t>o</a:t>
            </a:r>
            <a:r>
              <a:rPr lang="en-US" altLang="zh-TW" dirty="0" smtClean="0"/>
              <a:t>n </a:t>
            </a:r>
            <a:r>
              <a:rPr lang="en-US" altLang="zh-TW" dirty="0" smtClean="0"/>
              <a:t>OBS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GPU usage</a:t>
            </a:r>
          </a:p>
          <a:p>
            <a:pPr lvl="1"/>
            <a:r>
              <a:rPr lang="en-US" altLang="zh-TW" dirty="0" smtClean="0"/>
              <a:t>With NVidia API</a:t>
            </a:r>
          </a:p>
          <a:p>
            <a:r>
              <a:rPr lang="en-US" altLang="zh-TW" dirty="0" smtClean="0"/>
              <a:t>CPU usage</a:t>
            </a:r>
            <a:r>
              <a:rPr lang="en-US" altLang="zh-TW" dirty="0"/>
              <a:t> </a:t>
            </a:r>
            <a:r>
              <a:rPr lang="en-US" altLang="zh-TW" dirty="0" smtClean="0"/>
              <a:t>&amp; Context Switch</a:t>
            </a:r>
          </a:p>
          <a:p>
            <a:pPr lvl="1"/>
            <a:r>
              <a:rPr lang="en-US" altLang="zh-TW" dirty="0" smtClean="0"/>
              <a:t>With Windows Performance Counter</a:t>
            </a:r>
          </a:p>
          <a:p>
            <a:r>
              <a:rPr lang="en-US" altLang="zh-TW" dirty="0" smtClean="0"/>
              <a:t>Keyboard/mouse event</a:t>
            </a:r>
          </a:p>
          <a:p>
            <a:pPr lvl="1"/>
            <a:r>
              <a:rPr lang="en-US" altLang="zh-TW" dirty="0" smtClean="0"/>
              <a:t>With </a:t>
            </a:r>
            <a:r>
              <a:rPr lang="en-US" altLang="zh-TW" dirty="0" err="1" smtClean="0"/>
              <a:t>GetAsyncKeyState</a:t>
            </a:r>
            <a:r>
              <a:rPr lang="en-US" altLang="zh-TW" dirty="0" smtClean="0"/>
              <a:t> function</a:t>
            </a:r>
          </a:p>
          <a:p>
            <a:r>
              <a:rPr lang="en-US" altLang="zh-TW" dirty="0" smtClean="0"/>
              <a:t>System &amp; Microphone sound amplitude</a:t>
            </a:r>
          </a:p>
          <a:p>
            <a:pPr lvl="1"/>
            <a:r>
              <a:rPr lang="en-US" altLang="zh-TW" dirty="0" smtClean="0"/>
              <a:t>With Direct Show framework</a:t>
            </a:r>
          </a:p>
          <a:p>
            <a:r>
              <a:rPr lang="en-US" altLang="zh-TW" dirty="0" smtClean="0"/>
              <a:t>Webcam face detection</a:t>
            </a:r>
          </a:p>
          <a:p>
            <a:pPr lvl="1"/>
            <a:r>
              <a:rPr lang="en-US" altLang="zh-TW" dirty="0" smtClean="0"/>
              <a:t>With </a:t>
            </a:r>
            <a:r>
              <a:rPr lang="en-US" altLang="zh-TW" dirty="0" err="1" smtClean="0"/>
              <a:t>OpenCV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VideoIO</a:t>
            </a:r>
            <a:r>
              <a:rPr lang="en-US" altLang="zh-TW" dirty="0" smtClean="0"/>
              <a:t> Module</a:t>
            </a:r>
          </a:p>
          <a:p>
            <a:r>
              <a:rPr lang="en-US" altLang="zh-TW" dirty="0" smtClean="0"/>
              <a:t>Streaming bitrate</a:t>
            </a:r>
          </a:p>
          <a:p>
            <a:pPr lvl="1"/>
            <a:r>
              <a:rPr lang="en-US" altLang="zh-TW" dirty="0" smtClean="0"/>
              <a:t>Reported by OBS</a:t>
            </a:r>
          </a:p>
          <a:p>
            <a:r>
              <a:rPr lang="en-US" altLang="zh-TW" dirty="0" smtClean="0"/>
              <a:t>Foreground window title</a:t>
            </a:r>
          </a:p>
          <a:p>
            <a:pPr lvl="1"/>
            <a:r>
              <a:rPr lang="en-US" altLang="zh-TW" dirty="0" smtClean="0"/>
              <a:t>With </a:t>
            </a:r>
            <a:r>
              <a:rPr lang="en-US" altLang="zh-TW" dirty="0" err="1" smtClean="0"/>
              <a:t>GetActiveWindowTitle</a:t>
            </a:r>
            <a:r>
              <a:rPr lang="en-US" altLang="zh-TW" dirty="0" smtClean="0"/>
              <a:t> function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43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Collected Features </a:t>
            </a:r>
            <a:r>
              <a:rPr lang="en-US" altLang="zh-TW" dirty="0" smtClean="0"/>
              <a:t>on </a:t>
            </a:r>
            <a:r>
              <a:rPr lang="en-US" altLang="zh-TW" dirty="0" err="1" smtClean="0"/>
              <a:t>SMPlayer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Webcam face detection</a:t>
            </a:r>
          </a:p>
          <a:p>
            <a:pPr lvl="1"/>
            <a:r>
              <a:rPr lang="en-US" altLang="zh-TW" dirty="0" smtClean="0"/>
              <a:t>With </a:t>
            </a:r>
            <a:r>
              <a:rPr lang="en-US" altLang="zh-TW" dirty="0" err="1" smtClean="0"/>
              <a:t>OpenCV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VideoIO</a:t>
            </a:r>
            <a:r>
              <a:rPr lang="en-US" altLang="zh-TW" dirty="0" smtClean="0"/>
              <a:t> Module</a:t>
            </a:r>
          </a:p>
          <a:p>
            <a:r>
              <a:rPr lang="en-US" altLang="zh-TW" dirty="0" smtClean="0"/>
              <a:t>Foreground window title</a:t>
            </a:r>
          </a:p>
          <a:p>
            <a:pPr lvl="1"/>
            <a:r>
              <a:rPr lang="en-US" altLang="zh-TW" dirty="0" smtClean="0"/>
              <a:t>With </a:t>
            </a:r>
            <a:r>
              <a:rPr lang="en-US" altLang="zh-TW" dirty="0" err="1" smtClean="0"/>
              <a:t>GetActiveWindowTitle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72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SoI</a:t>
            </a:r>
            <a:r>
              <a:rPr lang="en-US" altLang="zh-TW" dirty="0" smtClean="0"/>
              <a:t> detector Experiment Setup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9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Viewers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Watch the stream with video players</a:t>
            </a:r>
          </a:p>
          <a:p>
            <a:pPr lvl="1"/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8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63085" y="3717032"/>
            <a:ext cx="8817830" cy="1533298"/>
            <a:chOff x="2959580" y="1673057"/>
            <a:chExt cx="11926341" cy="2073825"/>
          </a:xfrm>
        </p:grpSpPr>
        <p:grpSp>
          <p:nvGrpSpPr>
            <p:cNvPr id="6" name="群組 5"/>
            <p:cNvGrpSpPr/>
            <p:nvPr/>
          </p:nvGrpSpPr>
          <p:grpSpPr>
            <a:xfrm>
              <a:off x="2959580" y="1852698"/>
              <a:ext cx="2303265" cy="1894184"/>
              <a:chOff x="1248222" y="1717126"/>
              <a:chExt cx="2303265" cy="1894184"/>
            </a:xfrm>
          </p:grpSpPr>
          <p:grpSp>
            <p:nvGrpSpPr>
              <p:cNvPr id="42" name="群組 41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44" name="群組 43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5" name="群組 44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8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43" name="文字方塊 42"/>
              <p:cNvSpPr txBox="1"/>
              <p:nvPr/>
            </p:nvSpPr>
            <p:spPr>
              <a:xfrm>
                <a:off x="1613650" y="1717126"/>
                <a:ext cx="1633300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10513293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4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文字方塊 40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36" name="群組 35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38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7" name="文字方塊 36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34" name="文字方塊 33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向右箭號 34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8211717" y="1700260"/>
              <a:ext cx="1843893" cy="1761725"/>
              <a:chOff x="209004" y="2540321"/>
              <a:chExt cx="1843893" cy="1761725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209004" y="3133270"/>
                <a:ext cx="1843893" cy="1168776"/>
                <a:chOff x="2944716" y="1808160"/>
                <a:chExt cx="1843893" cy="1168776"/>
              </a:xfrm>
            </p:grpSpPr>
            <p:grpSp>
              <p:nvGrpSpPr>
                <p:cNvPr id="25" name="群組 24"/>
                <p:cNvGrpSpPr/>
                <p:nvPr/>
              </p:nvGrpSpPr>
              <p:grpSpPr>
                <a:xfrm>
                  <a:off x="2944716" y="18081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3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6" name="群組 25"/>
                <p:cNvGrpSpPr/>
                <p:nvPr/>
              </p:nvGrpSpPr>
              <p:grpSpPr>
                <a:xfrm>
                  <a:off x="3097116" y="19605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3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7" name="群組 26"/>
                <p:cNvGrpSpPr/>
                <p:nvPr/>
              </p:nvGrpSpPr>
              <p:grpSpPr>
                <a:xfrm>
                  <a:off x="3249516" y="21129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2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4" name="文字方塊 23"/>
              <p:cNvSpPr txBox="1"/>
              <p:nvPr/>
            </p:nvSpPr>
            <p:spPr>
              <a:xfrm>
                <a:off x="452218" y="2540321"/>
                <a:ext cx="1357464" cy="4849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Video Servers</a:t>
                </a:r>
                <a:endParaRPr lang="zh-TW" altLang="en-US" sz="1200" dirty="0"/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向右箭號 2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向右箭號 19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5688757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文字方塊 17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向右箭號 15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3" name="矩形 52"/>
          <p:cNvSpPr/>
          <p:nvPr/>
        </p:nvSpPr>
        <p:spPr>
          <a:xfrm>
            <a:off x="352988" y="3526241"/>
            <a:ext cx="1368152" cy="1749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Collecting the Dataset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Collected at a League of Legend tournament</a:t>
            </a:r>
            <a:endParaRPr kumimoji="1" lang="zh-TW" altLang="en-US" dirty="0" smtClean="0"/>
          </a:p>
          <a:p>
            <a:r>
              <a:rPr kumimoji="1" lang="en-US" altLang="zh-TW" dirty="0" smtClean="0"/>
              <a:t>50 participants, 10 matches</a:t>
            </a:r>
          </a:p>
          <a:p>
            <a:pPr lvl="1"/>
            <a:r>
              <a:rPr kumimoji="1" lang="en-US" altLang="zh-TW" dirty="0" smtClean="0"/>
              <a:t>100 video &amp; </a:t>
            </a:r>
            <a:r>
              <a:rPr kumimoji="1" lang="en-US" altLang="zh-TW" dirty="0" smtClean="0"/>
              <a:t>trace</a:t>
            </a:r>
          </a:p>
          <a:p>
            <a:pPr lvl="1"/>
            <a:r>
              <a:rPr kumimoji="1" lang="en-US" altLang="zh-TW" dirty="0" smtClean="0"/>
              <a:t>207004 seconds in total</a:t>
            </a:r>
            <a:endParaRPr kumimoji="1" lang="en-US" altLang="zh-TW" dirty="0" smtClean="0"/>
          </a:p>
          <a:p>
            <a:r>
              <a:rPr kumimoji="1" lang="en-US" altLang="zh-TW" dirty="0" smtClean="0"/>
              <a:t>81 valid video &amp; trace</a:t>
            </a:r>
          </a:p>
          <a:p>
            <a:pPr lvl="1"/>
            <a:r>
              <a:rPr kumimoji="1" lang="en-US" altLang="zh-TW" dirty="0" smtClean="0"/>
              <a:t>162842 samples</a:t>
            </a:r>
            <a:endParaRPr kumimoji="1" lang="en-US" altLang="zh-TW" dirty="0"/>
          </a:p>
          <a:p>
            <a:pPr lvl="1"/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80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87" y="4149079"/>
            <a:ext cx="3807424" cy="25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Marking </a:t>
            </a:r>
            <a:r>
              <a:rPr kumimoji="1" lang="en-US" altLang="zh-TW" dirty="0" err="1" smtClean="0"/>
              <a:t>SoI</a:t>
            </a:r>
            <a:r>
              <a:rPr kumimoji="1" lang="en-US" altLang="zh-TW" dirty="0" smtClean="0"/>
              <a:t> Ground Truth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We recruited 17 viewers to mark </a:t>
            </a:r>
            <a:r>
              <a:rPr kumimoji="1" lang="en-US" altLang="zh-TW" dirty="0" err="1" smtClean="0"/>
              <a:t>SoI</a:t>
            </a:r>
            <a:r>
              <a:rPr kumimoji="1" lang="en-US" altLang="zh-TW" dirty="0" smtClean="0"/>
              <a:t> manually</a:t>
            </a:r>
          </a:p>
          <a:p>
            <a:pPr lvl="1"/>
            <a:r>
              <a:rPr kumimoji="1" lang="en-US" altLang="zh-TW" dirty="0" smtClean="0"/>
              <a:t>10 videos </a:t>
            </a:r>
          </a:p>
          <a:p>
            <a:pPr lvl="1"/>
            <a:r>
              <a:rPr kumimoji="1" lang="en-US" altLang="zh-TW" dirty="0" smtClean="0"/>
              <a:t>With a modified video player</a:t>
            </a:r>
          </a:p>
          <a:p>
            <a:r>
              <a:rPr kumimoji="1" lang="en-US" altLang="zh-TW" dirty="0" smtClean="0"/>
              <a:t>Collected 74 logs</a:t>
            </a:r>
          </a:p>
          <a:p>
            <a:pPr lvl="1"/>
            <a:r>
              <a:rPr kumimoji="1" lang="en-US" altLang="zh-TW" dirty="0" smtClean="0"/>
              <a:t>Cover 27010 samples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81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77" y="4365104"/>
            <a:ext cx="4290947" cy="235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4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Partition the Dataset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90% as training dataset</a:t>
            </a:r>
          </a:p>
          <a:p>
            <a:pPr lvl="1"/>
            <a:r>
              <a:rPr kumimoji="1" lang="en-US" altLang="zh-TW" dirty="0" smtClean="0"/>
              <a:t>Used in </a:t>
            </a:r>
            <a:r>
              <a:rPr kumimoji="1" lang="en-US" altLang="zh-TW" dirty="0" err="1" smtClean="0"/>
              <a:t>hyperparameter</a:t>
            </a:r>
            <a:r>
              <a:rPr kumimoji="1" lang="en-US" altLang="zh-TW" dirty="0" smtClean="0"/>
              <a:t> tuning</a:t>
            </a:r>
          </a:p>
          <a:p>
            <a:pPr lvl="1"/>
            <a:r>
              <a:rPr kumimoji="1" lang="en-US" altLang="zh-TW" dirty="0" smtClean="0"/>
              <a:t>18677 samples</a:t>
            </a:r>
            <a:endParaRPr kumimoji="1" lang="en-US" altLang="zh-TW" dirty="0"/>
          </a:p>
          <a:p>
            <a:r>
              <a:rPr kumimoji="1" lang="en-US" altLang="zh-TW" dirty="0"/>
              <a:t>The rest </a:t>
            </a:r>
            <a:r>
              <a:rPr kumimoji="1" lang="en-US" altLang="zh-TW" dirty="0" smtClean="0"/>
              <a:t>10% </a:t>
            </a:r>
            <a:r>
              <a:rPr kumimoji="1" lang="en-US" altLang="zh-TW" dirty="0"/>
              <a:t>as </a:t>
            </a:r>
            <a:r>
              <a:rPr kumimoji="1" lang="en-US" altLang="zh-TW" dirty="0" smtClean="0"/>
              <a:t>evaluation dataset</a:t>
            </a:r>
          </a:p>
          <a:p>
            <a:pPr lvl="1"/>
            <a:r>
              <a:rPr kumimoji="1" lang="en-US" altLang="zh-TW" dirty="0" smtClean="0"/>
              <a:t>2076 samples</a:t>
            </a:r>
            <a:endParaRPr kumimoji="1" lang="en-US" altLang="zh-TW" dirty="0"/>
          </a:p>
          <a:p>
            <a:pPr marL="0" indent="0">
              <a:buNone/>
            </a:pP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82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791730" y="4437112"/>
            <a:ext cx="518984" cy="1421027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310714" y="4437111"/>
            <a:ext cx="518984" cy="14210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829698" y="4437110"/>
            <a:ext cx="518984" cy="14210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348682" y="4437109"/>
            <a:ext cx="518984" cy="14210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867666" y="4437109"/>
            <a:ext cx="518984" cy="14210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386650" y="4437112"/>
            <a:ext cx="518984" cy="14210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905634" y="4437111"/>
            <a:ext cx="518984" cy="14210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424618" y="4437110"/>
            <a:ext cx="518984" cy="14210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943602" y="4437109"/>
            <a:ext cx="518984" cy="14210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462586" y="4437109"/>
            <a:ext cx="518984" cy="14210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37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Performance Metrics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56150"/>
              </a:xfrm>
            </p:spPr>
            <p:txBody>
              <a:bodyPr/>
              <a:lstStyle/>
              <a:p>
                <a:r>
                  <a:rPr kumimoji="1" lang="en-US" altLang="zh-TW" dirty="0" smtClean="0"/>
                  <a:t>Classification</a:t>
                </a:r>
              </a:p>
              <a:p>
                <a:pPr lvl="1"/>
                <a:r>
                  <a:rPr kumimoji="1" lang="en-US" altLang="zh-TW" dirty="0" smtClean="0"/>
                  <a:t>F-measure = </a:t>
                </a:r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charset="0"/>
                      </a:rPr>
                      <m:t>2 </m:t>
                    </m:r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f>
                      <m:fPr>
                        <m:ctrlP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𝑝𝑟𝑒𝑐𝑖𝑠𝑖𝑜𝑛</m:t>
                        </m:r>
                        <m: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∙ </m:t>
                        </m:r>
                        <m: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𝑟𝑒𝑐𝑎𝑙𝑙</m:t>
                        </m:r>
                      </m:num>
                      <m:den>
                        <m: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𝑝𝑟𝑒𝑐𝑖𝑠𝑖𝑜𝑛</m:t>
                        </m:r>
                        <m: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+ </m:t>
                        </m:r>
                        <m:r>
                          <a:rPr kumimoji="1" lang="en-US" altLang="zh-TW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𝑟𝑒𝑐𝑎𝑙𝑙</m:t>
                        </m:r>
                      </m:den>
                    </m:f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[0, 1]</m:t>
                    </m:r>
                  </m:oMath>
                </a14:m>
                <a:endParaRPr kumimoji="1" lang="en-US" altLang="zh-TW" dirty="0" smtClean="0"/>
              </a:p>
              <a:p>
                <a:pPr lvl="1"/>
                <a:r>
                  <a:rPr kumimoji="1" lang="en-US" altLang="zh-TW" dirty="0" smtClean="0"/>
                  <a:t>Training Time</a:t>
                </a:r>
              </a:p>
              <a:p>
                <a:r>
                  <a:rPr kumimoji="1" lang="en-US" altLang="zh-TW" dirty="0" smtClean="0"/>
                  <a:t>Regression</a:t>
                </a:r>
              </a:p>
              <a:p>
                <a:pPr lvl="1"/>
                <a:r>
                  <a:rPr kumimoji="1" lang="en-US" altLang="zh-TW" dirty="0" smtClean="0"/>
                  <a:t>R-squared </a:t>
                </a:r>
                <a:r>
                  <a:rPr kumimoji="1" lang="en-US" altLang="zh-TW" dirty="0" smtClean="0"/>
                  <a:t>score </a:t>
                </a: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kumimoji="1" lang="en-US" altLang="zh-TW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[1, −∞]</m:t>
                    </m:r>
                  </m:oMath>
                </a14:m>
                <a:endParaRPr kumimoji="1" lang="en-US" altLang="zh-TW" dirty="0" smtClean="0"/>
              </a:p>
              <a:p>
                <a:pPr lvl="1"/>
                <a:r>
                  <a:rPr kumimoji="1" lang="en-US" altLang="zh-TW" dirty="0" smtClean="0"/>
                  <a:t>Training Time</a:t>
                </a:r>
                <a:endParaRPr kumimoji="1"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56150"/>
              </a:xfrm>
              <a:blipFill rotWithShape="0">
                <a:blip r:embed="rId2"/>
                <a:stretch>
                  <a:fillRect l="-1704" t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4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Hyperparameter</a:t>
            </a:r>
            <a:r>
              <a:rPr kumimoji="1" lang="en-US" altLang="zh-TW" dirty="0" smtClean="0"/>
              <a:t> Tuning</a:t>
            </a:r>
            <a:endParaRPr kumimoji="1"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TW" dirty="0" smtClean="0"/>
              <a:t>10-fold cross validation</a:t>
            </a:r>
          </a:p>
          <a:p>
            <a:r>
              <a:rPr kumimoji="1" lang="en-US" altLang="zh-TW" dirty="0" smtClean="0"/>
              <a:t>Grid search</a:t>
            </a:r>
          </a:p>
          <a:p>
            <a:r>
              <a:rPr kumimoji="1" lang="en-US" altLang="zh-TW" dirty="0"/>
              <a:t>RF-based</a:t>
            </a:r>
          </a:p>
          <a:p>
            <a:pPr lvl="1"/>
            <a:r>
              <a:rPr kumimoji="1" lang="en-US" altLang="zh-TW" b="1" i="1" dirty="0" smtClean="0"/>
              <a:t>N</a:t>
            </a:r>
            <a:r>
              <a:rPr kumimoji="1" lang="en-US" altLang="zh-TW" dirty="0" smtClean="0"/>
              <a:t>: [30 ,60, 120, 240, 480]</a:t>
            </a:r>
            <a:endParaRPr kumimoji="1" lang="en-US" altLang="zh-TW" dirty="0"/>
          </a:p>
          <a:p>
            <a:pPr lvl="1"/>
            <a:r>
              <a:rPr kumimoji="1" lang="en-US" altLang="zh-TW" b="1" i="1" dirty="0" smtClean="0"/>
              <a:t>X</a:t>
            </a:r>
            <a:r>
              <a:rPr kumimoji="1" lang="en-US" altLang="zh-TW" dirty="0" smtClean="0"/>
              <a:t>: [5, 10, 20, 40]</a:t>
            </a:r>
            <a:endParaRPr kumimoji="1" lang="en-US" altLang="zh-TW" dirty="0"/>
          </a:p>
          <a:p>
            <a:pPr lvl="1"/>
            <a:r>
              <a:rPr kumimoji="1" lang="en-US" altLang="zh-TW" b="1" i="1" dirty="0" smtClean="0"/>
              <a:t>H</a:t>
            </a:r>
            <a:r>
              <a:rPr kumimoji="1" lang="en-US" altLang="zh-TW" dirty="0" smtClean="0"/>
              <a:t>: [10, 20, 40, 80, 160]</a:t>
            </a:r>
            <a:endParaRPr kumimoji="1" lang="en-US" altLang="zh-TW" dirty="0"/>
          </a:p>
          <a:p>
            <a:r>
              <a:rPr kumimoji="1" lang="en-US" altLang="zh-TW" dirty="0"/>
              <a:t>GBT-based</a:t>
            </a:r>
          </a:p>
          <a:p>
            <a:pPr lvl="1"/>
            <a:r>
              <a:rPr kumimoji="1" lang="en-US" altLang="zh-TW" b="1" i="1" dirty="0" smtClean="0"/>
              <a:t>N</a:t>
            </a:r>
            <a:r>
              <a:rPr kumimoji="1" lang="en-US" altLang="zh-TW" dirty="0" smtClean="0"/>
              <a:t>: [5, 10, 20, 40, 80]</a:t>
            </a:r>
            <a:endParaRPr kumimoji="1" lang="en-US" altLang="zh-TW" dirty="0"/>
          </a:p>
          <a:p>
            <a:pPr lvl="1"/>
            <a:r>
              <a:rPr kumimoji="1" lang="en-US" altLang="zh-TW" b="1" i="1" dirty="0" smtClean="0"/>
              <a:t>E</a:t>
            </a:r>
            <a:r>
              <a:rPr kumimoji="1" lang="en-US" altLang="zh-TW" dirty="0" smtClean="0"/>
              <a:t>: [0.01, 0.05, 0.1, 0.2, 0.4]</a:t>
            </a:r>
            <a:endParaRPr kumimoji="1" lang="en-US" altLang="zh-TW" dirty="0"/>
          </a:p>
          <a:p>
            <a:pPr lvl="1"/>
            <a:r>
              <a:rPr kumimoji="1" lang="en-US" altLang="zh-TW" b="1" i="1" dirty="0" smtClean="0"/>
              <a:t>H</a:t>
            </a:r>
            <a:r>
              <a:rPr kumimoji="1" lang="en-US" altLang="zh-TW" dirty="0" smtClean="0"/>
              <a:t>: [5, 10, 20, 40, 80]</a:t>
            </a:r>
            <a:endParaRPr kumimoji="1" lang="en-US" altLang="zh-TW" dirty="0"/>
          </a:p>
          <a:p>
            <a:pPr lvl="1"/>
            <a:r>
              <a:rPr kumimoji="1" lang="en-US" altLang="zh-TW" b="1" i="1" dirty="0" smtClean="0"/>
              <a:t>M</a:t>
            </a:r>
            <a:r>
              <a:rPr kumimoji="1" lang="en-US" altLang="zh-TW" dirty="0" smtClean="0"/>
              <a:t>: [0.5, 0.6, 0.7, 0.8, 0.9]</a:t>
            </a:r>
          </a:p>
          <a:p>
            <a:pPr lvl="1"/>
            <a:endParaRPr kumimoji="1" lang="en-US" altLang="zh-TW" dirty="0" smtClean="0"/>
          </a:p>
          <a:p>
            <a:pPr lvl="1"/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The Optimal </a:t>
            </a:r>
            <a:r>
              <a:rPr kumimoji="1" lang="en-US" altLang="zh-TW" dirty="0" err="1" smtClean="0"/>
              <a:t>Hyperparameter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RFR-based algorithm</a:t>
            </a:r>
          </a:p>
          <a:p>
            <a:pPr lvl="1"/>
            <a:r>
              <a:rPr kumimoji="1" lang="en-US" altLang="zh-TW" b="1" i="1" dirty="0" smtClean="0"/>
              <a:t>N</a:t>
            </a:r>
            <a:r>
              <a:rPr kumimoji="1" lang="en-US" altLang="zh-TW" dirty="0" smtClean="0"/>
              <a:t>: </a:t>
            </a:r>
            <a:r>
              <a:rPr kumimoji="1" lang="en-US" altLang="zh-TW" dirty="0" smtClean="0"/>
              <a:t>240, </a:t>
            </a:r>
            <a:r>
              <a:rPr kumimoji="1" lang="en-US" altLang="zh-TW" b="1" i="1" dirty="0" smtClean="0"/>
              <a:t>X</a:t>
            </a:r>
            <a:r>
              <a:rPr kumimoji="1" lang="en-US" altLang="zh-TW" dirty="0" smtClean="0"/>
              <a:t>: 5, </a:t>
            </a:r>
            <a:r>
              <a:rPr kumimoji="1" lang="en-US" altLang="zh-TW" b="1" i="1" dirty="0" smtClean="0"/>
              <a:t>H</a:t>
            </a:r>
            <a:r>
              <a:rPr kumimoji="1" lang="en-US" altLang="zh-TW" dirty="0" smtClean="0"/>
              <a:t>: 40</a:t>
            </a:r>
          </a:p>
          <a:p>
            <a:r>
              <a:rPr kumimoji="1" lang="en-US" altLang="zh-TW" dirty="0" smtClean="0"/>
              <a:t>GBTR-based algorithm</a:t>
            </a:r>
          </a:p>
          <a:p>
            <a:pPr lvl="1"/>
            <a:r>
              <a:rPr kumimoji="1" lang="en-US" altLang="zh-TW" b="1" i="1" dirty="0" smtClean="0"/>
              <a:t>N</a:t>
            </a:r>
            <a:r>
              <a:rPr kumimoji="1" lang="en-US" altLang="zh-TW" dirty="0" smtClean="0"/>
              <a:t>:80, </a:t>
            </a:r>
            <a:r>
              <a:rPr kumimoji="1" lang="en-US" altLang="zh-TW" b="1" i="1" dirty="0" smtClean="0"/>
              <a:t>E</a:t>
            </a:r>
            <a:r>
              <a:rPr kumimoji="1" lang="en-US" altLang="zh-TW" dirty="0" smtClean="0"/>
              <a:t>: 0.2, </a:t>
            </a:r>
            <a:r>
              <a:rPr kumimoji="1" lang="en-US" altLang="zh-TW" b="1" i="1" dirty="0" smtClean="0"/>
              <a:t>H</a:t>
            </a:r>
            <a:r>
              <a:rPr kumimoji="1" lang="en-US" altLang="zh-TW" dirty="0" smtClean="0"/>
              <a:t>: 10, </a:t>
            </a:r>
            <a:r>
              <a:rPr kumimoji="1" lang="en-US" altLang="zh-TW" b="1" i="1" dirty="0" smtClean="0"/>
              <a:t>M</a:t>
            </a:r>
            <a:r>
              <a:rPr kumimoji="1" lang="en-US" altLang="zh-TW" dirty="0" smtClean="0"/>
              <a:t>: 0.9</a:t>
            </a:r>
          </a:p>
          <a:p>
            <a:r>
              <a:rPr kumimoji="1" lang="en-US" altLang="zh-TW" dirty="0" smtClean="0"/>
              <a:t>RFC-based algorithm</a:t>
            </a:r>
          </a:p>
          <a:p>
            <a:pPr lvl="1"/>
            <a:r>
              <a:rPr kumimoji="1" lang="en-US" altLang="zh-TW" b="1" i="1" dirty="0" smtClean="0"/>
              <a:t>N</a:t>
            </a:r>
            <a:r>
              <a:rPr kumimoji="1" lang="en-US" altLang="zh-TW" dirty="0" smtClean="0"/>
              <a:t>: 480, </a:t>
            </a:r>
            <a:r>
              <a:rPr kumimoji="1" lang="en-US" altLang="zh-TW" b="1" i="1" dirty="0" smtClean="0"/>
              <a:t>X</a:t>
            </a:r>
            <a:r>
              <a:rPr kumimoji="1" lang="en-US" altLang="zh-TW" dirty="0" smtClean="0"/>
              <a:t>: 5, </a:t>
            </a:r>
            <a:r>
              <a:rPr kumimoji="1" lang="en-US" altLang="zh-TW" b="1" i="1" dirty="0" smtClean="0"/>
              <a:t>H</a:t>
            </a:r>
            <a:r>
              <a:rPr kumimoji="1" lang="en-US" altLang="zh-TW" dirty="0" smtClean="0"/>
              <a:t>: 80</a:t>
            </a:r>
          </a:p>
          <a:p>
            <a:r>
              <a:rPr kumimoji="1" lang="en-US" altLang="zh-TW" dirty="0" smtClean="0"/>
              <a:t>GBTC-based algorithm</a:t>
            </a:r>
          </a:p>
          <a:p>
            <a:pPr lvl="1"/>
            <a:r>
              <a:rPr kumimoji="1" lang="en-US" altLang="zh-TW" b="1" i="1" dirty="0" smtClean="0"/>
              <a:t>N</a:t>
            </a:r>
            <a:r>
              <a:rPr kumimoji="1" lang="en-US" altLang="zh-TW" dirty="0" smtClean="0"/>
              <a:t>: 80, </a:t>
            </a:r>
            <a:r>
              <a:rPr kumimoji="1" lang="en-US" altLang="zh-TW" b="1" i="1" dirty="0" smtClean="0"/>
              <a:t>E</a:t>
            </a:r>
            <a:r>
              <a:rPr kumimoji="1" lang="en-US" altLang="zh-TW" dirty="0" smtClean="0"/>
              <a:t>: 0.2, </a:t>
            </a:r>
            <a:r>
              <a:rPr kumimoji="1" lang="en-US" altLang="zh-TW" b="1" i="1" dirty="0" smtClean="0"/>
              <a:t>H</a:t>
            </a:r>
            <a:r>
              <a:rPr kumimoji="1" lang="en-US" altLang="zh-TW" dirty="0" smtClean="0"/>
              <a:t>:80, </a:t>
            </a:r>
            <a:r>
              <a:rPr kumimoji="1" lang="en-US" altLang="zh-TW" b="1" i="1" dirty="0" smtClean="0"/>
              <a:t>M</a:t>
            </a:r>
            <a:r>
              <a:rPr kumimoji="1" lang="en-US" altLang="zh-TW" dirty="0" smtClean="0"/>
              <a:t>: 0.7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85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835696" y="6093281"/>
            <a:ext cx="576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 smtClean="0">
                <a:solidFill>
                  <a:srgbClr val="FF0000"/>
                </a:solidFill>
              </a:rPr>
              <a:t>Use </a:t>
            </a:r>
            <a:r>
              <a:rPr lang="en-US" altLang="zh-TW" sz="2600" b="1" dirty="0" smtClean="0">
                <a:solidFill>
                  <a:srgbClr val="FF0000"/>
                </a:solidFill>
              </a:rPr>
              <a:t>them in evaluation</a:t>
            </a:r>
            <a:endParaRPr lang="zh-TW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SoI</a:t>
            </a:r>
            <a:r>
              <a:rPr kumimoji="1" lang="en-US" altLang="zh-TW" dirty="0" smtClean="0"/>
              <a:t> Detector experiment result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 smtClean="0"/>
              <a:t>RFC-based </a:t>
            </a:r>
            <a:r>
              <a:rPr kumimoji="1" lang="en-US" altLang="zh-TW" dirty="0"/>
              <a:t>&amp;</a:t>
            </a:r>
            <a:r>
              <a:rPr kumimoji="1" lang="en-US" altLang="zh-TW" dirty="0" smtClean="0"/>
              <a:t> GBTC-based Algorithm 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87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Over 0.95 F-measure score</a:t>
            </a:r>
          </a:p>
          <a:p>
            <a:r>
              <a:rPr kumimoji="1" lang="en-US" altLang="zh-TW" dirty="0" smtClean="0"/>
              <a:t>Both terminated under 42 seconds</a:t>
            </a:r>
          </a:p>
          <a:p>
            <a:pPr lvl="1"/>
            <a:r>
              <a:rPr kumimoji="1" lang="en-US" altLang="zh-TW" dirty="0" smtClean="0"/>
              <a:t>Less than 5 seconds for GBTC</a:t>
            </a:r>
            <a:endParaRPr kumimoji="1" lang="zh-TW" altLang="en-US" dirty="0"/>
          </a:p>
        </p:txBody>
      </p:sp>
      <p:pic>
        <p:nvPicPr>
          <p:cNvPr id="8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46858"/>
            <a:ext cx="4170260" cy="305397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95390"/>
            <a:ext cx="4070678" cy="30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Over 0.85 in R-squared</a:t>
            </a:r>
          </a:p>
          <a:p>
            <a:r>
              <a:rPr kumimoji="1" lang="en-US" altLang="zh-TW" dirty="0" smtClean="0"/>
              <a:t>Both algorithm terminated under 20 seconds</a:t>
            </a:r>
            <a:endParaRPr kumimoji="1"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 smtClean="0"/>
              <a:t>RFR-based </a:t>
            </a:r>
            <a:r>
              <a:rPr kumimoji="1" lang="en-US" altLang="zh-TW" dirty="0"/>
              <a:t>&amp;</a:t>
            </a:r>
            <a:r>
              <a:rPr kumimoji="1" lang="en-US" altLang="zh-TW" dirty="0" smtClean="0"/>
              <a:t> GBTR-based algorithm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88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31" y="3335012"/>
            <a:ext cx="3580664" cy="2639318"/>
          </a:xfrm>
          <a:prstGeom prst="rect">
            <a:avLst/>
          </a:prstGeom>
        </p:spPr>
      </p:pic>
      <p:pic>
        <p:nvPicPr>
          <p:cNvPr id="7" name="內容版面配置區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4741" r="10743" b="3754"/>
          <a:stretch/>
        </p:blipFill>
        <p:spPr>
          <a:xfrm>
            <a:off x="833470" y="3335012"/>
            <a:ext cx="3569919" cy="25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Observation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kumimoji="1" lang="en-US" altLang="zh-TW" dirty="0" smtClean="0"/>
              <a:t>All algorithms provide good result</a:t>
            </a:r>
          </a:p>
          <a:p>
            <a:pPr lvl="1"/>
            <a:r>
              <a:rPr kumimoji="1" lang="en-US" altLang="zh-TW" dirty="0" smtClean="0"/>
              <a:t>GBT-based algorithm generally gives better result</a:t>
            </a:r>
          </a:p>
          <a:p>
            <a:r>
              <a:rPr kumimoji="1" lang="en-US" altLang="zh-TW" dirty="0"/>
              <a:t>GBT-based algorithm have shorter training time</a:t>
            </a:r>
          </a:p>
          <a:p>
            <a:pPr lvl="1"/>
            <a:r>
              <a:rPr kumimoji="1" lang="en-US" altLang="zh-TW" dirty="0"/>
              <a:t>Not what we expect</a:t>
            </a:r>
          </a:p>
          <a:p>
            <a:pPr lvl="1"/>
            <a:r>
              <a:rPr kumimoji="1" lang="en-US" altLang="zh-TW" dirty="0" err="1"/>
              <a:t>XGBoost</a:t>
            </a:r>
            <a:r>
              <a:rPr kumimoji="1" lang="en-US" altLang="zh-TW" dirty="0"/>
              <a:t> leverage up to 62 cores in our experiment</a:t>
            </a:r>
          </a:p>
          <a:p>
            <a:pPr lvl="1"/>
            <a:r>
              <a:rPr kumimoji="1" lang="en-US" altLang="zh-TW" dirty="0" err="1"/>
              <a:t>Scikit-learn’s</a:t>
            </a:r>
            <a:r>
              <a:rPr kumimoji="1" lang="en-US" altLang="zh-TW" dirty="0"/>
              <a:t> RF implementation only use single core</a:t>
            </a:r>
          </a:p>
          <a:p>
            <a:endParaRPr kumimoji="1" lang="en-US" altLang="zh-TW" dirty="0" smtClean="0"/>
          </a:p>
          <a:p>
            <a:pPr lvl="1"/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89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0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Content Delivery Networks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543" y="1586869"/>
            <a:ext cx="8980914" cy="4525963"/>
          </a:xfrm>
        </p:spPr>
        <p:txBody>
          <a:bodyPr/>
          <a:lstStyle/>
          <a:p>
            <a:r>
              <a:rPr kumimoji="1" lang="en-US" altLang="zh-TW" dirty="0" smtClean="0"/>
              <a:t>Streams often go through CDNs</a:t>
            </a:r>
          </a:p>
          <a:p>
            <a:pPr lvl="1"/>
            <a:r>
              <a:rPr kumimoji="1" lang="en-US" altLang="zh-TW" dirty="0" smtClean="0"/>
              <a:t>Companies such as Twitch need to pay for the bandwidth </a:t>
            </a:r>
            <a:r>
              <a:rPr kumimoji="1" lang="en-US" altLang="zh-TW" dirty="0" smtClean="0"/>
              <a:t>(to CDN companies such as Akamai)</a:t>
            </a:r>
            <a:endParaRPr kumimoji="1" lang="en-US" altLang="zh-TW" dirty="0" smtClean="0"/>
          </a:p>
          <a:p>
            <a:pPr lvl="1"/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9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63085" y="3717032"/>
            <a:ext cx="8817830" cy="1533298"/>
            <a:chOff x="2959580" y="1673057"/>
            <a:chExt cx="11926341" cy="2073825"/>
          </a:xfrm>
        </p:grpSpPr>
        <p:grpSp>
          <p:nvGrpSpPr>
            <p:cNvPr id="6" name="群組 5"/>
            <p:cNvGrpSpPr/>
            <p:nvPr/>
          </p:nvGrpSpPr>
          <p:grpSpPr>
            <a:xfrm>
              <a:off x="2959580" y="1852698"/>
              <a:ext cx="2303265" cy="1894184"/>
              <a:chOff x="1248222" y="1717126"/>
              <a:chExt cx="2303265" cy="1894184"/>
            </a:xfrm>
          </p:grpSpPr>
          <p:grpSp>
            <p:nvGrpSpPr>
              <p:cNvPr id="42" name="群組 41"/>
              <p:cNvGrpSpPr/>
              <p:nvPr/>
            </p:nvGrpSpPr>
            <p:grpSpPr>
              <a:xfrm>
                <a:off x="1248222" y="2204864"/>
                <a:ext cx="2303265" cy="1406446"/>
                <a:chOff x="467544" y="1690802"/>
                <a:chExt cx="2303265" cy="1406446"/>
              </a:xfrm>
            </p:grpSpPr>
            <p:grpSp>
              <p:nvGrpSpPr>
                <p:cNvPr id="44" name="群組 43"/>
                <p:cNvGrpSpPr/>
                <p:nvPr/>
              </p:nvGrpSpPr>
              <p:grpSpPr>
                <a:xfrm>
                  <a:off x="822027" y="1690802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2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5" name="群組 44"/>
                <p:cNvGrpSpPr/>
                <p:nvPr/>
              </p:nvGrpSpPr>
              <p:grpSpPr>
                <a:xfrm>
                  <a:off x="467544" y="2112960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0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1115616" y="2168099"/>
                  <a:ext cx="1655193" cy="929149"/>
                  <a:chOff x="467544" y="2112960"/>
                  <a:chExt cx="1655193" cy="929149"/>
                </a:xfrm>
              </p:grpSpPr>
              <p:pic>
                <p:nvPicPr>
                  <p:cNvPr id="4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544" y="2112960"/>
                    <a:ext cx="1655193" cy="929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8" name="Picture 4" descr="http://images.eurogamer.net/2013/usgamer/league_of_legends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7994">
                    <a:off x="1089580" y="2158132"/>
                    <a:ext cx="378517" cy="4166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43" name="文字方塊 42"/>
              <p:cNvSpPr txBox="1"/>
              <p:nvPr/>
            </p:nvSpPr>
            <p:spPr>
              <a:xfrm>
                <a:off x="1613650" y="1717126"/>
                <a:ext cx="1633300" cy="33252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800"/>
                  </a:lnSpc>
                </a:pPr>
                <a:r>
                  <a:rPr lang="en-US" altLang="zh-TW" sz="1200" dirty="0" smtClean="0"/>
                  <a:t>Viewers</a:t>
                </a:r>
                <a:endParaRPr lang="zh-TW" altLang="en-US" sz="1200" dirty="0"/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10513293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4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文字方塊 40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3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13252620" y="1715849"/>
              <a:ext cx="1633301" cy="1983421"/>
              <a:chOff x="6107051" y="3526286"/>
              <a:chExt cx="1633301" cy="1983421"/>
            </a:xfrm>
          </p:grpSpPr>
          <p:grpSp>
            <p:nvGrpSpPr>
              <p:cNvPr id="36" name="群組 35"/>
              <p:cNvGrpSpPr/>
              <p:nvPr/>
            </p:nvGrpSpPr>
            <p:grpSpPr>
              <a:xfrm>
                <a:off x="6171226" y="3940581"/>
                <a:ext cx="1569126" cy="1569126"/>
                <a:chOff x="6171226" y="3940581"/>
                <a:chExt cx="1569126" cy="1569126"/>
              </a:xfrm>
            </p:grpSpPr>
            <p:pic>
              <p:nvPicPr>
                <p:cNvPr id="38" name="Picture 6" descr="http://openclipart.org/image/800px/svg_to_png/37129/peole_computer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1226" y="3940581"/>
                  <a:ext cx="1569126" cy="15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4" descr="http://images.eurogamer.net/2013/usgamer/league_of_legends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33246">
                  <a:off x="6436935" y="4293274"/>
                  <a:ext cx="151785" cy="4494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7" name="文字方塊 36"/>
              <p:cNvSpPr txBox="1"/>
              <p:nvPr/>
            </p:nvSpPr>
            <p:spPr>
              <a:xfrm>
                <a:off x="6107051" y="3526286"/>
                <a:ext cx="1633301" cy="5101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Streamers</a:t>
                </a:r>
                <a:endParaRPr lang="zh-TW" altLang="en-US" sz="1200" dirty="0"/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12207179" y="2555521"/>
              <a:ext cx="1316182" cy="571657"/>
              <a:chOff x="5148064" y="4363604"/>
              <a:chExt cx="1316182" cy="571657"/>
            </a:xfrm>
          </p:grpSpPr>
          <p:sp>
            <p:nvSpPr>
              <p:cNvPr id="34" name="文字方塊 33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向右箭號 34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8211717" y="1700260"/>
              <a:ext cx="1843893" cy="1761725"/>
              <a:chOff x="209004" y="2540321"/>
              <a:chExt cx="1843893" cy="1761725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209004" y="3133270"/>
                <a:ext cx="1843893" cy="1168776"/>
                <a:chOff x="2944716" y="1808160"/>
                <a:chExt cx="1843893" cy="1168776"/>
              </a:xfrm>
            </p:grpSpPr>
            <p:grpSp>
              <p:nvGrpSpPr>
                <p:cNvPr id="25" name="群組 24"/>
                <p:cNvGrpSpPr/>
                <p:nvPr/>
              </p:nvGrpSpPr>
              <p:grpSpPr>
                <a:xfrm>
                  <a:off x="2944716" y="18081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3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6" name="群組 25"/>
                <p:cNvGrpSpPr/>
                <p:nvPr/>
              </p:nvGrpSpPr>
              <p:grpSpPr>
                <a:xfrm>
                  <a:off x="3097116" y="19605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3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7" name="群組 26"/>
                <p:cNvGrpSpPr/>
                <p:nvPr/>
              </p:nvGrpSpPr>
              <p:grpSpPr>
                <a:xfrm>
                  <a:off x="3249516" y="2112960"/>
                  <a:ext cx="1539093" cy="863976"/>
                  <a:chOff x="6525772" y="2151841"/>
                  <a:chExt cx="1539093" cy="863976"/>
                </a:xfrm>
              </p:grpSpPr>
              <p:pic>
                <p:nvPicPr>
                  <p:cNvPr id="2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25772" y="2151841"/>
                    <a:ext cx="1539093" cy="863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5506" y="2632093"/>
                    <a:ext cx="683568" cy="3837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4" name="文字方塊 23"/>
              <p:cNvSpPr txBox="1"/>
              <p:nvPr/>
            </p:nvSpPr>
            <p:spPr>
              <a:xfrm>
                <a:off x="452218" y="2540321"/>
                <a:ext cx="1357464" cy="4849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Video Servers</a:t>
                </a:r>
                <a:endParaRPr lang="zh-TW" altLang="en-US" sz="1200" dirty="0"/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9486228" y="2567043"/>
              <a:ext cx="1316182" cy="571657"/>
              <a:chOff x="5148064" y="4363604"/>
              <a:chExt cx="1316182" cy="571657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向右箭號 21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7416949" y="2563104"/>
              <a:ext cx="1316182" cy="571657"/>
              <a:chOff x="5148064" y="4363604"/>
              <a:chExt cx="1316182" cy="571657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向右箭號 19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5688757" y="1673057"/>
              <a:ext cx="2069392" cy="1793202"/>
              <a:chOff x="10513293" y="1673057"/>
              <a:chExt cx="2069392" cy="1793202"/>
            </a:xfrm>
          </p:grpSpPr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3293" y="2304598"/>
                <a:ext cx="2069392" cy="1161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文字方塊 17"/>
              <p:cNvSpPr txBox="1"/>
              <p:nvPr/>
            </p:nvSpPr>
            <p:spPr>
              <a:xfrm>
                <a:off x="10685768" y="1673057"/>
                <a:ext cx="1680317" cy="5026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1400"/>
                  </a:lnSpc>
                </a:pPr>
                <a:r>
                  <a:rPr lang="en-US" altLang="zh-TW" sz="1200" dirty="0" smtClean="0"/>
                  <a:t>Content Delivery Networks</a:t>
                </a:r>
                <a:endParaRPr lang="zh-TW" altLang="en-US" sz="1200" dirty="0"/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4674779" y="2567042"/>
              <a:ext cx="1316182" cy="571657"/>
              <a:chOff x="5148064" y="4363604"/>
              <a:chExt cx="1316182" cy="571657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5148064" y="4363604"/>
                <a:ext cx="1316182" cy="571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TW"/>
                </a:defPPr>
                <a:lvl1pPr algn="ctr"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>
                  <a:lnSpc>
                    <a:spcPts val="2600"/>
                  </a:lnSpc>
                </a:pPr>
                <a:r>
                  <a:rPr lang="en-US" altLang="zh-TW" sz="1200" dirty="0" smtClean="0">
                    <a:solidFill>
                      <a:schemeClr val="tx1"/>
                    </a:solidFill>
                  </a:rPr>
                  <a:t>RTMP/HLS Streams</a:t>
                </a:r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向右箭號 15"/>
              <p:cNvSpPr/>
              <p:nvPr/>
            </p:nvSpPr>
            <p:spPr>
              <a:xfrm rot="10800000">
                <a:off x="5347318" y="4661882"/>
                <a:ext cx="983817" cy="63261"/>
              </a:xfrm>
              <a:prstGeom prst="rightArrow">
                <a:avLst/>
              </a:prstGeom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3" name="矩形 52"/>
          <p:cNvSpPr/>
          <p:nvPr/>
        </p:nvSpPr>
        <p:spPr>
          <a:xfrm>
            <a:off x="5812602" y="3501008"/>
            <a:ext cx="1368152" cy="1749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/>
        </p:nvSpPr>
        <p:spPr>
          <a:xfrm>
            <a:off x="2245545" y="3432792"/>
            <a:ext cx="1368152" cy="1749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3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Resource Allocator Experiment Setup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Allocator Simulation Setup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We captured 8 game streamed on our testbed</a:t>
            </a:r>
          </a:p>
          <a:p>
            <a:pPr lvl="1"/>
            <a:r>
              <a:rPr lang="en-US" altLang="zh-TW" dirty="0" smtClean="0"/>
              <a:t>Age of Empires II</a:t>
            </a:r>
          </a:p>
          <a:p>
            <a:pPr lvl="1"/>
            <a:r>
              <a:rPr lang="en-US" altLang="zh-TW" dirty="0" err="1" smtClean="0"/>
              <a:t>Spellweaver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Hearthstone: </a:t>
            </a:r>
            <a:r>
              <a:rPr lang="en-US" altLang="zh-TW" dirty="0" err="1" smtClean="0"/>
              <a:t>Heros</a:t>
            </a:r>
            <a:r>
              <a:rPr lang="en-US" altLang="zh-TW" dirty="0" smtClean="0"/>
              <a:t> of Warcraft</a:t>
            </a:r>
          </a:p>
          <a:p>
            <a:pPr lvl="1"/>
            <a:r>
              <a:rPr lang="en-US" altLang="zh-TW" dirty="0" smtClean="0"/>
              <a:t>Minecraft</a:t>
            </a:r>
          </a:p>
          <a:p>
            <a:pPr lvl="1"/>
            <a:r>
              <a:rPr lang="en-US" altLang="zh-TW" dirty="0" err="1" smtClean="0"/>
              <a:t>Starcraft</a:t>
            </a:r>
            <a:r>
              <a:rPr lang="en-US" altLang="zh-TW" dirty="0" smtClean="0"/>
              <a:t> II</a:t>
            </a:r>
          </a:p>
          <a:p>
            <a:r>
              <a:rPr lang="en-US" altLang="zh-TW" dirty="0" smtClean="0"/>
              <a:t>Resolution between 720p and 1080p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6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Allocator Simulation Setup (cont.)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Transcode </a:t>
            </a:r>
            <a:r>
              <a:rPr kumimoji="1" lang="en-US" altLang="zh-TW" dirty="0" smtClean="0"/>
              <a:t>them into </a:t>
            </a:r>
            <a:r>
              <a:rPr kumimoji="1" lang="en-US" altLang="zh-TW" dirty="0" smtClean="0"/>
              <a:t>different </a:t>
            </a:r>
            <a:r>
              <a:rPr kumimoji="1" lang="en-US" altLang="zh-TW" dirty="0" smtClean="0"/>
              <a:t>bitrates</a:t>
            </a:r>
            <a:endParaRPr kumimoji="1" lang="en-US" altLang="zh-TW" dirty="0" smtClean="0"/>
          </a:p>
          <a:p>
            <a:pPr lvl="1"/>
            <a:r>
              <a:rPr kumimoji="1" lang="en-US" altLang="zh-TW" dirty="0" smtClean="0"/>
              <a:t>Obtain the </a:t>
            </a:r>
            <a:r>
              <a:rPr kumimoji="1" lang="en-US" altLang="zh-TW" dirty="0" smtClean="0"/>
              <a:t>PSNR value</a:t>
            </a:r>
            <a:endParaRPr kumimoji="1" lang="en-US" altLang="zh-TW" dirty="0" smtClean="0"/>
          </a:p>
          <a:p>
            <a:pPr lvl="1"/>
            <a:r>
              <a:rPr kumimoji="1" lang="en-US" altLang="zh-TW" dirty="0" smtClean="0"/>
              <a:t>Perform non-linear regression to get the R-D model </a:t>
            </a:r>
            <a:r>
              <a:rPr kumimoji="1" lang="en-US" altLang="zh-TW" dirty="0" smtClean="0"/>
              <a:t>parameters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92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6125" r="7594" b="5357"/>
          <a:stretch/>
        </p:blipFill>
        <p:spPr>
          <a:xfrm>
            <a:off x="2627783" y="3645025"/>
            <a:ext cx="3669115" cy="28938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267744" y="4437112"/>
            <a:ext cx="461665" cy="11451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en-US" altLang="zh-TW" dirty="0" smtClean="0"/>
              <a:t>PSNR (dB)</a:t>
            </a:r>
            <a:endParaRPr kumimoji="1"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400713" y="64886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/>
              <a:t>Bitrate ( 10</a:t>
            </a:r>
            <a:r>
              <a:rPr kumimoji="1" lang="en-US" altLang="zh-TW" baseline="30000" dirty="0" smtClean="0"/>
              <a:t>4</a:t>
            </a:r>
            <a:r>
              <a:rPr kumimoji="1" lang="en-US" altLang="zh-TW" dirty="0" smtClean="0"/>
              <a:t> kbps)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10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Allocator Simulation Setup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recruited several viewers to watch the recorded live stream session</a:t>
            </a:r>
          </a:p>
          <a:p>
            <a:pPr lvl="1"/>
            <a:r>
              <a:rPr lang="en-US" altLang="zh-TW" dirty="0" smtClean="0"/>
              <a:t>Mark </a:t>
            </a:r>
            <a:r>
              <a:rPr lang="en-US" altLang="zh-TW" dirty="0" err="1" smtClean="0"/>
              <a:t>SoI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14 logs in total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93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97" y="3717032"/>
            <a:ext cx="5550280" cy="304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2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Simulator &amp; Baseline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US" altLang="zh-TW" dirty="0" smtClean="0"/>
              <a:t>Simulator is implemented in Python</a:t>
            </a:r>
          </a:p>
          <a:p>
            <a:r>
              <a:rPr lang="en-US" altLang="zh-TW" dirty="0" err="1" smtClean="0"/>
              <a:t>SoI</a:t>
            </a:r>
            <a:r>
              <a:rPr lang="en-US" altLang="zh-TW" dirty="0" smtClean="0"/>
              <a:t> RDO algorithm is implemented in C</a:t>
            </a:r>
          </a:p>
          <a:p>
            <a:r>
              <a:rPr lang="en-US" altLang="zh-TW" dirty="0" smtClean="0"/>
              <a:t>Two baseline solution</a:t>
            </a:r>
          </a:p>
          <a:p>
            <a:pPr lvl="1"/>
            <a:r>
              <a:rPr lang="en-US" altLang="zh-TW" b="1" dirty="0" smtClean="0"/>
              <a:t>Equal Share (ES)</a:t>
            </a:r>
            <a:r>
              <a:rPr lang="en-US" altLang="zh-TW" dirty="0" smtClean="0"/>
              <a:t>: equally divides bandwidth between all viewers</a:t>
            </a:r>
          </a:p>
          <a:p>
            <a:pPr lvl="1"/>
            <a:r>
              <a:rPr lang="en-US" altLang="zh-TW" b="1" dirty="0" smtClean="0"/>
              <a:t>R-D Optimized (RDO)</a:t>
            </a:r>
            <a:r>
              <a:rPr lang="en-US" altLang="zh-TW" dirty="0" smtClean="0"/>
              <a:t>: optimized in R-D sense, but does not take </a:t>
            </a:r>
            <a:r>
              <a:rPr lang="en-US" altLang="zh-TW" dirty="0" err="1" smtClean="0"/>
              <a:t>SoI</a:t>
            </a:r>
            <a:r>
              <a:rPr lang="en-US" altLang="zh-TW" dirty="0" smtClean="0"/>
              <a:t> into consideration</a:t>
            </a:r>
          </a:p>
          <a:p>
            <a:r>
              <a:rPr lang="en-US" altLang="zh-TW" dirty="0" smtClean="0"/>
              <a:t>Also an implementation of optimal algorithm </a:t>
            </a:r>
          </a:p>
          <a:p>
            <a:pPr lvl="1"/>
            <a:r>
              <a:rPr lang="en-US" altLang="zh-TW" dirty="0" smtClean="0"/>
              <a:t>In </a:t>
            </a:r>
            <a:r>
              <a:rPr lang="en-US" altLang="zh-TW" dirty="0" err="1" smtClean="0"/>
              <a:t>Matlab</a:t>
            </a:r>
            <a:r>
              <a:rPr lang="en-US" altLang="zh-TW" dirty="0" smtClean="0"/>
              <a:t>, as a benchmark of </a:t>
            </a:r>
            <a:r>
              <a:rPr lang="en-US" altLang="zh-TW" dirty="0" err="1" smtClean="0"/>
              <a:t>SoI</a:t>
            </a:r>
            <a:r>
              <a:rPr lang="en-US" altLang="zh-TW" dirty="0" smtClean="0"/>
              <a:t> RDO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94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355976" y="385643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State-Of-The Art live game streaming solution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79912" y="508518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Quantify the benefit of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SoI</a:t>
            </a:r>
            <a:r>
              <a:rPr lang="en-US" altLang="zh-TW" b="1" dirty="0" smtClean="0">
                <a:solidFill>
                  <a:srgbClr val="FF0000"/>
                </a:solidFill>
              </a:rPr>
              <a:t> driven allocation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 Metrics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Expected quality</a:t>
            </a:r>
          </a:p>
          <a:p>
            <a:pPr lvl="1"/>
            <a:r>
              <a:rPr lang="en-US" altLang="zh-TW" dirty="0" smtClean="0"/>
              <a:t>The objective value reported by algorithm</a:t>
            </a:r>
          </a:p>
          <a:p>
            <a:r>
              <a:rPr lang="en-US" altLang="zh-TW" dirty="0" smtClean="0"/>
              <a:t>Actual quality</a:t>
            </a:r>
          </a:p>
          <a:p>
            <a:pPr lvl="1"/>
            <a:r>
              <a:rPr lang="en-US" altLang="zh-TW" dirty="0" smtClean="0"/>
              <a:t>The objective value reported by simulator</a:t>
            </a:r>
          </a:p>
          <a:p>
            <a:r>
              <a:rPr lang="en-US" altLang="zh-TW" dirty="0" smtClean="0"/>
              <a:t>Running time</a:t>
            </a:r>
          </a:p>
          <a:p>
            <a:pPr lvl="1"/>
            <a:r>
              <a:rPr lang="en-US" altLang="zh-TW" dirty="0" smtClean="0"/>
              <a:t>Runtime of solving the resource allocation problem</a:t>
            </a:r>
          </a:p>
          <a:p>
            <a:r>
              <a:rPr lang="en-US" altLang="zh-TW" dirty="0" smtClean="0"/>
              <a:t>Expected consumed bandwidth</a:t>
            </a:r>
          </a:p>
          <a:p>
            <a:pPr lvl="1"/>
            <a:r>
              <a:rPr lang="en-US" altLang="zh-TW" dirty="0" smtClean="0"/>
              <a:t>Reported by algorithm</a:t>
            </a:r>
          </a:p>
          <a:p>
            <a:r>
              <a:rPr lang="en-US" altLang="zh-TW" dirty="0" smtClean="0"/>
              <a:t>Actual consumed bandwidth</a:t>
            </a:r>
          </a:p>
          <a:p>
            <a:pPr lvl="1"/>
            <a:r>
              <a:rPr lang="en-US" altLang="zh-TW" dirty="0" smtClean="0"/>
              <a:t>Reported by simulator</a:t>
            </a:r>
          </a:p>
          <a:p>
            <a:r>
              <a:rPr lang="en-US" altLang="zh-TW" dirty="0" smtClean="0"/>
              <a:t>Network overhead</a:t>
            </a:r>
          </a:p>
          <a:p>
            <a:pPr lvl="1"/>
            <a:r>
              <a:rPr lang="en-US" altLang="zh-TW" dirty="0" smtClean="0"/>
              <a:t>Network traffic generated by feature senders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95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7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Parameters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6 hour long simulations</a:t>
            </a:r>
          </a:p>
          <a:p>
            <a:r>
              <a:rPr lang="en-US" altLang="zh-TW" dirty="0" smtClean="0"/>
              <a:t>Poisson arrival rate of viewers in each stream</a:t>
            </a:r>
          </a:p>
          <a:p>
            <a:pPr lvl="1"/>
            <a:r>
              <a:rPr lang="en-US" altLang="zh-TW" dirty="0" smtClean="0"/>
              <a:t>{2, 4, </a:t>
            </a:r>
            <a:r>
              <a:rPr lang="en-US" altLang="zh-TW" dirty="0" smtClean="0">
                <a:solidFill>
                  <a:srgbClr val="FF0000"/>
                </a:solidFill>
              </a:rPr>
              <a:t>6</a:t>
            </a:r>
            <a:r>
              <a:rPr lang="en-US" altLang="zh-TW" dirty="0" smtClean="0"/>
              <a:t>, 8, 10} per minutes</a:t>
            </a:r>
          </a:p>
          <a:p>
            <a:r>
              <a:rPr lang="en-US" altLang="zh-TW" dirty="0" smtClean="0"/>
              <a:t>Number of stream</a:t>
            </a:r>
          </a:p>
          <a:p>
            <a:pPr lvl="1"/>
            <a:r>
              <a:rPr lang="en-US" altLang="zh-TW" dirty="0" smtClean="0"/>
              <a:t>{16, </a:t>
            </a:r>
            <a:r>
              <a:rPr lang="en-US" altLang="zh-TW" dirty="0" smtClean="0">
                <a:solidFill>
                  <a:srgbClr val="FF0000"/>
                </a:solidFill>
              </a:rPr>
              <a:t>32</a:t>
            </a:r>
            <a:r>
              <a:rPr lang="en-US" altLang="zh-TW" dirty="0" smtClean="0"/>
              <a:t>, 64, 128, 256}</a:t>
            </a:r>
          </a:p>
          <a:p>
            <a:r>
              <a:rPr lang="en-US" altLang="zh-TW" dirty="0" smtClean="0"/>
              <a:t>Total outbound bandwidth</a:t>
            </a:r>
          </a:p>
          <a:p>
            <a:pPr lvl="1"/>
            <a:r>
              <a:rPr lang="en-US" altLang="zh-TW" dirty="0" smtClean="0"/>
              <a:t>{10, 20, </a:t>
            </a:r>
            <a:r>
              <a:rPr lang="en-US" altLang="zh-TW" dirty="0" smtClean="0">
                <a:solidFill>
                  <a:srgbClr val="FF0000"/>
                </a:solidFill>
              </a:rPr>
              <a:t>40</a:t>
            </a:r>
            <a:r>
              <a:rPr lang="en-US" altLang="zh-TW" dirty="0" smtClean="0"/>
              <a:t>, 80, 160} </a:t>
            </a:r>
            <a:r>
              <a:rPr lang="en-US" altLang="zh-TW" dirty="0" err="1" smtClean="0"/>
              <a:t>Gbps</a:t>
            </a:r>
            <a:endParaRPr lang="en-US" altLang="zh-TW" dirty="0" smtClean="0"/>
          </a:p>
          <a:p>
            <a:r>
              <a:rPr lang="en-US" altLang="zh-TW" dirty="0" smtClean="0"/>
              <a:t>Interval of invoking resource allocator</a:t>
            </a:r>
          </a:p>
          <a:p>
            <a:pPr lvl="1"/>
            <a:r>
              <a:rPr lang="en-US" altLang="zh-TW" dirty="0" smtClean="0"/>
              <a:t>{1, 2, 5, 10, </a:t>
            </a:r>
            <a:r>
              <a:rPr lang="en-US" altLang="zh-TW" dirty="0" smtClean="0">
                <a:solidFill>
                  <a:srgbClr val="FF0000"/>
                </a:solidFill>
              </a:rPr>
              <a:t>60</a:t>
            </a:r>
            <a:r>
              <a:rPr lang="en-US" altLang="zh-TW" dirty="0" smtClean="0"/>
              <a:t>} seconds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96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1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Resource Allocator Results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97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2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dirty="0"/>
              <a:t>Our Algorithm Outperforms RDO and ES</a:t>
            </a:r>
            <a:endParaRPr kumimoji="1" lang="zh-TW" altLang="en-US" sz="3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98</a:t>
            </a:fld>
            <a:endParaRPr lang="zh-TW" altLang="en-US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Different viewer arrival rate</a:t>
            </a:r>
            <a:endParaRPr kumimoji="1" lang="zh-TW" altLang="en-US" dirty="0"/>
          </a:p>
        </p:txBody>
      </p:sp>
      <p:pic>
        <p:nvPicPr>
          <p:cNvPr id="13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" y="2459096"/>
            <a:ext cx="4469601" cy="331236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09" y="2783449"/>
            <a:ext cx="4219408" cy="297543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316416" y="3947133"/>
            <a:ext cx="288032" cy="1368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804248" y="4997830"/>
            <a:ext cx="218221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b="1" dirty="0" smtClean="0">
                <a:solidFill>
                  <a:srgbClr val="FF0000"/>
                </a:solidFill>
              </a:rPr>
              <a:t>Up to 5 dB improvement in viewing quality</a:t>
            </a:r>
            <a:endParaRPr lang="zh-TW" altLang="en-US" sz="2300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61995" y="2751738"/>
            <a:ext cx="288032" cy="6840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3491880" y="2002891"/>
            <a:ext cx="29523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b="1" dirty="0" smtClean="0">
                <a:solidFill>
                  <a:srgbClr val="FF0000"/>
                </a:solidFill>
              </a:rPr>
              <a:t>With less consumed bandwidth</a:t>
            </a:r>
            <a:endParaRPr lang="zh-TW" altLang="en-US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66" y="2701092"/>
            <a:ext cx="4159692" cy="29879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" y="2671400"/>
            <a:ext cx="4429465" cy="31995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dirty="0"/>
              <a:t>Our Algorithm Outperforms RDO and ES</a:t>
            </a:r>
            <a:endParaRPr kumimoji="1" lang="zh-TW" altLang="en-US" sz="3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DB36-FC88-4D46-9FDB-80B21DAABAE7}" type="slidenum">
              <a:rPr lang="zh-TW" altLang="en-US" smtClean="0"/>
              <a:t>99</a:t>
            </a:fld>
            <a:endParaRPr lang="zh-TW" altLang="en-US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Different number of stream</a:t>
            </a:r>
            <a:endParaRPr kumimoji="1"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316416" y="4437111"/>
            <a:ext cx="288032" cy="8781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804248" y="4997830"/>
            <a:ext cx="218221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b="1" dirty="0" smtClean="0">
                <a:solidFill>
                  <a:srgbClr val="FF0000"/>
                </a:solidFill>
              </a:rPr>
              <a:t>Up to 5 dB improvement in viewing quality</a:t>
            </a:r>
            <a:endParaRPr lang="zh-TW" altLang="en-US" sz="2300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61995" y="2751738"/>
            <a:ext cx="288032" cy="6840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3491880" y="2002891"/>
            <a:ext cx="29523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b="1" dirty="0" smtClean="0">
                <a:solidFill>
                  <a:srgbClr val="FF0000"/>
                </a:solidFill>
              </a:rPr>
              <a:t>With less consumed bandwidth</a:t>
            </a:r>
            <a:endParaRPr lang="zh-TW" altLang="en-US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7966</TotalTime>
  <Words>3373</Words>
  <Application>Microsoft Macintosh PowerPoint</Application>
  <PresentationFormat>如螢幕大小 (4:3)</PresentationFormat>
  <Paragraphs>926</Paragraphs>
  <Slides>132</Slides>
  <Notes>1</Notes>
  <HiddenSlides>3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132</vt:i4>
      </vt:variant>
    </vt:vector>
  </HeadingPairs>
  <TitlesOfParts>
    <vt:vector size="138" baseType="lpstr">
      <vt:lpstr>Calibri</vt:lpstr>
      <vt:lpstr>Cambria Math</vt:lpstr>
      <vt:lpstr>Times New Roman</vt:lpstr>
      <vt:lpstr>新細明體</vt:lpstr>
      <vt:lpstr>Arial</vt:lpstr>
      <vt:lpstr>Office 佈景主題</vt:lpstr>
      <vt:lpstr>Optimizing Live Game Streaming Platforms Using Segment-of-Interests</vt:lpstr>
      <vt:lpstr>Outline</vt:lpstr>
      <vt:lpstr>Outline</vt:lpstr>
      <vt:lpstr>Twitch</vt:lpstr>
      <vt:lpstr>How Does Live Game Streaming Work?</vt:lpstr>
      <vt:lpstr>Streamer</vt:lpstr>
      <vt:lpstr>Video Servers</vt:lpstr>
      <vt:lpstr>Viewers</vt:lpstr>
      <vt:lpstr>Content Delivery Networks</vt:lpstr>
      <vt:lpstr>Content Delivery Networks</vt:lpstr>
      <vt:lpstr>Who Are Running These Services?</vt:lpstr>
      <vt:lpstr>Twitch Is Hot</vt:lpstr>
      <vt:lpstr>Growing Demands</vt:lpstr>
      <vt:lpstr>What’s the Problem? </vt:lpstr>
      <vt:lpstr>Problem: Lag</vt:lpstr>
      <vt:lpstr>Possible Solutions</vt:lpstr>
      <vt:lpstr>Possible Solutions</vt:lpstr>
      <vt:lpstr>Lag at different time cause different level of degradation in user experience</vt:lpstr>
      <vt:lpstr>At Clutch Time</vt:lpstr>
      <vt:lpstr>At Clutch Time</vt:lpstr>
      <vt:lpstr>At Clutch Time</vt:lpstr>
      <vt:lpstr>At Clutch Time</vt:lpstr>
      <vt:lpstr>At Normal Time</vt:lpstr>
      <vt:lpstr>At Normal Time</vt:lpstr>
      <vt:lpstr>At Normal Time</vt:lpstr>
      <vt:lpstr>At Normal Time</vt:lpstr>
      <vt:lpstr>Concept of Segment of Interest (SoI)</vt:lpstr>
      <vt:lpstr>Contributions</vt:lpstr>
      <vt:lpstr>Outline</vt:lpstr>
      <vt:lpstr>Outline</vt:lpstr>
      <vt:lpstr>System Architecture</vt:lpstr>
      <vt:lpstr>Streaming software</vt:lpstr>
      <vt:lpstr>Streaming software</vt:lpstr>
      <vt:lpstr>Streaming Server</vt:lpstr>
      <vt:lpstr>Streaming Server</vt:lpstr>
      <vt:lpstr>Viewer</vt:lpstr>
      <vt:lpstr>Viewer</vt:lpstr>
      <vt:lpstr>Feature Collector</vt:lpstr>
      <vt:lpstr>Feature Collector</vt:lpstr>
      <vt:lpstr>Feature Sender/Receiver</vt:lpstr>
      <vt:lpstr>Feature Sender/Receiver</vt:lpstr>
      <vt:lpstr>SoI Detector</vt:lpstr>
      <vt:lpstr>SoI Detector</vt:lpstr>
      <vt:lpstr>Resource Allocator</vt:lpstr>
      <vt:lpstr>Resource Allocator</vt:lpstr>
      <vt:lpstr>Transcoder</vt:lpstr>
      <vt:lpstr>Transcoder</vt:lpstr>
      <vt:lpstr>Core Components</vt:lpstr>
      <vt:lpstr>Outline</vt:lpstr>
      <vt:lpstr>Outline</vt:lpstr>
      <vt:lpstr>SoI Detection</vt:lpstr>
      <vt:lpstr>SoI Detection</vt:lpstr>
      <vt:lpstr>How To Detect From Streamer?</vt:lpstr>
      <vt:lpstr>SoI Detecting Problem</vt:lpstr>
      <vt:lpstr>Features Collected</vt:lpstr>
      <vt:lpstr>Extra Features</vt:lpstr>
      <vt:lpstr>Machine Learning</vt:lpstr>
      <vt:lpstr>Selected Model</vt:lpstr>
      <vt:lpstr>Hyperparameter</vt:lpstr>
      <vt:lpstr>Solution Approach</vt:lpstr>
      <vt:lpstr>Outline</vt:lpstr>
      <vt:lpstr>Resource Allocation Problem</vt:lpstr>
      <vt:lpstr>Connect rs With qs</vt:lpstr>
      <vt:lpstr>Quantifying Viewing Quality</vt:lpstr>
      <vt:lpstr>Problem Formulation</vt:lpstr>
      <vt:lpstr>Problem Formulation</vt:lpstr>
      <vt:lpstr>Problem Formulation</vt:lpstr>
      <vt:lpstr>Derive Closed Form Formula</vt:lpstr>
      <vt:lpstr>Solving the Formula</vt:lpstr>
      <vt:lpstr>A Real-Time Approximation Algorithm</vt:lpstr>
      <vt:lpstr>SoI RDO Algorithm</vt:lpstr>
      <vt:lpstr>Lemma 1</vt:lpstr>
      <vt:lpstr>Lemma 2</vt:lpstr>
      <vt:lpstr>Outline</vt:lpstr>
      <vt:lpstr>Outline</vt:lpstr>
      <vt:lpstr>Open Source Testbed</vt:lpstr>
      <vt:lpstr>Collected Features on OBS</vt:lpstr>
      <vt:lpstr>Collected Features on SMPlayer</vt:lpstr>
      <vt:lpstr>SoI detector Experiment Setup</vt:lpstr>
      <vt:lpstr>Collecting the Dataset</vt:lpstr>
      <vt:lpstr>Marking SoI Ground Truth</vt:lpstr>
      <vt:lpstr>Partition the Dataset</vt:lpstr>
      <vt:lpstr>Performance Metrics</vt:lpstr>
      <vt:lpstr>Hyperparameter Tuning</vt:lpstr>
      <vt:lpstr>The Optimal Hyperparameter</vt:lpstr>
      <vt:lpstr>SoI Detector experiment result</vt:lpstr>
      <vt:lpstr>RFC-based &amp; GBTC-based Algorithm </vt:lpstr>
      <vt:lpstr>RFR-based &amp; GBTR-based algorithm</vt:lpstr>
      <vt:lpstr>Observation</vt:lpstr>
      <vt:lpstr>Resource Allocator Experiment Setup</vt:lpstr>
      <vt:lpstr>Allocator Simulation Setup</vt:lpstr>
      <vt:lpstr>Allocator Simulation Setup (cont.)</vt:lpstr>
      <vt:lpstr>Allocator Simulation Setup (cont.)</vt:lpstr>
      <vt:lpstr>Simulator &amp; Baseline</vt:lpstr>
      <vt:lpstr>Performance Metrics</vt:lpstr>
      <vt:lpstr>Experiment Parameters</vt:lpstr>
      <vt:lpstr>Resource Allocator Results</vt:lpstr>
      <vt:lpstr>Our Algorithm Outperforms RDO and ES</vt:lpstr>
      <vt:lpstr>Our Algorithm Outperforms RDO and ES</vt:lpstr>
      <vt:lpstr>Our Algorithm Outperforms RDO and ES</vt:lpstr>
      <vt:lpstr>Our Algorithm Outperforms RDO and ES</vt:lpstr>
      <vt:lpstr>Our Algorithm Scales Well</vt:lpstr>
      <vt:lpstr>Outline</vt:lpstr>
      <vt:lpstr>Outline</vt:lpstr>
      <vt:lpstr>Conclusion</vt:lpstr>
      <vt:lpstr>A short live demo of our system</vt:lpstr>
      <vt:lpstr>Future Work</vt:lpstr>
      <vt:lpstr>Research Highlight</vt:lpstr>
      <vt:lpstr>Thank you</vt:lpstr>
      <vt:lpstr>Q &amp; A</vt:lpstr>
      <vt:lpstr>Backup slides</vt:lpstr>
      <vt:lpstr>Implication Of Calling Interval</vt:lpstr>
      <vt:lpstr>Negligible Network Overhead</vt:lpstr>
      <vt:lpstr>SoI-Driven Streaming Platform</vt:lpstr>
      <vt:lpstr>Notations</vt:lpstr>
      <vt:lpstr>Notations</vt:lpstr>
      <vt:lpstr>WHY do lag happens? </vt:lpstr>
      <vt:lpstr>Reason 1: Server Too Busy</vt:lpstr>
      <vt:lpstr>Reason 1: Server Too Busy</vt:lpstr>
      <vt:lpstr>Reason 1: Server Too Busy</vt:lpstr>
      <vt:lpstr>Reason 1: Server Too Busy</vt:lpstr>
      <vt:lpstr>Reason 1: Server Too Busy</vt:lpstr>
      <vt:lpstr>Reason 2: Outbound Bandwidth</vt:lpstr>
      <vt:lpstr>Reason 2: Outbound Bandwidth</vt:lpstr>
      <vt:lpstr>Possible Solution</vt:lpstr>
      <vt:lpstr>Add More Resource</vt:lpstr>
      <vt:lpstr>Add More Resource</vt:lpstr>
      <vt:lpstr>Lower Video Quality</vt:lpstr>
      <vt:lpstr>Lower Video Quality</vt:lpstr>
      <vt:lpstr>How To Leverage SoI</vt:lpstr>
      <vt:lpstr>How To Leverage SoI</vt:lpstr>
      <vt:lpstr>Detecting SoI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GPU Consolidation for Cloud Games: Are We There Yet?</dc:title>
  <dc:creator>USER</dc:creator>
  <cp:lastModifiedBy>Microsoft Office 使用者</cp:lastModifiedBy>
  <cp:revision>2863</cp:revision>
  <dcterms:created xsi:type="dcterms:W3CDTF">2014-11-23T15:12:58Z</dcterms:created>
  <dcterms:modified xsi:type="dcterms:W3CDTF">2016-07-27T17:39:50Z</dcterms:modified>
</cp:coreProperties>
</file>