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4" autoAdjust="0"/>
  </p:normalViewPr>
  <p:slideViewPr>
    <p:cSldViewPr>
      <p:cViewPr varScale="1">
        <p:scale>
          <a:sx n="63" d="100"/>
          <a:sy n="63" d="100"/>
        </p:scale>
        <p:origin x="-159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75260-9A87-4291-9B6C-BAD459710475}" type="datetimeFigureOut">
              <a:rPr lang="zh-TW" altLang="en-US" smtClean="0"/>
              <a:pPr/>
              <a:t>2011/11/1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AB404-B9A2-4F44-BF28-4149D4D1CD1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無線網路的重要性，可以隨時隨地的存取</a:t>
            </a:r>
            <a:endParaRPr lang="en-US" altLang="zh-TW" dirty="0" smtClean="0"/>
          </a:p>
          <a:p>
            <a:r>
              <a:rPr lang="en-US" altLang="zh-TW" dirty="0" smtClean="0"/>
              <a:t>(2)</a:t>
            </a:r>
            <a:r>
              <a:rPr lang="zh-TW" altLang="en-US" dirty="0" smtClean="0"/>
              <a:t>本文中，制定了框架，並且定義了一個互通的機制</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en-US" altLang="zh-TW" sz="1200" kern="1200" dirty="0" smtClean="0">
                <a:solidFill>
                  <a:schemeClr val="tx1"/>
                </a:solidFill>
                <a:latin typeface="+mn-lt"/>
                <a:ea typeface="+mn-ea"/>
                <a:cs typeface="+mn-cs"/>
              </a:rPr>
              <a:t> I-WLAN</a:t>
            </a:r>
            <a:r>
              <a:rPr lang="zh-TW" altLang="en-US" sz="1200" kern="1200" dirty="0" smtClean="0">
                <a:solidFill>
                  <a:schemeClr val="tx1"/>
                </a:solidFill>
                <a:latin typeface="+mn-lt"/>
                <a:ea typeface="+mn-ea"/>
                <a:cs typeface="+mn-cs"/>
              </a:rPr>
              <a:t>和</a:t>
            </a:r>
            <a:r>
              <a:rPr lang="en-US" altLang="zh-TW" sz="1200" kern="1200" dirty="0" smtClean="0">
                <a:solidFill>
                  <a:schemeClr val="tx1"/>
                </a:solidFill>
                <a:latin typeface="+mn-lt"/>
                <a:ea typeface="+mn-ea"/>
                <a:cs typeface="+mn-cs"/>
              </a:rPr>
              <a:t>GAN</a:t>
            </a:r>
            <a:r>
              <a:rPr lang="zh-TW" altLang="en-US" sz="1200" kern="1200" dirty="0" smtClean="0">
                <a:solidFill>
                  <a:schemeClr val="tx1"/>
                </a:solidFill>
                <a:latin typeface="+mn-lt"/>
                <a:ea typeface="+mn-ea"/>
                <a:cs typeface="+mn-cs"/>
              </a:rPr>
              <a:t>在</a:t>
            </a:r>
            <a:r>
              <a:rPr lang="en-US" altLang="zh-TW" sz="1200" kern="1200" dirty="0" smtClean="0">
                <a:solidFill>
                  <a:schemeClr val="tx1"/>
                </a:solidFill>
                <a:latin typeface="+mn-lt"/>
                <a:ea typeface="+mn-ea"/>
                <a:cs typeface="+mn-cs"/>
              </a:rPr>
              <a:t>WLAN</a:t>
            </a:r>
            <a:r>
              <a:rPr lang="zh-TW" altLang="en-US" sz="1200" kern="1200" dirty="0" smtClean="0">
                <a:solidFill>
                  <a:schemeClr val="tx1"/>
                </a:solidFill>
                <a:latin typeface="+mn-lt"/>
                <a:ea typeface="+mn-ea"/>
                <a:cs typeface="+mn-cs"/>
              </a:rPr>
              <a:t>與</a:t>
            </a:r>
            <a:r>
              <a:rPr lang="en-US" altLang="zh-TW" sz="1200" kern="1200" dirty="0" smtClean="0">
                <a:solidFill>
                  <a:schemeClr val="tx1"/>
                </a:solidFill>
                <a:latin typeface="+mn-lt"/>
                <a:ea typeface="+mn-ea"/>
                <a:cs typeface="+mn-cs"/>
              </a:rPr>
              <a:t>cellular integration</a:t>
            </a:r>
            <a:r>
              <a:rPr lang="zh-TW" altLang="en-US" sz="1200" kern="1200" dirty="0" smtClean="0">
                <a:solidFill>
                  <a:schemeClr val="tx1"/>
                </a:solidFill>
                <a:latin typeface="+mn-lt"/>
                <a:ea typeface="+mn-ea"/>
                <a:cs typeface="+mn-cs"/>
              </a:rPr>
              <a:t>的應用</a:t>
            </a:r>
            <a:r>
              <a:rPr lang="en-US" altLang="zh-TW" sz="1200" kern="1200" dirty="0" smtClean="0">
                <a:solidFill>
                  <a:schemeClr val="tx1"/>
                </a:solidFill>
                <a:latin typeface="+mn-lt"/>
                <a:ea typeface="+mn-ea"/>
                <a:cs typeface="+mn-cs"/>
              </a:rPr>
              <a:t>, </a:t>
            </a:r>
            <a:r>
              <a:rPr lang="en-US" altLang="zh-TW" sz="1200" kern="1200" dirty="0" err="1" smtClean="0">
                <a:solidFill>
                  <a:schemeClr val="tx1"/>
                </a:solidFill>
                <a:latin typeface="+mn-lt"/>
                <a:ea typeface="+mn-ea"/>
                <a:cs typeface="+mn-cs"/>
              </a:rPr>
              <a:t>WiMAX</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與</a:t>
            </a:r>
            <a:r>
              <a:rPr lang="en-US" altLang="zh-TW" sz="1200" kern="1200" dirty="0" smtClean="0">
                <a:solidFill>
                  <a:schemeClr val="tx1"/>
                </a:solidFill>
                <a:latin typeface="+mn-lt"/>
                <a:ea typeface="+mn-ea"/>
                <a:cs typeface="+mn-cs"/>
              </a:rPr>
              <a:t>3GPP LTE/SAE interworking</a:t>
            </a:r>
            <a:r>
              <a:rPr lang="zh-TW" altLang="en-US" sz="1200" kern="1200" dirty="0" smtClean="0">
                <a:solidFill>
                  <a:schemeClr val="tx1"/>
                </a:solidFill>
                <a:latin typeface="+mn-lt"/>
                <a:ea typeface="+mn-ea"/>
                <a:cs typeface="+mn-cs"/>
              </a:rPr>
              <a:t>的解決</a:t>
            </a:r>
            <a:r>
              <a:rPr lang="zh-TW" altLang="en-US" sz="1200" kern="1200" dirty="0" smtClean="0">
                <a:solidFill>
                  <a:schemeClr val="tx1"/>
                </a:solidFill>
                <a:latin typeface="+mn-lt"/>
                <a:ea typeface="+mn-ea"/>
                <a:cs typeface="+mn-cs"/>
              </a:rPr>
              <a:t>方案</a:t>
            </a:r>
            <a:endParaRPr lang="zh-TW" altLang="en-US"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切換網路時，不用重新開啟活動</a:t>
            </a:r>
            <a:endParaRPr lang="en-US" altLang="zh-TW" dirty="0" smtClean="0"/>
          </a:p>
          <a:p>
            <a:r>
              <a:rPr lang="en-US" altLang="zh-TW" dirty="0" smtClean="0"/>
              <a:t>(2)</a:t>
            </a:r>
            <a:r>
              <a:rPr lang="zh-TW" altLang="en-US" dirty="0" smtClean="0"/>
              <a:t>可以容忍短暫的</a:t>
            </a:r>
            <a:r>
              <a:rPr lang="en-US" altLang="zh-TW" dirty="0" err="1" smtClean="0"/>
              <a:t>QoS</a:t>
            </a:r>
            <a:r>
              <a:rPr lang="zh-TW" altLang="en-US" dirty="0" smtClean="0"/>
              <a:t>退化</a:t>
            </a:r>
            <a:endParaRPr lang="en-US" altLang="zh-TW" dirty="0" smtClean="0"/>
          </a:p>
          <a:p>
            <a:r>
              <a:rPr lang="en-US" altLang="zh-TW" dirty="0" smtClean="0"/>
              <a:t>(3)</a:t>
            </a:r>
            <a:r>
              <a:rPr lang="zh-TW" altLang="en-US" dirty="0" smtClean="0"/>
              <a:t>可以切換網路，不用使用者的干預</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提供無縫網路體驗</a:t>
            </a:r>
            <a:endParaRPr lang="en-US" altLang="zh-TW" dirty="0" smtClean="0"/>
          </a:p>
          <a:p>
            <a:r>
              <a:rPr lang="en-US" altLang="zh-TW" dirty="0" smtClean="0"/>
              <a:t>(2)</a:t>
            </a:r>
            <a:r>
              <a:rPr lang="zh-TW" altLang="en-US" dirty="0" smtClean="0"/>
              <a:t>利用可移動的終端機進行切換到多元的網路</a:t>
            </a:r>
            <a:endParaRPr lang="en-US" altLang="zh-TW" dirty="0" smtClean="0"/>
          </a:p>
          <a:p>
            <a:r>
              <a:rPr lang="en-US" altLang="zh-TW" dirty="0" smtClean="0"/>
              <a:t>(3)</a:t>
            </a:r>
            <a:r>
              <a:rPr lang="zh-TW" altLang="en-US" dirty="0" smtClean="0"/>
              <a:t>要在</a:t>
            </a:r>
            <a:r>
              <a:rPr lang="en-US" altLang="zh-TW" dirty="0" smtClean="0"/>
              <a:t>300ms</a:t>
            </a:r>
            <a:r>
              <a:rPr lang="zh-TW" altLang="en-US" dirty="0" smtClean="0"/>
              <a:t>之內完成切換，相當困難</a:t>
            </a:r>
            <a:endParaRPr lang="en-US" altLang="zh-TW" dirty="0" smtClean="0"/>
          </a:p>
          <a:p>
            <a:r>
              <a:rPr lang="en-US" altLang="zh-TW" dirty="0" smtClean="0"/>
              <a:t>(4)</a:t>
            </a:r>
            <a:r>
              <a:rPr lang="zh-TW" altLang="en-US" dirty="0" smtClean="0"/>
              <a:t>不只是互相連通，品質也要好</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認證，從單一個體進入到另一個體時的認證流程</a:t>
            </a:r>
          </a:p>
          <a:p>
            <a:r>
              <a:rPr lang="en-US" altLang="zh-TW" dirty="0" smtClean="0"/>
              <a:t>(2)</a:t>
            </a:r>
            <a:r>
              <a:rPr lang="zh-TW" altLang="en-US" dirty="0" smtClean="0"/>
              <a:t>授權，進入到個體的使用者所擁有的權力，如讀、寫等</a:t>
            </a:r>
            <a:endParaRPr lang="en-US" altLang="zh-TW" dirty="0" smtClean="0"/>
          </a:p>
          <a:p>
            <a:r>
              <a:rPr lang="en-US" altLang="zh-TW" dirty="0" smtClean="0"/>
              <a:t>(3)</a:t>
            </a:r>
            <a:r>
              <a:rPr lang="zh-TW" altLang="en-US" dirty="0" smtClean="0"/>
              <a:t>帳戶，個體權力的範圍介定，如網路流量使用量上的限制</a:t>
            </a:r>
            <a:endParaRPr lang="en-US" altLang="zh-TW" dirty="0" smtClean="0"/>
          </a:p>
          <a:p>
            <a:r>
              <a:rPr lang="en-US" altLang="zh-TW" dirty="0" smtClean="0"/>
              <a:t>(4)</a:t>
            </a:r>
            <a:r>
              <a:rPr lang="zh-TW" altLang="en-US" dirty="0" smtClean="0"/>
              <a:t>無線網路之間，允許用戶進行身分認證和授權過程</a:t>
            </a:r>
            <a:endParaRPr lang="en-US" altLang="zh-TW" dirty="0" smtClean="0"/>
          </a:p>
          <a:p>
            <a:r>
              <a:rPr lang="en-US" altLang="zh-TW" dirty="0" smtClean="0"/>
              <a:t>(5)</a:t>
            </a:r>
            <a:r>
              <a:rPr lang="zh-TW" altLang="en-US" dirty="0" smtClean="0"/>
              <a:t>用戶切換網路要收費</a:t>
            </a:r>
            <a:r>
              <a:rPr lang="en-US" altLang="zh-TW" dirty="0" smtClean="0"/>
              <a:t>-------(1)</a:t>
            </a:r>
            <a:r>
              <a:rPr lang="zh-TW" altLang="en-US" dirty="0" smtClean="0"/>
              <a:t>擴展認證協議  </a:t>
            </a:r>
            <a:r>
              <a:rPr lang="en-US" altLang="zh-TW" dirty="0" smtClean="0"/>
              <a:t>(2)</a:t>
            </a:r>
            <a:r>
              <a:rPr lang="zh-TW" altLang="en-US" dirty="0" smtClean="0"/>
              <a:t>配置附加功能，</a:t>
            </a:r>
            <a:r>
              <a:rPr lang="en-US" altLang="zh-TW" dirty="0" smtClean="0"/>
              <a:t>3A</a:t>
            </a:r>
            <a:r>
              <a:rPr lang="zh-TW" altLang="en-US" dirty="0" smtClean="0"/>
              <a:t>有關的信號網路接口  </a:t>
            </a:r>
            <a:r>
              <a:rPr lang="en-US" altLang="zh-TW" dirty="0" smtClean="0"/>
              <a:t>(3)</a:t>
            </a:r>
            <a:r>
              <a:rPr lang="zh-TW" altLang="en-US" dirty="0" smtClean="0"/>
              <a:t>移動的終端機可以事先知道，在</a:t>
            </a:r>
            <a:r>
              <a:rPr lang="en-US" altLang="zh-TW" dirty="0" smtClean="0"/>
              <a:t>visit</a:t>
            </a:r>
            <a:r>
              <a:rPr lang="zh-TW" altLang="en-US" dirty="0" smtClean="0"/>
              <a:t>的網路中，是否他們的 </a:t>
            </a:r>
            <a:r>
              <a:rPr lang="en-US" altLang="zh-TW" dirty="0" smtClean="0"/>
              <a:t>home network</a:t>
            </a:r>
            <a:r>
              <a:rPr lang="zh-TW" altLang="en-US" dirty="0" smtClean="0"/>
              <a:t>  是有效的 </a:t>
            </a:r>
            <a:r>
              <a:rPr lang="en-US" altLang="zh-TW" dirty="0" smtClean="0"/>
              <a:t>for AAA control</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使用者資料傳輸，使用</a:t>
            </a:r>
            <a:r>
              <a:rPr lang="en-US" altLang="zh-TW" dirty="0" smtClean="0"/>
              <a:t>Layer 2Tunneling Protocol (L2TP)</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無線網路中，服務的連續仰賴於移動終端機的</a:t>
            </a:r>
            <a:r>
              <a:rPr lang="en-US" altLang="zh-TW" dirty="0" smtClean="0"/>
              <a:t>IP</a:t>
            </a:r>
            <a:r>
              <a:rPr lang="zh-TW" altLang="en-US" dirty="0" smtClean="0"/>
              <a:t>保留</a:t>
            </a:r>
            <a:endParaRPr lang="en-US" altLang="zh-TW" dirty="0" smtClean="0"/>
          </a:p>
          <a:p>
            <a:r>
              <a:rPr lang="en-US" altLang="zh-TW" dirty="0" smtClean="0"/>
              <a:t>(2)MIP</a:t>
            </a:r>
            <a:r>
              <a:rPr lang="zh-TW" altLang="en-US" dirty="0" smtClean="0"/>
              <a:t>會重新定向，連接全球的</a:t>
            </a:r>
            <a:r>
              <a:rPr lang="en-US" altLang="zh-TW" dirty="0" smtClean="0"/>
              <a:t>IP</a:t>
            </a:r>
            <a:r>
              <a:rPr lang="zh-TW" altLang="en-US" dirty="0" smtClean="0"/>
              <a:t>位址分配給終端機，臨時的</a:t>
            </a:r>
            <a:r>
              <a:rPr lang="en-US" altLang="zh-TW" dirty="0" smtClean="0"/>
              <a:t>IP</a:t>
            </a:r>
            <a:r>
              <a:rPr lang="zh-TW" altLang="en-US" dirty="0" smtClean="0"/>
              <a:t>會分給臨時的網路服務</a:t>
            </a:r>
            <a:endParaRPr lang="en-US" altLang="zh-TW" dirty="0" smtClean="0"/>
          </a:p>
          <a:p>
            <a:r>
              <a:rPr lang="en-US" altLang="zh-TW" dirty="0" smtClean="0"/>
              <a:t>(3)</a:t>
            </a:r>
            <a:r>
              <a:rPr lang="zh-TW" altLang="en-US" dirty="0" smtClean="0"/>
              <a:t>當</a:t>
            </a:r>
            <a:r>
              <a:rPr lang="en-US" altLang="zh-TW" dirty="0" err="1" smtClean="0"/>
              <a:t>CoA</a:t>
            </a:r>
            <a:r>
              <a:rPr lang="zh-TW" altLang="en-US" dirty="0" smtClean="0"/>
              <a:t>改變的時候，移動的終端機會負責更新</a:t>
            </a:r>
            <a:r>
              <a:rPr lang="en-US" altLang="zh-TW" dirty="0" smtClean="0"/>
              <a:t>HA</a:t>
            </a:r>
            <a:r>
              <a:rPr lang="zh-TW" altLang="en-US" dirty="0" smtClean="0"/>
              <a:t>的連接</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簡單的網路交換，可以達到連續性，但是卻無法滿足無縫隙移動的要求</a:t>
            </a:r>
            <a:endParaRPr lang="en-US" altLang="zh-TW" dirty="0" smtClean="0"/>
          </a:p>
          <a:p>
            <a:r>
              <a:rPr lang="en-US" altLang="zh-TW" dirty="0" smtClean="0"/>
              <a:t>(2)</a:t>
            </a:r>
            <a:r>
              <a:rPr lang="zh-TW" altLang="en-US" dirty="0" smtClean="0"/>
              <a:t>建立無線</a:t>
            </a:r>
            <a:r>
              <a:rPr lang="en-US" altLang="zh-TW" dirty="0" smtClean="0"/>
              <a:t>Link</a:t>
            </a:r>
            <a:r>
              <a:rPr lang="zh-TW" altLang="en-US" dirty="0" smtClean="0"/>
              <a:t> </a:t>
            </a:r>
            <a:r>
              <a:rPr lang="en-US" altLang="zh-TW" dirty="0" smtClean="0"/>
              <a:t>&amp;</a:t>
            </a:r>
            <a:r>
              <a:rPr lang="zh-TW" altLang="en-US" dirty="0" smtClean="0"/>
              <a:t> 網路層的操作</a:t>
            </a:r>
            <a:r>
              <a:rPr lang="en-US" altLang="zh-TW" dirty="0" smtClean="0"/>
              <a:t>(</a:t>
            </a:r>
            <a:r>
              <a:rPr lang="zh-TW" altLang="en-US" dirty="0" smtClean="0"/>
              <a:t>偵測新的</a:t>
            </a:r>
            <a:r>
              <a:rPr lang="en-US" altLang="zh-TW" dirty="0" smtClean="0"/>
              <a:t>IP</a:t>
            </a:r>
            <a:r>
              <a:rPr lang="zh-TW" altLang="en-US" dirty="0" smtClean="0"/>
              <a:t>並連接</a:t>
            </a:r>
            <a:r>
              <a:rPr lang="en-US" altLang="zh-TW" dirty="0" smtClean="0"/>
              <a:t>)</a:t>
            </a:r>
            <a:r>
              <a:rPr lang="zh-TW" altLang="en-US" dirty="0" smtClean="0"/>
              <a:t>，都會產生延遲</a:t>
            </a:r>
            <a:endParaRPr lang="en-US" altLang="zh-TW" dirty="0" smtClean="0"/>
          </a:p>
          <a:p>
            <a:r>
              <a:rPr lang="en-US" altLang="zh-TW" dirty="0" smtClean="0"/>
              <a:t>(3)</a:t>
            </a:r>
            <a:r>
              <a:rPr lang="zh-TW" altLang="en-US" dirty="0" smtClean="0"/>
              <a:t>在交換無線網路時，就偵測到新的</a:t>
            </a:r>
            <a:r>
              <a:rPr lang="en-US" altLang="zh-TW" dirty="0" smtClean="0"/>
              <a:t>IP(</a:t>
            </a:r>
            <a:r>
              <a:rPr lang="zh-TW" altLang="en-US" dirty="0" smtClean="0"/>
              <a:t>放在</a:t>
            </a:r>
            <a:r>
              <a:rPr lang="en-US" altLang="zh-TW" dirty="0" smtClean="0"/>
              <a:t>tunneling)</a:t>
            </a:r>
          </a:p>
          <a:p>
            <a:r>
              <a:rPr lang="en-US" altLang="zh-TW" dirty="0" smtClean="0"/>
              <a:t>(4)</a:t>
            </a:r>
            <a:r>
              <a:rPr lang="zh-TW" altLang="en-US" dirty="0" smtClean="0"/>
              <a:t>先認證，可以減少認證授權的延誤時間</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(5) Network discovery mechanisms</a:t>
            </a:r>
            <a:r>
              <a:rPr lang="zh-TW" altLang="en-US" dirty="0" smtClean="0"/>
              <a:t> 在無線網路切換當中，也扮演著優化的角色</a:t>
            </a:r>
            <a:endParaRPr lang="en-US" altLang="zh-TW" dirty="0" smtClean="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(1)Radio link layer</a:t>
            </a:r>
            <a:r>
              <a:rPr lang="zh-TW" altLang="en-US" baseline="0" dirty="0" smtClean="0"/>
              <a:t> 在交換無線網路時，也會有延遲</a:t>
            </a:r>
            <a:r>
              <a:rPr lang="en-US" altLang="zh-TW" baseline="0" dirty="0" smtClean="0"/>
              <a:t>(</a:t>
            </a:r>
            <a:r>
              <a:rPr lang="zh-TW" altLang="en-US" baseline="0" dirty="0" smtClean="0"/>
              <a:t>基地台</a:t>
            </a:r>
            <a:r>
              <a:rPr lang="en-US" altLang="zh-TW" baseline="0" dirty="0" smtClean="0"/>
              <a:t>)</a:t>
            </a:r>
          </a:p>
          <a:p>
            <a:r>
              <a:rPr lang="en-US" altLang="zh-TW" baseline="0" dirty="0" smtClean="0"/>
              <a:t>(2)</a:t>
            </a:r>
            <a:r>
              <a:rPr lang="zh-TW" altLang="en-US" baseline="0" dirty="0" smtClean="0"/>
              <a:t>提供給</a:t>
            </a:r>
            <a:r>
              <a:rPr lang="en-US" altLang="zh-TW" baseline="0" dirty="0" smtClean="0"/>
              <a:t>RAT</a:t>
            </a:r>
            <a:r>
              <a:rPr lang="zh-TW" altLang="en-US" baseline="0" dirty="0" smtClean="0"/>
              <a:t>之間，有關附近基地台的資料，可以提高無線掃瞄</a:t>
            </a:r>
            <a:endParaRPr lang="en-US" altLang="zh-TW" baseline="0" dirty="0" smtClean="0"/>
          </a:p>
          <a:p>
            <a:r>
              <a:rPr lang="en-US" altLang="zh-TW" baseline="0" dirty="0" smtClean="0"/>
              <a:t>(3)</a:t>
            </a:r>
            <a:r>
              <a:rPr lang="zh-TW" altLang="en-US" baseline="0" dirty="0" smtClean="0"/>
              <a:t>內部的</a:t>
            </a:r>
            <a:r>
              <a:rPr lang="en-US" altLang="zh-TW" baseline="0" dirty="0" smtClean="0"/>
              <a:t>RAT</a:t>
            </a:r>
            <a:r>
              <a:rPr lang="zh-TW" altLang="en-US" baseline="0" dirty="0" smtClean="0"/>
              <a:t>互相交換資訊，還有資源保留</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機制的相關解決方法</a:t>
            </a:r>
            <a:r>
              <a:rPr lang="en-US" altLang="zh-TW" dirty="0" smtClean="0"/>
              <a:t>---3</a:t>
            </a:r>
            <a:r>
              <a:rPr lang="zh-TW" altLang="en-US" dirty="0" smtClean="0"/>
              <a:t>種</a:t>
            </a:r>
            <a:r>
              <a:rPr lang="en-US" altLang="zh-TW" dirty="0" smtClean="0"/>
              <a:t>model</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19</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鬆散耦合，主要是</a:t>
            </a:r>
            <a:r>
              <a:rPr lang="en-US" altLang="zh-TW" dirty="0" smtClean="0"/>
              <a:t>Level A &amp; B</a:t>
            </a:r>
          </a:p>
          <a:p>
            <a:r>
              <a:rPr lang="en-US" altLang="zh-TW" dirty="0" smtClean="0"/>
              <a:t>Diameter-based</a:t>
            </a:r>
            <a:r>
              <a:rPr lang="en-US" altLang="zh-TW" baseline="0" dirty="0" smtClean="0"/>
              <a:t> protocol : </a:t>
            </a:r>
            <a:r>
              <a:rPr lang="zh-TW" altLang="en-US" baseline="0" dirty="0" smtClean="0"/>
              <a:t>主要定義了</a:t>
            </a:r>
            <a:r>
              <a:rPr lang="en-US" altLang="zh-TW" baseline="0" dirty="0" smtClean="0"/>
              <a:t>AAA</a:t>
            </a:r>
            <a:r>
              <a:rPr lang="zh-TW" altLang="en-US" baseline="0" dirty="0" smtClean="0"/>
              <a:t>需要的基本功能，為各種認證、授權、計費提供基本框架</a:t>
            </a:r>
            <a:endParaRPr lang="en-US" altLang="zh-TW" baseline="0" dirty="0" smtClean="0"/>
          </a:p>
          <a:p>
            <a:r>
              <a:rPr lang="en-US" altLang="zh-TW" baseline="0" dirty="0" err="1" smtClean="0"/>
              <a:t>Ipsec</a:t>
            </a:r>
            <a:r>
              <a:rPr lang="en-US" altLang="zh-TW" baseline="0" dirty="0" smtClean="0"/>
              <a:t>-based interface : </a:t>
            </a:r>
            <a:r>
              <a:rPr lang="zh-TW" altLang="en-US" baseline="0" dirty="0" smtClean="0"/>
              <a:t>是一個安全通道，在終端機連接</a:t>
            </a:r>
            <a:r>
              <a:rPr lang="en-US" altLang="zh-TW" baseline="0" dirty="0" smtClean="0"/>
              <a:t>WLAN</a:t>
            </a:r>
            <a:r>
              <a:rPr lang="zh-TW" altLang="en-US" baseline="0" dirty="0" smtClean="0"/>
              <a:t>和</a:t>
            </a:r>
            <a:r>
              <a:rPr lang="en-US" altLang="zh-TW" baseline="0" dirty="0" smtClean="0"/>
              <a:t>3GPP</a:t>
            </a:r>
            <a:r>
              <a:rPr lang="zh-TW" altLang="en-US" baseline="0" dirty="0" smtClean="0"/>
              <a:t>裡的</a:t>
            </a:r>
            <a:r>
              <a:rPr lang="en-US" altLang="zh-TW" baseline="0" dirty="0" smtClean="0"/>
              <a:t>PDG</a:t>
            </a:r>
            <a:r>
              <a:rPr lang="zh-TW" altLang="en-US" baseline="0" dirty="0" smtClean="0"/>
              <a:t>之間</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(1)RATs</a:t>
            </a:r>
            <a:r>
              <a:rPr lang="zh-TW" altLang="en-US" dirty="0" smtClean="0"/>
              <a:t> </a:t>
            </a:r>
            <a:r>
              <a:rPr lang="en-US" altLang="zh-TW" dirty="0" smtClean="0"/>
              <a:t>:</a:t>
            </a:r>
            <a:r>
              <a:rPr lang="zh-TW" altLang="en-US" dirty="0" smtClean="0"/>
              <a:t> </a:t>
            </a:r>
            <a:r>
              <a:rPr lang="en-US" altLang="zh-TW" dirty="0" smtClean="0"/>
              <a:t>radio access technologies (</a:t>
            </a:r>
            <a:r>
              <a:rPr lang="zh-TW" altLang="en-US" dirty="0" smtClean="0"/>
              <a:t>無線接取技術</a:t>
            </a:r>
            <a:r>
              <a:rPr lang="en-US" altLang="zh-TW" dirty="0" smtClean="0"/>
              <a:t>)</a:t>
            </a:r>
          </a:p>
          <a:p>
            <a:r>
              <a:rPr lang="en-US" altLang="zh-TW" dirty="0" smtClean="0"/>
              <a:t>(2)</a:t>
            </a:r>
            <a:r>
              <a:rPr lang="zh-TW" altLang="en-US" dirty="0" smtClean="0"/>
              <a:t>沒有單一的</a:t>
            </a:r>
            <a:r>
              <a:rPr lang="en-US" altLang="zh-TW" dirty="0" smtClean="0"/>
              <a:t>RAT</a:t>
            </a:r>
            <a:r>
              <a:rPr lang="zh-TW" altLang="en-US" dirty="0" smtClean="0"/>
              <a:t>可以優化且</a:t>
            </a:r>
            <a:r>
              <a:rPr lang="en-US" altLang="zh-TW" dirty="0" smtClean="0"/>
              <a:t>cover</a:t>
            </a:r>
            <a:r>
              <a:rPr lang="zh-TW" altLang="en-US" dirty="0" smtClean="0"/>
              <a:t>所有不同的無線通訊方案</a:t>
            </a:r>
            <a:endParaRPr lang="en-US" altLang="zh-TW" dirty="0" smtClean="0"/>
          </a:p>
          <a:p>
            <a:r>
              <a:rPr lang="en-US" altLang="zh-TW" dirty="0" smtClean="0"/>
              <a:t>(3) “</a:t>
            </a:r>
            <a:r>
              <a:rPr lang="zh-TW" altLang="en-US" dirty="0" smtClean="0"/>
              <a:t> </a:t>
            </a:r>
            <a:r>
              <a:rPr lang="en-US" altLang="zh-TW" dirty="0" smtClean="0"/>
              <a:t>radio technology optimized“</a:t>
            </a:r>
            <a:r>
              <a:rPr lang="zh-TW" altLang="en-US" dirty="0" smtClean="0"/>
              <a:t> 優化 </a:t>
            </a:r>
            <a:r>
              <a:rPr lang="en-US" altLang="zh-TW" dirty="0" smtClean="0"/>
              <a:t>:</a:t>
            </a:r>
            <a:r>
              <a:rPr lang="zh-TW" altLang="en-US" dirty="0" smtClean="0"/>
              <a:t> 在戶外移動率高的使用者</a:t>
            </a:r>
            <a:r>
              <a:rPr lang="en-US" altLang="zh-TW" dirty="0" smtClean="0"/>
              <a:t>&amp;</a:t>
            </a:r>
            <a:r>
              <a:rPr lang="zh-TW" altLang="en-US" dirty="0" smtClean="0"/>
              <a:t>在室內傳輸率較低的使用者容易失敗</a:t>
            </a:r>
            <a:endParaRPr lang="en-US" altLang="zh-TW" dirty="0" smtClean="0"/>
          </a:p>
          <a:p>
            <a:r>
              <a:rPr lang="en-US" altLang="zh-TW" dirty="0" smtClean="0"/>
              <a:t>(4)</a:t>
            </a:r>
            <a:r>
              <a:rPr lang="zh-TW" altLang="en-US" dirty="0" smtClean="0"/>
              <a:t>最終，希望移動用戶可以使用無縫的網路存取，永遠都是最好的連接模式</a:t>
            </a:r>
            <a:endParaRPr lang="en-US" altLang="zh-TW" dirty="0" smtClean="0"/>
          </a:p>
          <a:p>
            <a:r>
              <a:rPr lang="en-US" altLang="zh-TW" dirty="0" smtClean="0"/>
              <a:t>(5)</a:t>
            </a:r>
            <a:r>
              <a:rPr lang="zh-TW" altLang="en-US" dirty="0" smtClean="0"/>
              <a:t>所以不同網路之中的互通是很重要的，使用並存的多元化</a:t>
            </a:r>
            <a:r>
              <a:rPr lang="en-US" altLang="zh-TW" dirty="0" smtClean="0"/>
              <a:t>RATs</a:t>
            </a:r>
            <a:r>
              <a:rPr lang="zh-TW" altLang="en-US" dirty="0" smtClean="0"/>
              <a:t>來達成</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緊密耦合的網路架構 ， </a:t>
            </a:r>
            <a:r>
              <a:rPr lang="en-US" altLang="zh-TW" dirty="0" smtClean="0"/>
              <a:t>Level B C</a:t>
            </a:r>
            <a:r>
              <a:rPr lang="zh-TW" altLang="en-US" baseline="0" dirty="0" smtClean="0"/>
              <a:t> </a:t>
            </a:r>
            <a:r>
              <a:rPr lang="en-US" altLang="zh-TW" baseline="0" dirty="0" smtClean="0"/>
              <a:t>D</a:t>
            </a:r>
          </a:p>
          <a:p>
            <a:r>
              <a:rPr lang="en-US" altLang="zh-TW" baseline="0" dirty="0" smtClean="0"/>
              <a:t>(2)UMA</a:t>
            </a:r>
            <a:r>
              <a:rPr lang="zh-TW" altLang="en-US" baseline="0" dirty="0" smtClean="0"/>
              <a:t>的網路架構，即為</a:t>
            </a:r>
            <a:r>
              <a:rPr lang="en-US" altLang="zh-TW" baseline="0" dirty="0" smtClean="0"/>
              <a:t>GAN</a:t>
            </a:r>
          </a:p>
          <a:p>
            <a:r>
              <a:rPr lang="en-US" altLang="zh-TW" baseline="0" dirty="0" smtClean="0"/>
              <a:t>(3)GANC</a:t>
            </a:r>
            <a:r>
              <a:rPr lang="zh-TW" altLang="en-US" baseline="0" dirty="0" smtClean="0"/>
              <a:t>，很像</a:t>
            </a:r>
            <a:r>
              <a:rPr lang="en-US" altLang="zh-TW" baseline="0" dirty="0" smtClean="0"/>
              <a:t>RNC</a:t>
            </a:r>
            <a:r>
              <a:rPr lang="zh-TW" altLang="en-US" baseline="0" dirty="0" smtClean="0"/>
              <a:t>，對核心網路使用傳統的</a:t>
            </a:r>
            <a:r>
              <a:rPr lang="en-US" altLang="zh-TW" baseline="0" dirty="0" smtClean="0"/>
              <a:t>3GPP</a:t>
            </a:r>
            <a:r>
              <a:rPr lang="zh-TW" altLang="en-US" baseline="0" dirty="0" smtClean="0"/>
              <a:t>接口</a:t>
            </a:r>
            <a:endParaRPr lang="en-US" altLang="zh-TW" baseline="0" dirty="0" smtClean="0"/>
          </a:p>
          <a:p>
            <a:r>
              <a:rPr lang="en-US" altLang="zh-TW" baseline="0" dirty="0" smtClean="0"/>
              <a:t>(4)</a:t>
            </a:r>
            <a:r>
              <a:rPr lang="en-US" altLang="zh-TW" dirty="0" smtClean="0"/>
              <a:t> UMA-enabled terminal</a:t>
            </a:r>
            <a:r>
              <a:rPr lang="zh-TW" altLang="en-US" dirty="0" smtClean="0"/>
              <a:t>，是一個</a:t>
            </a:r>
            <a:r>
              <a:rPr lang="en-US" altLang="zh-TW" dirty="0" smtClean="0"/>
              <a:t>3GPP</a:t>
            </a:r>
            <a:r>
              <a:rPr lang="zh-TW" altLang="en-US" dirty="0" smtClean="0"/>
              <a:t>的終端機，擁有</a:t>
            </a:r>
            <a:r>
              <a:rPr lang="en-US" altLang="zh-TW" dirty="0" smtClean="0"/>
              <a:t>802.11</a:t>
            </a:r>
            <a:r>
              <a:rPr lang="zh-TW" altLang="en-US" dirty="0" smtClean="0"/>
              <a:t>通訊</a:t>
            </a:r>
            <a:endParaRPr lang="en-US" altLang="zh-TW"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22</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LEVEL</a:t>
            </a:r>
            <a:r>
              <a:rPr lang="zh-TW" altLang="en-US" dirty="0" smtClean="0"/>
              <a:t> </a:t>
            </a:r>
            <a:r>
              <a:rPr lang="en-US" altLang="zh-TW" dirty="0" smtClean="0"/>
              <a:t>B</a:t>
            </a:r>
            <a:r>
              <a:rPr lang="zh-TW" altLang="en-US" dirty="0" smtClean="0"/>
              <a:t> </a:t>
            </a:r>
            <a:r>
              <a:rPr lang="en-US" altLang="zh-TW" dirty="0" smtClean="0"/>
              <a:t>:</a:t>
            </a:r>
            <a:r>
              <a:rPr lang="en-US" altLang="zh-TW" baseline="0" dirty="0" smtClean="0"/>
              <a:t> 3GPP</a:t>
            </a:r>
            <a:r>
              <a:rPr lang="zh-TW" altLang="en-US" baseline="0" dirty="0" smtClean="0"/>
              <a:t>的服務口</a:t>
            </a:r>
            <a:endParaRPr lang="en-US" altLang="zh-TW" baseline="0" dirty="0" smtClean="0"/>
          </a:p>
          <a:p>
            <a:r>
              <a:rPr lang="en-US" altLang="zh-TW" baseline="0" dirty="0" smtClean="0"/>
              <a:t>LEVEL</a:t>
            </a:r>
            <a:r>
              <a:rPr lang="zh-TW" altLang="en-US" baseline="0" dirty="0" smtClean="0"/>
              <a:t> </a:t>
            </a:r>
            <a:r>
              <a:rPr lang="en-US" altLang="zh-TW" baseline="0" dirty="0" smtClean="0"/>
              <a:t>C</a:t>
            </a:r>
            <a:r>
              <a:rPr lang="zh-TW" altLang="en-US" baseline="0" dirty="0" smtClean="0"/>
              <a:t> </a:t>
            </a:r>
            <a:r>
              <a:rPr lang="en-US" altLang="zh-TW" baseline="0" dirty="0" smtClean="0"/>
              <a:t>:</a:t>
            </a:r>
            <a:r>
              <a:rPr lang="zh-TW" altLang="en-US" baseline="0" dirty="0" smtClean="0"/>
              <a:t> 建立在傳統的</a:t>
            </a:r>
            <a:r>
              <a:rPr lang="en-US" altLang="zh-TW" baseline="0" dirty="0" smtClean="0"/>
              <a:t>3GPP</a:t>
            </a:r>
            <a:r>
              <a:rPr lang="zh-TW" altLang="en-US" baseline="0" dirty="0" smtClean="0"/>
              <a:t>，找相對應的</a:t>
            </a:r>
            <a:r>
              <a:rPr lang="en-US" altLang="zh-TW" baseline="0" dirty="0" smtClean="0"/>
              <a:t>RNC</a:t>
            </a:r>
            <a:r>
              <a:rPr lang="zh-TW" altLang="en-US" baseline="0" dirty="0" smtClean="0"/>
              <a:t>避免斷線</a:t>
            </a:r>
            <a:endParaRPr lang="en-US" altLang="zh-TW" baseline="0" dirty="0" smtClean="0"/>
          </a:p>
          <a:p>
            <a:r>
              <a:rPr lang="en-US" altLang="zh-TW" baseline="0" dirty="0" smtClean="0"/>
              <a:t>LEVEL</a:t>
            </a:r>
            <a:r>
              <a:rPr lang="zh-TW" altLang="en-US" baseline="0" dirty="0" smtClean="0"/>
              <a:t> </a:t>
            </a:r>
            <a:r>
              <a:rPr lang="en-US" altLang="zh-TW" baseline="0" dirty="0" smtClean="0"/>
              <a:t>D</a:t>
            </a:r>
            <a:r>
              <a:rPr lang="zh-TW" altLang="en-US" baseline="0" dirty="0" smtClean="0"/>
              <a:t> </a:t>
            </a:r>
            <a:r>
              <a:rPr lang="en-US" altLang="zh-TW" baseline="0" dirty="0" smtClean="0"/>
              <a:t>:</a:t>
            </a:r>
            <a:r>
              <a:rPr lang="zh-TW" altLang="en-US" baseline="0" dirty="0" smtClean="0"/>
              <a:t> 讓終端機有雙無線</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23</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和第一個</a:t>
            </a:r>
            <a:r>
              <a:rPr lang="en-US" altLang="zh-TW" dirty="0" smtClean="0"/>
              <a:t>model</a:t>
            </a:r>
            <a:r>
              <a:rPr lang="zh-TW" altLang="en-US" dirty="0" smtClean="0"/>
              <a:t>較像</a:t>
            </a:r>
            <a:endParaRPr lang="en-US" altLang="zh-TW" dirty="0" smtClean="0"/>
          </a:p>
          <a:p>
            <a:r>
              <a:rPr lang="en-US" altLang="zh-TW" dirty="0" smtClean="0"/>
              <a:t>(2)</a:t>
            </a:r>
            <a:r>
              <a:rPr lang="zh-TW" altLang="en-US" dirty="0" smtClean="0"/>
              <a:t>提供</a:t>
            </a:r>
            <a:r>
              <a:rPr lang="en-US" altLang="zh-TW" dirty="0" smtClean="0"/>
              <a:t>IP</a:t>
            </a:r>
            <a:r>
              <a:rPr lang="zh-TW" altLang="en-US" dirty="0" smtClean="0"/>
              <a:t>連接，使用</a:t>
            </a:r>
            <a:r>
              <a:rPr lang="en-US" altLang="zh-TW" dirty="0" smtClean="0"/>
              <a:t>non-3GPP</a:t>
            </a:r>
            <a:r>
              <a:rPr lang="zh-TW" altLang="en-US" dirty="0" smtClean="0"/>
              <a:t>存取</a:t>
            </a:r>
            <a:endParaRPr lang="en-US" altLang="zh-TW" dirty="0" smtClean="0"/>
          </a:p>
          <a:p>
            <a:r>
              <a:rPr lang="en-US" altLang="zh-TW" dirty="0" smtClean="0"/>
              <a:t>(3)</a:t>
            </a:r>
            <a:r>
              <a:rPr lang="zh-TW" altLang="en-US" dirty="0" smtClean="0"/>
              <a:t>提供</a:t>
            </a:r>
            <a:r>
              <a:rPr lang="en-US" altLang="zh-TW" dirty="0" smtClean="0"/>
              <a:t>MIP</a:t>
            </a:r>
            <a:r>
              <a:rPr lang="zh-TW" altLang="en-US" dirty="0" smtClean="0"/>
              <a:t>和</a:t>
            </a:r>
            <a:r>
              <a:rPr lang="en-US" altLang="zh-TW" dirty="0" smtClean="0"/>
              <a:t>PMIP-based </a:t>
            </a:r>
            <a:r>
              <a:rPr lang="zh-TW" altLang="en-US" dirty="0" smtClean="0"/>
              <a:t>來達成 </a:t>
            </a:r>
            <a:r>
              <a:rPr lang="en-US" altLang="zh-TW" dirty="0" smtClean="0"/>
              <a:t>Level C</a:t>
            </a:r>
          </a:p>
          <a:p>
            <a:r>
              <a:rPr lang="en-US" altLang="zh-TW" dirty="0" smtClean="0"/>
              <a:t>(4)</a:t>
            </a:r>
            <a:r>
              <a:rPr lang="zh-TW" altLang="en-US" dirty="0" smtClean="0"/>
              <a:t>會發現網路和選擇功能</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25</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Level A </a:t>
            </a:r>
            <a:r>
              <a:rPr lang="zh-TW" altLang="en-US" dirty="0" smtClean="0"/>
              <a:t>採用</a:t>
            </a:r>
            <a:r>
              <a:rPr lang="en-US" altLang="zh-TW" dirty="0" smtClean="0"/>
              <a:t>3GPP AAA</a:t>
            </a:r>
            <a:r>
              <a:rPr lang="zh-TW" altLang="en-US" dirty="0" smtClean="0"/>
              <a:t>認證  </a:t>
            </a:r>
            <a:r>
              <a:rPr lang="en-US" altLang="zh-TW" dirty="0" smtClean="0"/>
              <a:t>-----EAP</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26</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媒體獨立交換服務</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28</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大多數的文章著重於特定的無線網路互通，本文章建立一個全面性的架構，目的在於分類及分析互通的解決方案</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兩個共存的無線網路有部分重疊，本文推測，每個無線網路中所使用的</a:t>
            </a:r>
            <a:r>
              <a:rPr lang="en-US" altLang="zh-TW" dirty="0" smtClean="0"/>
              <a:t>RAT</a:t>
            </a:r>
            <a:r>
              <a:rPr lang="zh-TW" altLang="en-US" dirty="0" smtClean="0"/>
              <a:t>可以不同，而且終端機擁有</a:t>
            </a:r>
            <a:r>
              <a:rPr lang="en-US" altLang="zh-TW" dirty="0" smtClean="0"/>
              <a:t>multimode capabilities</a:t>
            </a:r>
          </a:p>
          <a:p>
            <a:r>
              <a:rPr lang="en-US" altLang="zh-TW" dirty="0" smtClean="0"/>
              <a:t>(2)</a:t>
            </a:r>
            <a:r>
              <a:rPr lang="zh-TW" altLang="en-US" dirty="0" smtClean="0"/>
              <a:t>一套服務可同時透過兩種無線網路，例如 </a:t>
            </a:r>
            <a:r>
              <a:rPr lang="en-US" altLang="zh-TW" dirty="0" smtClean="0"/>
              <a:t>voice call</a:t>
            </a:r>
          </a:p>
          <a:p>
            <a:r>
              <a:rPr lang="en-US" altLang="zh-TW" dirty="0" smtClean="0"/>
              <a:t>     </a:t>
            </a:r>
            <a:r>
              <a:rPr lang="zh-TW" altLang="en-US" dirty="0" smtClean="0"/>
              <a:t>一套服務只能連到一個無線網路，例如 </a:t>
            </a:r>
            <a:r>
              <a:rPr lang="en-US" altLang="zh-TW" dirty="0" smtClean="0"/>
              <a:t>instance messaging &amp; presence services</a:t>
            </a:r>
          </a:p>
          <a:p>
            <a:r>
              <a:rPr lang="en-US" altLang="zh-TW" dirty="0" smtClean="0"/>
              <a:t>(3)</a:t>
            </a:r>
            <a:r>
              <a:rPr lang="zh-TW" altLang="en-US" dirty="0" smtClean="0"/>
              <a:t>兩個不同的無線網路可能是不同的管理域</a:t>
            </a:r>
            <a:r>
              <a:rPr lang="en-US" altLang="zh-TW" dirty="0" smtClean="0"/>
              <a:t>(</a:t>
            </a:r>
            <a:r>
              <a:rPr lang="zh-TW" altLang="en-US" dirty="0" smtClean="0"/>
              <a:t>不同的網路商</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(1)Network layer : </a:t>
            </a:r>
            <a:r>
              <a:rPr lang="zh-TW" altLang="en-US" dirty="0" smtClean="0"/>
              <a:t>透過</a:t>
            </a:r>
            <a:r>
              <a:rPr lang="en-US" altLang="zh-TW" dirty="0" smtClean="0"/>
              <a:t>NG</a:t>
            </a:r>
            <a:r>
              <a:rPr lang="zh-TW" altLang="en-US" dirty="0" smtClean="0"/>
              <a:t>連接到外部網路或服務，</a:t>
            </a:r>
            <a:r>
              <a:rPr lang="en-US" altLang="zh-TW" dirty="0" smtClean="0"/>
              <a:t>IP</a:t>
            </a:r>
            <a:r>
              <a:rPr lang="zh-TW" altLang="en-US" dirty="0" smtClean="0"/>
              <a:t>的連接</a:t>
            </a:r>
            <a:endParaRPr lang="en-US" altLang="zh-TW" dirty="0" smtClean="0"/>
          </a:p>
          <a:p>
            <a:r>
              <a:rPr lang="en-US" altLang="zh-TW" dirty="0" smtClean="0"/>
              <a:t>(2)Network gateway</a:t>
            </a:r>
            <a:r>
              <a:rPr lang="en-US" altLang="zh-TW" baseline="0" dirty="0" smtClean="0"/>
              <a:t> : </a:t>
            </a:r>
            <a:r>
              <a:rPr lang="zh-TW" altLang="en-US" baseline="0" dirty="0" smtClean="0"/>
              <a:t>可動態配置</a:t>
            </a:r>
            <a:r>
              <a:rPr lang="en-US" altLang="zh-TW" baseline="0" dirty="0" err="1" smtClean="0"/>
              <a:t>QoS</a:t>
            </a:r>
            <a:endParaRPr lang="en-US" altLang="zh-TW" baseline="0" dirty="0" smtClean="0"/>
          </a:p>
          <a:p>
            <a:r>
              <a:rPr lang="en-US" altLang="zh-TW" baseline="0" dirty="0" smtClean="0"/>
              <a:t>(3)Radio</a:t>
            </a:r>
            <a:r>
              <a:rPr lang="zh-TW" altLang="en-US" baseline="0" dirty="0" smtClean="0"/>
              <a:t> </a:t>
            </a:r>
            <a:r>
              <a:rPr lang="en-US" altLang="zh-TW" baseline="0" dirty="0" smtClean="0"/>
              <a:t>link protocol stack : </a:t>
            </a:r>
            <a:r>
              <a:rPr lang="zh-TW" altLang="en-US" baseline="0" dirty="0" smtClean="0"/>
              <a:t>分配 </a:t>
            </a:r>
            <a:r>
              <a:rPr lang="en-US" altLang="zh-TW" baseline="0" dirty="0" smtClean="0"/>
              <a:t>base station</a:t>
            </a:r>
            <a:r>
              <a:rPr lang="zh-TW" altLang="en-US" baseline="0" dirty="0" smtClean="0"/>
              <a:t>，包含了</a:t>
            </a:r>
            <a:r>
              <a:rPr lang="en-US" altLang="zh-TW" baseline="0" dirty="0" smtClean="0"/>
              <a:t>physical, medium access control, and radio</a:t>
            </a:r>
            <a:r>
              <a:rPr lang="zh-TW" altLang="en-US" baseline="0" dirty="0" smtClean="0"/>
              <a:t> </a:t>
            </a:r>
            <a:r>
              <a:rPr lang="en-US" altLang="zh-TW" baseline="0" dirty="0" smtClean="0"/>
              <a:t>link control layers</a:t>
            </a:r>
          </a:p>
          <a:p>
            <a:r>
              <a:rPr lang="zh-TW" altLang="en-US" dirty="0" smtClean="0"/>
              <a:t>     </a:t>
            </a:r>
            <a:r>
              <a:rPr lang="en-US" altLang="zh-TW" dirty="0" smtClean="0"/>
              <a:t>radio resource management (RRM)</a:t>
            </a:r>
            <a:r>
              <a:rPr lang="zh-TW" altLang="en-US" dirty="0" smtClean="0"/>
              <a:t>  無線網路管理機制，有效使用無線網路</a:t>
            </a:r>
            <a:endParaRPr lang="en-US" altLang="zh-TW" dirty="0" smtClean="0"/>
          </a:p>
          <a:p>
            <a:r>
              <a:rPr lang="en-US" altLang="zh-TW" dirty="0" smtClean="0"/>
              <a:t>(4)</a:t>
            </a:r>
            <a:r>
              <a:rPr lang="en-US" altLang="zh-TW" sz="1200" kern="1200" baseline="0" dirty="0" smtClean="0">
                <a:solidFill>
                  <a:schemeClr val="tx1"/>
                </a:solidFill>
                <a:latin typeface="+mn-lt"/>
                <a:ea typeface="+mn-ea"/>
                <a:cs typeface="+mn-cs"/>
              </a:rPr>
              <a:t> wireless network control (WNC)</a:t>
            </a:r>
            <a:r>
              <a:rPr lang="zh-TW" altLang="en-US" sz="1200" kern="1200" baseline="0" dirty="0" smtClean="0">
                <a:solidFill>
                  <a:schemeClr val="tx1"/>
                </a:solidFill>
                <a:latin typeface="+mn-lt"/>
                <a:ea typeface="+mn-ea"/>
                <a:cs typeface="+mn-cs"/>
              </a:rPr>
              <a:t> </a:t>
            </a:r>
            <a:r>
              <a:rPr lang="en-US" altLang="zh-TW" sz="1200" kern="1200" baseline="0" dirty="0" smtClean="0">
                <a:solidFill>
                  <a:schemeClr val="tx1"/>
                </a:solidFill>
                <a:latin typeface="+mn-lt"/>
                <a:ea typeface="+mn-ea"/>
                <a:cs typeface="+mn-cs"/>
              </a:rPr>
              <a:t>:</a:t>
            </a:r>
            <a:r>
              <a:rPr lang="zh-TW" altLang="en-US" sz="1200" kern="1200" baseline="0" dirty="0" smtClean="0">
                <a:solidFill>
                  <a:schemeClr val="tx1"/>
                </a:solidFill>
                <a:latin typeface="+mn-lt"/>
                <a:ea typeface="+mn-ea"/>
                <a:cs typeface="+mn-cs"/>
              </a:rPr>
              <a:t> 控制整體的連接，例如認證、授權，安全上的管理</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Network layer</a:t>
            </a:r>
            <a:r>
              <a:rPr lang="zh-TW" altLang="en-US" dirty="0" smtClean="0"/>
              <a:t> 已經有統一的規格</a:t>
            </a:r>
            <a:r>
              <a:rPr lang="en-US" altLang="zh-TW" dirty="0" smtClean="0"/>
              <a:t>(TCP,UDP)</a:t>
            </a:r>
            <a:r>
              <a:rPr lang="zh-TW" altLang="en-US" dirty="0" smtClean="0"/>
              <a:t>，所以可以獨立運行</a:t>
            </a:r>
            <a:endParaRPr lang="en-US" altLang="zh-TW" dirty="0" smtClean="0"/>
          </a:p>
          <a:p>
            <a:r>
              <a:rPr lang="en-US" altLang="zh-TW" dirty="0" smtClean="0"/>
              <a:t>Application layer</a:t>
            </a:r>
            <a:r>
              <a:rPr lang="zh-TW" altLang="en-US" dirty="0" smtClean="0"/>
              <a:t> 也有統一</a:t>
            </a:r>
            <a:r>
              <a:rPr lang="en-US" altLang="zh-TW" dirty="0" smtClean="0"/>
              <a:t>(SIP)</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網路架構方面、支援服務、運作能力</a:t>
            </a:r>
            <a:endParaRPr lang="en-US" altLang="zh-TW" dirty="0" smtClean="0"/>
          </a:p>
          <a:p>
            <a:r>
              <a:rPr lang="zh-TW" altLang="en-US" dirty="0" smtClean="0"/>
              <a:t>分成四種</a:t>
            </a:r>
            <a:r>
              <a:rPr lang="en-US" altLang="zh-TW" dirty="0" smtClean="0"/>
              <a:t>level</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a:t>
            </a:r>
            <a:r>
              <a:rPr lang="zh-TW" altLang="en-US" dirty="0" smtClean="0"/>
              <a:t>允許使用者去存取服務</a:t>
            </a:r>
            <a:r>
              <a:rPr lang="en-US" altLang="zh-TW" dirty="0" smtClean="0"/>
              <a:t>(</a:t>
            </a:r>
            <a:r>
              <a:rPr lang="zh-TW" altLang="en-US" smtClean="0"/>
              <a:t>在別人的</a:t>
            </a:r>
            <a:r>
              <a:rPr lang="zh-TW" altLang="en-US" dirty="0" smtClean="0"/>
              <a:t>網路</a:t>
            </a:r>
            <a:r>
              <a:rPr lang="en-US" altLang="zh-TW" dirty="0" smtClean="0"/>
              <a:t>)</a:t>
            </a:r>
          </a:p>
          <a:p>
            <a:r>
              <a:rPr lang="en-US" altLang="zh-TW" dirty="0" smtClean="0"/>
              <a:t>(2)</a:t>
            </a:r>
            <a:r>
              <a:rPr lang="zh-TW" altLang="en-US" dirty="0" smtClean="0"/>
              <a:t>使用者可以使用自己原本的網路付費</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IMS : IP Multimedia Sub-system </a:t>
            </a:r>
          </a:p>
          <a:p>
            <a:r>
              <a:rPr lang="en-US" altLang="zh-TW" dirty="0" smtClean="0"/>
              <a:t>IMS</a:t>
            </a:r>
            <a:r>
              <a:rPr lang="zh-TW" altLang="en-US" dirty="0" smtClean="0"/>
              <a:t>是第三代行動通訊協定組織</a:t>
            </a:r>
            <a:r>
              <a:rPr lang="en-US" altLang="zh-TW" dirty="0" smtClean="0"/>
              <a:t>(3GPP)</a:t>
            </a:r>
            <a:r>
              <a:rPr lang="zh-TW" altLang="en-US" dirty="0" smtClean="0"/>
              <a:t>所制定提供多媒體服務的架構，利用</a:t>
            </a:r>
            <a:r>
              <a:rPr lang="en-US" altLang="zh-TW" dirty="0" smtClean="0"/>
              <a:t>IP</a:t>
            </a:r>
            <a:r>
              <a:rPr lang="zh-TW" altLang="en-US" dirty="0" smtClean="0"/>
              <a:t>網域的概念，實現行動管理、多媒體訊號發射與傳輸服務</a:t>
            </a:r>
            <a:endParaRPr lang="zh-TW" altLang="en-US" dirty="0"/>
          </a:p>
        </p:txBody>
      </p:sp>
      <p:sp>
        <p:nvSpPr>
          <p:cNvPr id="4" name="投影片編號版面配置區 3"/>
          <p:cNvSpPr>
            <a:spLocks noGrp="1"/>
          </p:cNvSpPr>
          <p:nvPr>
            <p:ph type="sldNum" sz="quarter" idx="10"/>
          </p:nvPr>
        </p:nvSpPr>
        <p:spPr/>
        <p:txBody>
          <a:bodyPr/>
          <a:lstStyle/>
          <a:p>
            <a:fld id="{8B5AB404-B9A2-4F44-BF28-4149D4D1CD1A}"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C1153A-9BE2-4D65-A484-9CAF160E2E75}" type="datetimeFigureOut">
              <a:rPr lang="zh-TW" altLang="en-US" smtClean="0"/>
              <a:pPr/>
              <a:t>2011/11/1</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0C255902-C6C7-42A2-961E-33747733D9F4}"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255902-C6C7-42A2-961E-33747733D9F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8EC1153A-9BE2-4D65-A484-9CAF160E2E75}" type="datetimeFigureOut">
              <a:rPr lang="zh-TW" altLang="en-US" smtClean="0"/>
              <a:pPr/>
              <a:t>2011/11/1</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0C255902-C6C7-42A2-961E-33747733D9F4}"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0C255902-C6C7-42A2-961E-33747733D9F4}"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C255902-C6C7-42A2-961E-33747733D9F4}"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8EC1153A-9BE2-4D65-A484-9CAF160E2E75}" type="datetimeFigureOut">
              <a:rPr lang="zh-TW" altLang="en-US" smtClean="0"/>
              <a:pPr/>
              <a:t>2011/11/1</a:t>
            </a:fld>
            <a:endParaRPr lang="zh-TW" altLang="en-US"/>
          </a:p>
        </p:txBody>
      </p:sp>
      <p:sp>
        <p:nvSpPr>
          <p:cNvPr id="10" name="投影片編號版面配置區 9"/>
          <p:cNvSpPr>
            <a:spLocks noGrp="1"/>
          </p:cNvSpPr>
          <p:nvPr>
            <p:ph type="sldNum" sz="quarter" idx="16"/>
          </p:nvPr>
        </p:nvSpPr>
        <p:spPr/>
        <p:txBody>
          <a:bodyPr rtlCol="0"/>
          <a:lstStyle/>
          <a:p>
            <a:fld id="{0C255902-C6C7-42A2-961E-33747733D9F4}"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8EC1153A-9BE2-4D65-A484-9CAF160E2E75}" type="datetimeFigureOut">
              <a:rPr lang="zh-TW" altLang="en-US" smtClean="0"/>
              <a:pPr/>
              <a:t>2011/11/1</a:t>
            </a:fld>
            <a:endParaRPr lang="zh-TW" altLang="en-US"/>
          </a:p>
        </p:txBody>
      </p:sp>
      <p:sp>
        <p:nvSpPr>
          <p:cNvPr id="12" name="投影片編號版面配置區 11"/>
          <p:cNvSpPr>
            <a:spLocks noGrp="1"/>
          </p:cNvSpPr>
          <p:nvPr>
            <p:ph type="sldNum" sz="quarter" idx="16"/>
          </p:nvPr>
        </p:nvSpPr>
        <p:spPr/>
        <p:txBody>
          <a:bodyPr rtlCol="0"/>
          <a:lstStyle/>
          <a:p>
            <a:fld id="{0C255902-C6C7-42A2-961E-33747733D9F4}"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0C255902-C6C7-42A2-961E-33747733D9F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0C255902-C6C7-42A2-961E-33747733D9F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8EC1153A-9BE2-4D65-A484-9CAF160E2E75}" type="datetimeFigureOut">
              <a:rPr lang="zh-TW" altLang="en-US" smtClean="0"/>
              <a:pPr/>
              <a:t>2011/11/1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0C255902-C6C7-42A2-961E-33747733D9F4}"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8EC1153A-9BE2-4D65-A484-9CAF160E2E75}" type="datetimeFigureOut">
              <a:rPr lang="zh-TW" altLang="en-US" smtClean="0"/>
              <a:pPr/>
              <a:t>2011/11/1</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0C255902-C6C7-42A2-961E-33747733D9F4}"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EC1153A-9BE2-4D65-A484-9CAF160E2E75}" type="datetimeFigureOut">
              <a:rPr lang="zh-TW" altLang="en-US" smtClean="0"/>
              <a:pPr/>
              <a:t>2011/11/1</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C255902-C6C7-42A2-961E-33747733D9F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3429000"/>
            <a:ext cx="8964488" cy="2438400"/>
          </a:xfrm>
        </p:spPr>
        <p:txBody>
          <a:bodyPr>
            <a:normAutofit/>
          </a:bodyPr>
          <a:lstStyle/>
          <a:p>
            <a:r>
              <a:rPr lang="en-US" altLang="zh-TW" dirty="0" smtClean="0"/>
              <a:t>Interworking in heterogeneous wireless networks</a:t>
            </a:r>
            <a:endParaRPr lang="zh-TW" altLang="en-US" dirty="0"/>
          </a:p>
        </p:txBody>
      </p:sp>
      <p:sp>
        <p:nvSpPr>
          <p:cNvPr id="3" name="副標題 2"/>
          <p:cNvSpPr>
            <a:spLocks noGrp="1"/>
          </p:cNvSpPr>
          <p:nvPr>
            <p:ph type="subTitle" idx="1"/>
          </p:nvPr>
        </p:nvSpPr>
        <p:spPr/>
        <p:txBody>
          <a:bodyPr>
            <a:normAutofit/>
          </a:bodyPr>
          <a:lstStyle/>
          <a:p>
            <a:r>
              <a:rPr lang="en-US" altLang="zh-TW" sz="2800" dirty="0" smtClean="0">
                <a:solidFill>
                  <a:schemeClr val="tx2">
                    <a:lumMod val="10000"/>
                  </a:schemeClr>
                </a:solidFill>
              </a:rPr>
              <a:t>Comprehensive Framework And Future Trends</a:t>
            </a:r>
            <a:endParaRPr lang="zh-TW" altLang="en-US" sz="2800"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Level B</a:t>
            </a:r>
            <a:br>
              <a:rPr lang="en-US" altLang="zh-TW" dirty="0" smtClean="0"/>
            </a:br>
            <a:r>
              <a:rPr lang="en-US" altLang="zh-TW" dirty="0" smtClean="0"/>
              <a:t>Intersystem Service Access</a:t>
            </a:r>
            <a:endParaRPr lang="zh-TW" altLang="en-US" dirty="0"/>
          </a:p>
        </p:txBody>
      </p:sp>
      <p:sp>
        <p:nvSpPr>
          <p:cNvPr id="3" name="內容版面配置區 2"/>
          <p:cNvSpPr>
            <a:spLocks noGrp="1"/>
          </p:cNvSpPr>
          <p:nvPr>
            <p:ph sz="quarter" idx="1"/>
          </p:nvPr>
        </p:nvSpPr>
        <p:spPr/>
        <p:txBody>
          <a:bodyPr/>
          <a:lstStyle/>
          <a:p>
            <a:r>
              <a:rPr lang="en-US" altLang="zh-TW" dirty="0" smtClean="0"/>
              <a:t>The cellular subscriber using a cellular/WLAN laptop would also enjoy his/her cellular IMS services while attached to the public WLAN hotspot.</a:t>
            </a:r>
          </a:p>
          <a:p>
            <a:r>
              <a:rPr lang="en-US" altLang="zh-TW" dirty="0" smtClean="0"/>
              <a:t>Neither level A nor level B would support service continuity when the user moves between networks.</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Level C</a:t>
            </a:r>
            <a:br>
              <a:rPr lang="en-US" altLang="zh-TW" dirty="0" smtClean="0"/>
            </a:br>
            <a:r>
              <a:rPr lang="en-US" altLang="zh-TW" dirty="0" smtClean="0"/>
              <a:t>Intersystem Service Continuity</a:t>
            </a:r>
            <a:endParaRPr lang="zh-TW" altLang="en-US" dirty="0"/>
          </a:p>
        </p:txBody>
      </p:sp>
      <p:sp>
        <p:nvSpPr>
          <p:cNvPr id="3" name="內容版面配置區 2"/>
          <p:cNvSpPr>
            <a:spLocks noGrp="1"/>
          </p:cNvSpPr>
          <p:nvPr>
            <p:ph sz="quarter" idx="1"/>
          </p:nvPr>
        </p:nvSpPr>
        <p:spPr/>
        <p:txBody>
          <a:bodyPr/>
          <a:lstStyle/>
          <a:p>
            <a:r>
              <a:rPr lang="en-US" altLang="zh-TW" dirty="0" smtClean="0"/>
              <a:t>This level extends the previous ones so that the user is not required to re-establish active session(s) when moving between networks.</a:t>
            </a:r>
          </a:p>
          <a:p>
            <a:r>
              <a:rPr lang="en-US" altLang="zh-TW" dirty="0" smtClean="0"/>
              <a:t>A</a:t>
            </a:r>
            <a:r>
              <a:rPr lang="zh-TW" altLang="en-US" dirty="0" smtClean="0"/>
              <a:t> </a:t>
            </a:r>
            <a:r>
              <a:rPr lang="en-US" altLang="zh-TW" dirty="0" smtClean="0"/>
              <a:t>temporary </a:t>
            </a:r>
            <a:r>
              <a:rPr lang="en-US" altLang="zh-TW" dirty="0" err="1" smtClean="0"/>
              <a:t>QoS</a:t>
            </a:r>
            <a:r>
              <a:rPr lang="en-US" altLang="zh-TW" dirty="0" smtClean="0"/>
              <a:t> degradation can be tolerated</a:t>
            </a:r>
            <a:r>
              <a:rPr lang="zh-TW" altLang="en-US" dirty="0" smtClean="0"/>
              <a:t> </a:t>
            </a:r>
            <a:r>
              <a:rPr lang="en-US" altLang="zh-TW" dirty="0" smtClean="0"/>
              <a:t>during the transition time. </a:t>
            </a:r>
          </a:p>
          <a:p>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Level D</a:t>
            </a:r>
            <a:br>
              <a:rPr lang="en-US" altLang="zh-TW" dirty="0" smtClean="0"/>
            </a:br>
            <a:r>
              <a:rPr lang="en-US" altLang="zh-TW" dirty="0" smtClean="0"/>
              <a:t>Intersystem Seamless Service Continuity</a:t>
            </a:r>
            <a:endParaRPr lang="zh-TW" altLang="en-US" dirty="0"/>
          </a:p>
        </p:txBody>
      </p:sp>
      <p:sp>
        <p:nvSpPr>
          <p:cNvPr id="3" name="內容版面配置區 2"/>
          <p:cNvSpPr>
            <a:spLocks noGrp="1"/>
          </p:cNvSpPr>
          <p:nvPr>
            <p:ph sz="quarter" idx="1"/>
          </p:nvPr>
        </p:nvSpPr>
        <p:spPr/>
        <p:txBody>
          <a:bodyPr/>
          <a:lstStyle/>
          <a:p>
            <a:r>
              <a:rPr lang="en-US" altLang="zh-TW" dirty="0" smtClean="0"/>
              <a:t>To offer a seamless mobility experience</a:t>
            </a:r>
          </a:p>
          <a:p>
            <a:r>
              <a:rPr lang="en-US" altLang="zh-TW" dirty="0" smtClean="0"/>
              <a:t>Enabling mobile</a:t>
            </a:r>
            <a:r>
              <a:rPr lang="zh-TW" altLang="en-US" dirty="0" smtClean="0"/>
              <a:t> </a:t>
            </a:r>
            <a:r>
              <a:rPr lang="en-US" altLang="zh-TW" dirty="0" smtClean="0"/>
              <a:t>terminals to conduct seamless handovers across</a:t>
            </a:r>
            <a:r>
              <a:rPr lang="zh-TW" altLang="en-US" dirty="0" smtClean="0"/>
              <a:t> </a:t>
            </a:r>
            <a:r>
              <a:rPr lang="en-US" altLang="zh-TW" dirty="0" smtClean="0"/>
              <a:t>diverse access networks.</a:t>
            </a:r>
          </a:p>
          <a:p>
            <a:r>
              <a:rPr lang="en-US" altLang="zh-TW" dirty="0" smtClean="0"/>
              <a:t>Less than 300 ms could</a:t>
            </a:r>
            <a:r>
              <a:rPr lang="zh-TW" altLang="en-US" dirty="0" smtClean="0"/>
              <a:t> </a:t>
            </a:r>
            <a:r>
              <a:rPr lang="en-US" altLang="zh-TW" dirty="0" smtClean="0"/>
              <a:t>be required for real-time services in </a:t>
            </a:r>
            <a:r>
              <a:rPr lang="en-US" altLang="zh-TW" dirty="0" err="1" smtClean="0"/>
              <a:t>intertechnology</a:t>
            </a:r>
            <a:r>
              <a:rPr lang="zh-TW" altLang="en-US" dirty="0" smtClean="0"/>
              <a:t> </a:t>
            </a:r>
            <a:r>
              <a:rPr lang="en-US" altLang="zh-TW" dirty="0" smtClean="0"/>
              <a:t>handovers</a:t>
            </a:r>
          </a:p>
          <a:p>
            <a:r>
              <a:rPr lang="en-US" altLang="zh-TW" dirty="0" smtClean="0"/>
              <a:t>Consistency</a:t>
            </a:r>
            <a:r>
              <a:rPr lang="zh-TW" altLang="en-US" dirty="0" smtClean="0"/>
              <a:t> </a:t>
            </a:r>
            <a:r>
              <a:rPr lang="en-US" altLang="zh-TW" dirty="0" smtClean="0"/>
              <a:t>of </a:t>
            </a:r>
            <a:r>
              <a:rPr lang="en-US" altLang="zh-TW" dirty="0" err="1" smtClean="0"/>
              <a:t>QoS</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340768"/>
          </a:xfrm>
        </p:spPr>
        <p:txBody>
          <a:bodyPr>
            <a:normAutofit fontScale="90000"/>
          </a:bodyPr>
          <a:lstStyle/>
          <a:p>
            <a:pPr algn="ctr"/>
            <a:r>
              <a:rPr lang="en-US" altLang="zh-TW" dirty="0" smtClean="0"/>
              <a:t>Interworking Levels and</a:t>
            </a:r>
            <a:br>
              <a:rPr lang="en-US" altLang="zh-TW" dirty="0" smtClean="0"/>
            </a:br>
            <a:r>
              <a:rPr lang="en-US" altLang="zh-TW" dirty="0" smtClean="0"/>
              <a:t>Related Interworking Mechanisms</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0" y="1473672"/>
            <a:ext cx="9144000" cy="5384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Interworking Machine</a:t>
            </a:r>
            <a:br>
              <a:rPr lang="en-US" altLang="zh-TW" dirty="0" smtClean="0"/>
            </a:br>
            <a:r>
              <a:rPr lang="en-US" altLang="zh-TW" dirty="0" smtClean="0"/>
              <a:t>Level A : Intersystem AAA</a:t>
            </a:r>
            <a:endParaRPr lang="zh-TW" altLang="en-US" dirty="0"/>
          </a:p>
        </p:txBody>
      </p:sp>
      <p:sp>
        <p:nvSpPr>
          <p:cNvPr id="3" name="內容版面配置區 2"/>
          <p:cNvSpPr>
            <a:spLocks noGrp="1"/>
          </p:cNvSpPr>
          <p:nvPr>
            <p:ph sz="quarter" idx="1"/>
          </p:nvPr>
        </p:nvSpPr>
        <p:spPr>
          <a:xfrm>
            <a:off x="612648" y="1600200"/>
            <a:ext cx="8153400" cy="5069160"/>
          </a:xfrm>
        </p:spPr>
        <p:txBody>
          <a:bodyPr>
            <a:normAutofit lnSpcReduction="10000"/>
          </a:bodyPr>
          <a:lstStyle/>
          <a:p>
            <a:r>
              <a:rPr lang="en-US" altLang="zh-TW" dirty="0" smtClean="0"/>
              <a:t>Extending authorization, authentication, and accounting(AAA) </a:t>
            </a:r>
          </a:p>
          <a:p>
            <a:r>
              <a:rPr lang="en-US" altLang="zh-TW" dirty="0" smtClean="0"/>
              <a:t>The deployment of one bill solutions advocates</a:t>
            </a:r>
            <a:r>
              <a:rPr lang="zh-TW" altLang="en-US" dirty="0" smtClean="0"/>
              <a:t> </a:t>
            </a:r>
            <a:r>
              <a:rPr lang="en-US" altLang="zh-TW" dirty="0" smtClean="0"/>
              <a:t>for the existence of mechanisms to transfer</a:t>
            </a:r>
            <a:r>
              <a:rPr lang="zh-TW" altLang="en-US" dirty="0" smtClean="0"/>
              <a:t> </a:t>
            </a:r>
            <a:r>
              <a:rPr lang="en-US" altLang="zh-TW" dirty="0" smtClean="0"/>
              <a:t>accounting and charging data between wireless</a:t>
            </a:r>
            <a:r>
              <a:rPr lang="zh-TW" altLang="en-US" dirty="0" smtClean="0"/>
              <a:t> </a:t>
            </a:r>
            <a:r>
              <a:rPr lang="en-US" altLang="zh-TW" dirty="0" smtClean="0"/>
              <a:t>networks.</a:t>
            </a:r>
          </a:p>
          <a:p>
            <a:pPr lvl="1"/>
            <a:r>
              <a:rPr lang="en-US" altLang="zh-TW" dirty="0" smtClean="0"/>
              <a:t>Adoption of flexible AAA frameworks able to</a:t>
            </a:r>
            <a:r>
              <a:rPr lang="zh-TW" altLang="en-US" dirty="0" smtClean="0"/>
              <a:t> </a:t>
            </a:r>
            <a:r>
              <a:rPr lang="en-US" altLang="zh-TW" dirty="0" smtClean="0"/>
              <a:t>support multiple authentication methods </a:t>
            </a:r>
          </a:p>
          <a:p>
            <a:pPr lvl="1"/>
            <a:r>
              <a:rPr lang="en-US" altLang="zh-TW" dirty="0" smtClean="0"/>
              <a:t>Deployment of additional functionality such as</a:t>
            </a:r>
            <a:r>
              <a:rPr lang="zh-TW" altLang="en-US" dirty="0" smtClean="0"/>
              <a:t> </a:t>
            </a:r>
            <a:r>
              <a:rPr lang="en-US" altLang="zh-TW" dirty="0" smtClean="0"/>
              <a:t>AAA proxy/relay functions and related signaling</a:t>
            </a:r>
            <a:r>
              <a:rPr lang="zh-TW" altLang="en-US" dirty="0" smtClean="0"/>
              <a:t> </a:t>
            </a:r>
            <a:r>
              <a:rPr lang="en-US" altLang="zh-TW" dirty="0" smtClean="0"/>
              <a:t>interfaces between networks</a:t>
            </a:r>
          </a:p>
          <a:p>
            <a:pPr lvl="1"/>
            <a:r>
              <a:rPr lang="en-US" altLang="zh-TW" dirty="0" smtClean="0"/>
              <a:t>Enhanced network discovery mechanisms for</a:t>
            </a:r>
            <a:r>
              <a:rPr lang="zh-TW" altLang="en-US" dirty="0" smtClean="0"/>
              <a:t> </a:t>
            </a:r>
            <a:r>
              <a:rPr lang="en-US" altLang="zh-TW" dirty="0" smtClean="0"/>
              <a:t>identity selection </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28600"/>
            <a:ext cx="8568952" cy="990600"/>
          </a:xfrm>
        </p:spPr>
        <p:txBody>
          <a:bodyPr>
            <a:normAutofit fontScale="90000"/>
          </a:bodyPr>
          <a:lstStyle/>
          <a:p>
            <a:pPr algn="ctr"/>
            <a:r>
              <a:rPr lang="en-US" altLang="zh-TW" dirty="0" smtClean="0"/>
              <a:t>Interworking Machine</a:t>
            </a:r>
            <a:br>
              <a:rPr lang="en-US" altLang="zh-TW" dirty="0" smtClean="0"/>
            </a:br>
            <a:r>
              <a:rPr lang="en-US" altLang="zh-TW" dirty="0" smtClean="0"/>
              <a:t>Level B : Intersystem User Data Transfer</a:t>
            </a:r>
            <a:endParaRPr lang="zh-TW" altLang="en-US" dirty="0"/>
          </a:p>
        </p:txBody>
      </p:sp>
      <p:sp>
        <p:nvSpPr>
          <p:cNvPr id="3" name="內容版面配置區 2"/>
          <p:cNvSpPr>
            <a:spLocks noGrp="1"/>
          </p:cNvSpPr>
          <p:nvPr>
            <p:ph sz="quarter" idx="1"/>
          </p:nvPr>
        </p:nvSpPr>
        <p:spPr/>
        <p:txBody>
          <a:bodyPr/>
          <a:lstStyle/>
          <a:p>
            <a:r>
              <a:rPr lang="en-US" altLang="zh-TW" dirty="0" smtClean="0"/>
              <a:t>These mechanisms enable the transfer of user</a:t>
            </a:r>
            <a:r>
              <a:rPr lang="zh-TW" altLang="en-US" dirty="0" smtClean="0"/>
              <a:t> </a:t>
            </a:r>
            <a:r>
              <a:rPr lang="en-US" altLang="zh-TW" dirty="0" smtClean="0"/>
              <a:t>data between networks in order to give access to</a:t>
            </a:r>
            <a:r>
              <a:rPr lang="zh-TW" altLang="en-US" dirty="0" smtClean="0"/>
              <a:t> </a:t>
            </a:r>
            <a:r>
              <a:rPr lang="en-US" altLang="zh-TW" dirty="0" smtClean="0"/>
              <a:t>specific services provided in a network other</a:t>
            </a:r>
            <a:r>
              <a:rPr lang="zh-TW" altLang="en-US" dirty="0" smtClean="0"/>
              <a:t> </a:t>
            </a:r>
            <a:r>
              <a:rPr lang="en-US" altLang="zh-TW" dirty="0" smtClean="0"/>
              <a:t>than the serving one.</a:t>
            </a:r>
          </a:p>
          <a:p>
            <a:r>
              <a:rPr lang="en-US" altLang="zh-TW" dirty="0" smtClean="0"/>
              <a:t>A common approach to</a:t>
            </a:r>
            <a:r>
              <a:rPr lang="zh-TW" altLang="en-US" dirty="0" smtClean="0"/>
              <a:t> </a:t>
            </a:r>
            <a:r>
              <a:rPr lang="en-US" altLang="zh-TW" dirty="0" smtClean="0"/>
              <a:t>enforce user data transfer between networks</a:t>
            </a:r>
            <a:r>
              <a:rPr lang="zh-TW" altLang="en-US" dirty="0" smtClean="0"/>
              <a:t> </a:t>
            </a:r>
            <a:r>
              <a:rPr lang="en-US" altLang="zh-TW" dirty="0" smtClean="0"/>
              <a:t>relies on tunneling protocols such as the Layer 2</a:t>
            </a:r>
            <a:r>
              <a:rPr lang="zh-TW" altLang="en-US" dirty="0" smtClean="0"/>
              <a:t> </a:t>
            </a:r>
            <a:r>
              <a:rPr lang="en-US" altLang="zh-TW" dirty="0" smtClean="0"/>
              <a:t>Tunneling Protocol (L2TP)</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Interworking Machine</a:t>
            </a:r>
            <a:br>
              <a:rPr lang="en-US" altLang="zh-TW" dirty="0" smtClean="0"/>
            </a:br>
            <a:r>
              <a:rPr lang="en-US" altLang="zh-TW" dirty="0" smtClean="0"/>
              <a:t>Level C : Network Layer Handover</a:t>
            </a:r>
            <a:endParaRPr lang="zh-TW" altLang="en-US" dirty="0"/>
          </a:p>
        </p:txBody>
      </p:sp>
      <p:sp>
        <p:nvSpPr>
          <p:cNvPr id="3" name="內容版面配置區 2"/>
          <p:cNvSpPr>
            <a:spLocks noGrp="1"/>
          </p:cNvSpPr>
          <p:nvPr>
            <p:ph sz="quarter" idx="1"/>
          </p:nvPr>
        </p:nvSpPr>
        <p:spPr/>
        <p:txBody>
          <a:bodyPr/>
          <a:lstStyle/>
          <a:p>
            <a:r>
              <a:rPr lang="en-US" altLang="zh-TW" dirty="0" smtClean="0"/>
              <a:t>Relies on</a:t>
            </a:r>
            <a:r>
              <a:rPr lang="zh-TW" altLang="en-US" dirty="0" smtClean="0"/>
              <a:t> </a:t>
            </a:r>
            <a:r>
              <a:rPr lang="en-US" altLang="zh-TW" dirty="0" smtClean="0"/>
              <a:t>the maintenance of a permanent mobile terminal</a:t>
            </a:r>
            <a:r>
              <a:rPr lang="zh-TW" altLang="en-US" dirty="0" smtClean="0"/>
              <a:t> </a:t>
            </a:r>
            <a:r>
              <a:rPr lang="en-US" altLang="zh-TW" dirty="0" smtClean="0"/>
              <a:t>IP address</a:t>
            </a:r>
          </a:p>
          <a:p>
            <a:r>
              <a:rPr lang="en-US" altLang="zh-TW" dirty="0" smtClean="0"/>
              <a:t>Mobile IP (MIP)described in RFC 3344</a:t>
            </a:r>
          </a:p>
          <a:p>
            <a:r>
              <a:rPr lang="en-US" altLang="zh-TW" dirty="0" smtClean="0"/>
              <a:t>MIP is based on a</a:t>
            </a:r>
            <a:r>
              <a:rPr lang="zh-TW" altLang="en-US" dirty="0" smtClean="0"/>
              <a:t> </a:t>
            </a:r>
            <a:r>
              <a:rPr lang="en-US" altLang="zh-TW" dirty="0" smtClean="0"/>
              <a:t>redirection approach achieved by a home agent(HA) functionality</a:t>
            </a:r>
          </a:p>
          <a:p>
            <a:r>
              <a:rPr lang="en-US" altLang="zh-TW" dirty="0" smtClean="0"/>
              <a:t>Within the MIP solution, the mobile</a:t>
            </a:r>
            <a:r>
              <a:rPr lang="zh-TW" altLang="en-US" dirty="0" smtClean="0"/>
              <a:t> </a:t>
            </a:r>
            <a:r>
              <a:rPr lang="en-US" altLang="zh-TW" dirty="0" smtClean="0"/>
              <a:t>terminal itself is in charge of updating the</a:t>
            </a:r>
            <a:r>
              <a:rPr lang="zh-TW" altLang="en-US" dirty="0" smtClean="0"/>
              <a:t> </a:t>
            </a:r>
            <a:r>
              <a:rPr lang="en-US" altLang="zh-TW" dirty="0" smtClean="0"/>
              <a:t>address binding of its HA as the care-of address(</a:t>
            </a:r>
            <a:r>
              <a:rPr lang="en-US" altLang="zh-TW" dirty="0" err="1" smtClean="0"/>
              <a:t>CoA</a:t>
            </a:r>
            <a:r>
              <a:rPr lang="en-US" altLang="zh-TW" dirty="0" smtClean="0"/>
              <a:t>) changes</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19200"/>
          </a:xfrm>
        </p:spPr>
        <p:txBody>
          <a:bodyPr>
            <a:noAutofit/>
          </a:bodyPr>
          <a:lstStyle/>
          <a:p>
            <a:pPr algn="ctr"/>
            <a:r>
              <a:rPr lang="en-US" altLang="zh-TW" sz="3600" dirty="0" smtClean="0"/>
              <a:t>Interworking Machine</a:t>
            </a:r>
            <a:br>
              <a:rPr lang="en-US" altLang="zh-TW" sz="3600" dirty="0" smtClean="0"/>
            </a:br>
            <a:r>
              <a:rPr lang="en-US" altLang="zh-TW" sz="3600" dirty="0" smtClean="0"/>
              <a:t>Level D:Network Layer Handover Optimization</a:t>
            </a:r>
            <a:endParaRPr lang="zh-TW" altLang="en-US" sz="3600" dirty="0"/>
          </a:p>
        </p:txBody>
      </p:sp>
      <p:sp>
        <p:nvSpPr>
          <p:cNvPr id="3" name="內容版面配置區 2"/>
          <p:cNvSpPr>
            <a:spLocks noGrp="1"/>
          </p:cNvSpPr>
          <p:nvPr>
            <p:ph sz="quarter" idx="1"/>
          </p:nvPr>
        </p:nvSpPr>
        <p:spPr/>
        <p:txBody>
          <a:bodyPr/>
          <a:lstStyle/>
          <a:p>
            <a:r>
              <a:rPr lang="en-US" altLang="zh-TW" dirty="0" smtClean="0"/>
              <a:t>Latencies related to radio link</a:t>
            </a:r>
            <a:r>
              <a:rPr lang="zh-TW" altLang="en-US" dirty="0" smtClean="0"/>
              <a:t> </a:t>
            </a:r>
            <a:r>
              <a:rPr lang="en-US" altLang="zh-TW" dirty="0" smtClean="0"/>
              <a:t>layers and</a:t>
            </a:r>
            <a:r>
              <a:rPr lang="zh-TW" altLang="en-US" dirty="0" smtClean="0"/>
              <a:t> </a:t>
            </a:r>
            <a:r>
              <a:rPr lang="en-US" altLang="zh-TW" dirty="0" smtClean="0"/>
              <a:t>network layer operation can turn into a period during which the</a:t>
            </a:r>
            <a:r>
              <a:rPr lang="zh-TW" altLang="en-US" dirty="0" smtClean="0"/>
              <a:t> </a:t>
            </a:r>
            <a:r>
              <a:rPr lang="en-US" altLang="zh-TW" dirty="0" smtClean="0"/>
              <a:t>terminal is unable to send or receive packets.</a:t>
            </a:r>
          </a:p>
          <a:p>
            <a:r>
              <a:rPr lang="en-US" altLang="zh-TW" dirty="0" smtClean="0"/>
              <a:t>Solution</a:t>
            </a:r>
            <a:r>
              <a:rPr lang="zh-TW" altLang="en-US" dirty="0" smtClean="0"/>
              <a:t> </a:t>
            </a:r>
            <a:r>
              <a:rPr lang="en-US" altLang="zh-TW" dirty="0" smtClean="0"/>
              <a:t>:</a:t>
            </a:r>
            <a:r>
              <a:rPr lang="zh-TW" altLang="en-US" dirty="0" smtClean="0"/>
              <a:t> </a:t>
            </a:r>
            <a:endParaRPr lang="en-US" altLang="zh-TW" dirty="0" smtClean="0"/>
          </a:p>
          <a:p>
            <a:pPr lvl="1"/>
            <a:r>
              <a:rPr lang="en-US" altLang="zh-TW" dirty="0" smtClean="0"/>
              <a:t>RFC 4068 defines fast handover extensions</a:t>
            </a:r>
            <a:r>
              <a:rPr lang="zh-TW" altLang="en-US" dirty="0" smtClean="0"/>
              <a:t> </a:t>
            </a:r>
            <a:r>
              <a:rPr lang="en-US" altLang="zh-TW" dirty="0" smtClean="0"/>
              <a:t>for MIPv6 so that terminals can acquire a</a:t>
            </a:r>
            <a:r>
              <a:rPr lang="zh-TW" altLang="en-US" dirty="0" smtClean="0"/>
              <a:t> </a:t>
            </a:r>
            <a:r>
              <a:rPr lang="en-US" altLang="zh-TW" dirty="0" smtClean="0"/>
              <a:t>new valid </a:t>
            </a:r>
            <a:r>
              <a:rPr lang="en-US" altLang="zh-TW" dirty="0" err="1" smtClean="0"/>
              <a:t>CoA</a:t>
            </a:r>
            <a:r>
              <a:rPr lang="en-US" altLang="zh-TW" dirty="0" smtClean="0"/>
              <a:t> before a handover occurs</a:t>
            </a:r>
          </a:p>
          <a:p>
            <a:pPr lvl="1"/>
            <a:r>
              <a:rPr lang="en-US" altLang="zh-TW" dirty="0" smtClean="0"/>
              <a:t>Pre-authentication</a:t>
            </a:r>
          </a:p>
          <a:p>
            <a:pPr lvl="1"/>
            <a:r>
              <a:rPr lang="en-US" altLang="zh-TW" dirty="0" smtClean="0"/>
              <a:t>Network discovery mechanisms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19200"/>
          </a:xfrm>
        </p:spPr>
        <p:txBody>
          <a:bodyPr>
            <a:noAutofit/>
          </a:bodyPr>
          <a:lstStyle/>
          <a:p>
            <a:pPr algn="ctr"/>
            <a:r>
              <a:rPr lang="en-US" altLang="zh-TW" sz="3600" dirty="0" smtClean="0"/>
              <a:t>Interworking Machine</a:t>
            </a:r>
            <a:br>
              <a:rPr lang="en-US" altLang="zh-TW" sz="3600" dirty="0" smtClean="0"/>
            </a:br>
            <a:r>
              <a:rPr lang="en-US" altLang="zh-TW" sz="3600" dirty="0" smtClean="0"/>
              <a:t>Level D:Link Layer Handover Optimization</a:t>
            </a:r>
            <a:endParaRPr lang="zh-TW" altLang="en-US" sz="3600" dirty="0"/>
          </a:p>
        </p:txBody>
      </p:sp>
      <p:sp>
        <p:nvSpPr>
          <p:cNvPr id="3" name="內容版面配置區 2"/>
          <p:cNvSpPr>
            <a:spLocks noGrp="1"/>
          </p:cNvSpPr>
          <p:nvPr>
            <p:ph sz="quarter" idx="1"/>
          </p:nvPr>
        </p:nvSpPr>
        <p:spPr/>
        <p:txBody>
          <a:bodyPr/>
          <a:lstStyle/>
          <a:p>
            <a:r>
              <a:rPr lang="en-US" altLang="zh-TW" dirty="0" smtClean="0"/>
              <a:t>Radio link layer operations could also introduce</a:t>
            </a:r>
            <a:r>
              <a:rPr lang="zh-TW" altLang="en-US" dirty="0" smtClean="0"/>
              <a:t> </a:t>
            </a:r>
            <a:r>
              <a:rPr lang="en-US" altLang="zh-TW" dirty="0" smtClean="0"/>
              <a:t>delays in the handover process.</a:t>
            </a:r>
          </a:p>
          <a:p>
            <a:r>
              <a:rPr lang="en-US" altLang="zh-TW" dirty="0" smtClean="0"/>
              <a:t>Solution : </a:t>
            </a:r>
          </a:p>
          <a:p>
            <a:pPr lvl="1"/>
            <a:r>
              <a:rPr lang="en-US" altLang="zh-TW" dirty="0" smtClean="0"/>
              <a:t>Provision of inter-RAT configuration information</a:t>
            </a:r>
            <a:r>
              <a:rPr lang="zh-TW" altLang="en-US" dirty="0" smtClean="0"/>
              <a:t> </a:t>
            </a:r>
            <a:r>
              <a:rPr lang="en-US" altLang="zh-TW" dirty="0" smtClean="0"/>
              <a:t>about neighboring BSs.</a:t>
            </a:r>
          </a:p>
          <a:p>
            <a:pPr lvl="1"/>
            <a:r>
              <a:rPr lang="en-US" altLang="zh-TW" dirty="0" smtClean="0"/>
              <a:t>Inter-RAT measurements control and reporting</a:t>
            </a:r>
            <a:r>
              <a:rPr lang="zh-TW" altLang="en-US" dirty="0" smtClean="0"/>
              <a:t> </a:t>
            </a:r>
            <a:r>
              <a:rPr lang="en-US" altLang="zh-TW" dirty="0" smtClean="0"/>
              <a:t>to improve handover initiation.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19200"/>
          </a:xfrm>
        </p:spPr>
        <p:txBody>
          <a:bodyPr>
            <a:noAutofit/>
          </a:bodyPr>
          <a:lstStyle/>
          <a:p>
            <a:pPr algn="ctr"/>
            <a:r>
              <a:rPr lang="en-US" altLang="zh-TW" sz="3600" dirty="0" smtClean="0"/>
              <a:t>Discussion On Relevant Interworking Approaches</a:t>
            </a:r>
            <a:endParaRPr lang="zh-TW" altLang="en-US" sz="3600" dirty="0"/>
          </a:p>
        </p:txBody>
      </p:sp>
      <p:sp>
        <p:nvSpPr>
          <p:cNvPr id="3" name="內容版面配置區 2"/>
          <p:cNvSpPr>
            <a:spLocks noGrp="1"/>
          </p:cNvSpPr>
          <p:nvPr>
            <p:ph sz="quarter" idx="1"/>
          </p:nvPr>
        </p:nvSpPr>
        <p:spPr/>
        <p:txBody>
          <a:bodyPr/>
          <a:lstStyle/>
          <a:p>
            <a:r>
              <a:rPr lang="en-US" altLang="zh-TW" dirty="0" smtClean="0"/>
              <a:t>According to previous interworking levels and related mechanisms, in this section we analyze some of the most relevant proposed solutions.</a:t>
            </a:r>
          </a:p>
          <a:p>
            <a:pPr lvl="1"/>
            <a:r>
              <a:rPr lang="en-US" altLang="zh-TW" dirty="0" smtClean="0"/>
              <a:t>I-WLAN</a:t>
            </a:r>
            <a:r>
              <a:rPr lang="zh-TW" altLang="en-US" dirty="0" smtClean="0"/>
              <a:t> </a:t>
            </a:r>
            <a:r>
              <a:rPr lang="en-US" altLang="zh-TW" dirty="0" smtClean="0"/>
              <a:t>(Interworking WLAN)</a:t>
            </a:r>
          </a:p>
          <a:p>
            <a:pPr lvl="1"/>
            <a:r>
              <a:rPr lang="en-US" altLang="zh-TW" dirty="0" smtClean="0"/>
              <a:t>GAN (Generic Access Network)</a:t>
            </a:r>
          </a:p>
          <a:p>
            <a:pPr lvl="1"/>
            <a:r>
              <a:rPr lang="en-US" altLang="zh-TW" dirty="0" err="1" smtClean="0"/>
              <a:t>WiMax</a:t>
            </a:r>
            <a:r>
              <a:rPr lang="en-US" altLang="zh-TW" dirty="0" smtClean="0"/>
              <a:t> and 3GPP</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Abstract</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Interworking mechanisms are of prime importance</a:t>
            </a:r>
            <a:r>
              <a:rPr lang="zh-TW" altLang="en-US" dirty="0" smtClean="0"/>
              <a:t> </a:t>
            </a:r>
            <a:r>
              <a:rPr lang="en-US" altLang="zh-TW" dirty="0" smtClean="0"/>
              <a:t>to achieve ubiquitous access and seamless</a:t>
            </a:r>
            <a:r>
              <a:rPr lang="zh-TW" altLang="en-US" dirty="0" smtClean="0"/>
              <a:t> </a:t>
            </a:r>
            <a:r>
              <a:rPr lang="en-US" altLang="zh-TW" dirty="0" smtClean="0"/>
              <a:t>mobility in heterogeneous wireless networks</a:t>
            </a:r>
          </a:p>
          <a:p>
            <a:r>
              <a:rPr lang="en-US" altLang="zh-TW" dirty="0" smtClean="0"/>
              <a:t>I-WLAN and GAN approaches</a:t>
            </a:r>
            <a:r>
              <a:rPr lang="zh-TW" altLang="en-US" dirty="0" smtClean="0"/>
              <a:t> </a:t>
            </a:r>
            <a:r>
              <a:rPr lang="en-US" altLang="zh-TW" dirty="0" smtClean="0"/>
              <a:t>for WLAN and cellular integration, solutions</a:t>
            </a:r>
            <a:r>
              <a:rPr lang="zh-TW" altLang="en-US" dirty="0" smtClean="0"/>
              <a:t> </a:t>
            </a:r>
            <a:r>
              <a:rPr lang="en-US" altLang="zh-TW" dirty="0" smtClean="0"/>
              <a:t>for </a:t>
            </a:r>
            <a:r>
              <a:rPr lang="en-US" altLang="zh-TW" dirty="0" err="1" smtClean="0"/>
              <a:t>WiMAX</a:t>
            </a:r>
            <a:r>
              <a:rPr lang="en-US" altLang="zh-TW" dirty="0" smtClean="0"/>
              <a:t> and 3GPP LTE/SAE interworking,</a:t>
            </a:r>
            <a:r>
              <a:rPr lang="zh-TW" altLang="en-US" dirty="0" smtClean="0"/>
              <a:t> </a:t>
            </a:r>
            <a:r>
              <a:rPr lang="en-US" altLang="zh-TW" dirty="0" smtClean="0"/>
              <a:t>and the forthcoming IEEE 802.21 standard are</a:t>
            </a:r>
            <a:r>
              <a:rPr lang="zh-TW" altLang="en-US" dirty="0" smtClean="0"/>
              <a:t> </a:t>
            </a:r>
            <a:r>
              <a:rPr lang="en-US" altLang="zh-TW" dirty="0" smtClean="0"/>
              <a:t>discussed from the common point of view provided</a:t>
            </a:r>
            <a:r>
              <a:rPr lang="zh-TW" altLang="en-US" dirty="0" smtClean="0"/>
              <a:t> </a:t>
            </a:r>
            <a:r>
              <a:rPr lang="en-US" altLang="zh-TW" dirty="0" smtClean="0"/>
              <a:t>by the elaborated framework.</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I-WLAN</a:t>
            </a:r>
            <a:endParaRPr lang="zh-TW" altLang="en-US" dirty="0"/>
          </a:p>
        </p:txBody>
      </p:sp>
      <p:sp>
        <p:nvSpPr>
          <p:cNvPr id="3" name="內容版面配置區 2"/>
          <p:cNvSpPr>
            <a:spLocks noGrp="1"/>
          </p:cNvSpPr>
          <p:nvPr>
            <p:ph sz="quarter" idx="1"/>
          </p:nvPr>
        </p:nvSpPr>
        <p:spPr/>
        <p:txBody>
          <a:bodyPr/>
          <a:lstStyle/>
          <a:p>
            <a:r>
              <a:rPr lang="en-US" altLang="zh-TW" dirty="0" smtClean="0"/>
              <a:t>I-WLAN architecture, commonly referred to as loose coupling interworking, is targeted to cover interworking levels A and B for packet services.</a:t>
            </a:r>
          </a:p>
          <a:p>
            <a:r>
              <a:rPr lang="en-US" altLang="zh-TW" dirty="0" smtClean="0"/>
              <a:t>3GPP UMTS and</a:t>
            </a:r>
            <a:r>
              <a:rPr lang="zh-TW" altLang="en-US" dirty="0" smtClean="0"/>
              <a:t> </a:t>
            </a:r>
            <a:r>
              <a:rPr lang="en-US" altLang="zh-TW" dirty="0" smtClean="0"/>
              <a:t>WLAN networks</a:t>
            </a:r>
          </a:p>
          <a:p>
            <a:r>
              <a:rPr lang="en-US" altLang="zh-TW" dirty="0" smtClean="0"/>
              <a:t>Diameter-based interface</a:t>
            </a:r>
          </a:p>
          <a:p>
            <a:r>
              <a:rPr lang="en-US" altLang="zh-TW" dirty="0" err="1" smtClean="0"/>
              <a:t>IPsec</a:t>
            </a:r>
            <a:r>
              <a:rPr lang="en-US" altLang="zh-TW" dirty="0" smtClean="0"/>
              <a:t>-based interface</a:t>
            </a:r>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I-WLAN interworking model</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755576" y="1552575"/>
            <a:ext cx="73152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GAN</a:t>
            </a:r>
            <a:endParaRPr lang="zh-TW" altLang="en-US" dirty="0"/>
          </a:p>
        </p:txBody>
      </p:sp>
      <p:sp>
        <p:nvSpPr>
          <p:cNvPr id="3" name="內容版面配置區 2"/>
          <p:cNvSpPr>
            <a:spLocks noGrp="1"/>
          </p:cNvSpPr>
          <p:nvPr>
            <p:ph sz="quarter" idx="1"/>
          </p:nvPr>
        </p:nvSpPr>
        <p:spPr/>
        <p:txBody>
          <a:bodyPr/>
          <a:lstStyle/>
          <a:p>
            <a:r>
              <a:rPr lang="en-US" altLang="zh-TW" dirty="0" smtClean="0"/>
              <a:t>Also referred to as tight coupling interworking, provides a solution to extend cellular</a:t>
            </a:r>
            <a:r>
              <a:rPr lang="zh-TW" altLang="en-US" dirty="0" smtClean="0"/>
              <a:t> </a:t>
            </a:r>
            <a:r>
              <a:rPr lang="en-US" altLang="zh-TW" dirty="0" smtClean="0"/>
              <a:t>circuit and packet services over IP broadband</a:t>
            </a:r>
            <a:r>
              <a:rPr lang="zh-TW" altLang="en-US" dirty="0" smtClean="0"/>
              <a:t> </a:t>
            </a:r>
            <a:r>
              <a:rPr lang="en-US" altLang="zh-TW" dirty="0" smtClean="0"/>
              <a:t>access networks.</a:t>
            </a:r>
          </a:p>
          <a:p>
            <a:r>
              <a:rPr lang="en-US" altLang="zh-TW" dirty="0" smtClean="0"/>
              <a:t>Unlicensed mobile access(UMA)</a:t>
            </a:r>
          </a:p>
          <a:p>
            <a:r>
              <a:rPr lang="en-US" altLang="zh-TW" dirty="0" smtClean="0"/>
              <a:t>GAN controller</a:t>
            </a:r>
            <a:r>
              <a:rPr lang="zh-TW" altLang="en-US" dirty="0" smtClean="0"/>
              <a:t> </a:t>
            </a:r>
            <a:r>
              <a:rPr lang="en-US" altLang="zh-TW" dirty="0" smtClean="0"/>
              <a:t>(GANC) located within the 3GPP network</a:t>
            </a:r>
          </a:p>
          <a:p>
            <a:r>
              <a:rPr lang="en-US" altLang="zh-TW" dirty="0" smtClean="0"/>
              <a:t>A</a:t>
            </a:r>
            <a:r>
              <a:rPr lang="zh-TW" altLang="en-US" dirty="0" smtClean="0"/>
              <a:t> </a:t>
            </a:r>
            <a:r>
              <a:rPr lang="en-US" altLang="zh-TW" dirty="0" smtClean="0"/>
              <a:t>UMA-enabled terminal</a:t>
            </a:r>
          </a:p>
          <a:p>
            <a:r>
              <a:rPr lang="en-US" altLang="zh-TW" dirty="0" smtClean="0"/>
              <a:t>A new interface</a:t>
            </a:r>
            <a:r>
              <a:rPr lang="zh-TW" altLang="en-US" dirty="0" smtClean="0"/>
              <a:t> </a:t>
            </a:r>
            <a:r>
              <a:rPr lang="en-US" altLang="zh-TW" dirty="0" smtClean="0"/>
              <a:t>between both elements specified by 3GPP.</a:t>
            </a: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GAN</a:t>
            </a:r>
            <a:endParaRPr lang="zh-TW" altLang="en-US" dirty="0"/>
          </a:p>
        </p:txBody>
      </p:sp>
      <p:sp>
        <p:nvSpPr>
          <p:cNvPr id="3" name="內容版面配置區 2"/>
          <p:cNvSpPr>
            <a:spLocks noGrp="1"/>
          </p:cNvSpPr>
          <p:nvPr>
            <p:ph sz="quarter" idx="1"/>
          </p:nvPr>
        </p:nvSpPr>
        <p:spPr/>
        <p:txBody>
          <a:bodyPr/>
          <a:lstStyle/>
          <a:p>
            <a:r>
              <a:rPr lang="en-US" altLang="zh-TW" dirty="0" smtClean="0"/>
              <a:t>Interworking level B is provided</a:t>
            </a:r>
            <a:r>
              <a:rPr lang="zh-TW" altLang="en-US" dirty="0" smtClean="0"/>
              <a:t> </a:t>
            </a:r>
            <a:r>
              <a:rPr lang="en-US" altLang="zh-TW" dirty="0" smtClean="0"/>
              <a:t>by the fact that GANC actually constitutes a</a:t>
            </a:r>
            <a:r>
              <a:rPr lang="zh-TW" altLang="en-US" dirty="0" smtClean="0"/>
              <a:t> </a:t>
            </a:r>
            <a:r>
              <a:rPr lang="en-US" altLang="zh-TW" dirty="0" smtClean="0"/>
              <a:t>gateway toward 3GPP services.</a:t>
            </a:r>
          </a:p>
          <a:p>
            <a:r>
              <a:rPr lang="en-US" altLang="zh-TW" dirty="0" smtClean="0"/>
              <a:t>level C is</a:t>
            </a:r>
            <a:r>
              <a:rPr lang="zh-TW" altLang="en-US" dirty="0" smtClean="0"/>
              <a:t> </a:t>
            </a:r>
            <a:r>
              <a:rPr lang="en-US" altLang="zh-TW" dirty="0" smtClean="0"/>
              <a:t>built up on legacy 3GPP handover procedures so</a:t>
            </a:r>
            <a:r>
              <a:rPr lang="zh-TW" altLang="en-US" dirty="0" smtClean="0"/>
              <a:t> </a:t>
            </a:r>
            <a:r>
              <a:rPr lang="en-US" altLang="zh-TW" dirty="0" smtClean="0"/>
              <a:t>that established data sessions or calls could be</a:t>
            </a:r>
            <a:r>
              <a:rPr lang="zh-TW" altLang="en-US" dirty="0" smtClean="0"/>
              <a:t> </a:t>
            </a:r>
            <a:r>
              <a:rPr lang="en-US" altLang="zh-TW" dirty="0" smtClean="0"/>
              <a:t>transferred between the GANC.</a:t>
            </a:r>
          </a:p>
          <a:p>
            <a:r>
              <a:rPr lang="en-US" altLang="zh-TW" dirty="0" smtClean="0"/>
              <a:t>Concerning level D, UMA-enabled terminals support dual-radio</a:t>
            </a:r>
            <a:r>
              <a:rPr lang="zh-TW" altLang="en-US" dirty="0" smtClean="0"/>
              <a:t> </a:t>
            </a:r>
            <a:r>
              <a:rPr lang="en-US" altLang="zh-TW" dirty="0" smtClean="0"/>
              <a:t>operation.</a:t>
            </a:r>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GAN</a:t>
            </a:r>
            <a:r>
              <a:rPr lang="zh-TW" altLang="en-US" dirty="0" smtClean="0"/>
              <a:t> </a:t>
            </a:r>
            <a:r>
              <a:rPr lang="en-US" altLang="zh-TW" dirty="0" smtClean="0"/>
              <a:t>internetworking model</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899592" y="1547661"/>
            <a:ext cx="7186439" cy="5265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19200"/>
          </a:xfrm>
        </p:spPr>
        <p:txBody>
          <a:bodyPr>
            <a:normAutofit fontScale="90000"/>
          </a:bodyPr>
          <a:lstStyle/>
          <a:p>
            <a:pPr algn="ctr"/>
            <a:r>
              <a:rPr lang="en-US" altLang="zh-TW" dirty="0" err="1" smtClean="0"/>
              <a:t>WiMAX</a:t>
            </a:r>
            <a:r>
              <a:rPr lang="en-US" altLang="zh-TW" dirty="0" smtClean="0"/>
              <a:t> And 3GPP Networks Interworking</a:t>
            </a:r>
            <a:endParaRPr lang="zh-TW" altLang="en-US" dirty="0"/>
          </a:p>
        </p:txBody>
      </p:sp>
      <p:sp>
        <p:nvSpPr>
          <p:cNvPr id="3" name="內容版面配置區 2"/>
          <p:cNvSpPr>
            <a:spLocks noGrp="1"/>
          </p:cNvSpPr>
          <p:nvPr>
            <p:ph sz="quarter" idx="1"/>
          </p:nvPr>
        </p:nvSpPr>
        <p:spPr/>
        <p:txBody>
          <a:bodyPr/>
          <a:lstStyle/>
          <a:p>
            <a:r>
              <a:rPr lang="en-US" altLang="zh-TW" dirty="0" smtClean="0"/>
              <a:t>the </a:t>
            </a:r>
            <a:r>
              <a:rPr lang="en-US" altLang="zh-TW" dirty="0" err="1" smtClean="0"/>
              <a:t>WiMAX</a:t>
            </a:r>
            <a:r>
              <a:rPr lang="en-US" altLang="zh-TW" dirty="0" smtClean="0"/>
              <a:t> Forum and 3GPP is based on the IWLAN architecture by 3GPP.</a:t>
            </a:r>
          </a:p>
          <a:p>
            <a:r>
              <a:rPr lang="en-US" altLang="zh-TW" dirty="0" smtClean="0"/>
              <a:t>Architecture enhancements are being specified for providing IP connectivity using non-3GPP accesses</a:t>
            </a:r>
          </a:p>
          <a:p>
            <a:r>
              <a:rPr lang="en-US" altLang="zh-TW" dirty="0" smtClean="0"/>
              <a:t>Support for MIP and PMIP-based mobility is being introduced to achieve level C.</a:t>
            </a:r>
          </a:p>
          <a:p>
            <a:r>
              <a:rPr lang="en-US" altLang="zh-TW" dirty="0" smtClean="0"/>
              <a:t>Access network discovery and selection function(ADDSF)</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19200"/>
          </a:xfrm>
        </p:spPr>
        <p:txBody>
          <a:bodyPr>
            <a:normAutofit fontScale="90000"/>
          </a:bodyPr>
          <a:lstStyle/>
          <a:p>
            <a:pPr algn="ctr"/>
            <a:r>
              <a:rPr lang="en-US" altLang="zh-TW" dirty="0" err="1" smtClean="0"/>
              <a:t>WiMAX</a:t>
            </a:r>
            <a:r>
              <a:rPr lang="en-US" altLang="zh-TW" dirty="0" smtClean="0"/>
              <a:t> And 3GPP Networks Interworking</a:t>
            </a:r>
            <a:endParaRPr lang="zh-TW" altLang="en-US" dirty="0"/>
          </a:p>
        </p:txBody>
      </p:sp>
      <p:sp>
        <p:nvSpPr>
          <p:cNvPr id="3" name="內容版面配置區 2"/>
          <p:cNvSpPr>
            <a:spLocks noGrp="1"/>
          </p:cNvSpPr>
          <p:nvPr>
            <p:ph sz="quarter" idx="1"/>
          </p:nvPr>
        </p:nvSpPr>
        <p:spPr/>
        <p:txBody>
          <a:bodyPr/>
          <a:lstStyle/>
          <a:p>
            <a:r>
              <a:rPr lang="en-US" altLang="zh-TW" dirty="0" smtClean="0"/>
              <a:t>Level A : specific EAP authentication mechanisms</a:t>
            </a:r>
          </a:p>
          <a:p>
            <a:r>
              <a:rPr lang="en-US" altLang="zh-TW" dirty="0" smtClean="0"/>
              <a:t>Then levels Band C are built up on MIP-based mobility solutions</a:t>
            </a:r>
          </a:p>
          <a:p>
            <a:r>
              <a:rPr lang="en-US" altLang="zh-TW" dirty="0" smtClean="0"/>
              <a:t>Level D : to add support for inter-RAT measurement control and reporting along with the delivery of inter-RAT BS information.</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err="1" smtClean="0"/>
              <a:t>WiMAX</a:t>
            </a:r>
            <a:r>
              <a:rPr lang="en-US" altLang="zh-TW" dirty="0" smtClean="0"/>
              <a:t> and 3GPP LTE/SAE interworking model</a:t>
            </a:r>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971600" y="1515209"/>
            <a:ext cx="7501136" cy="5342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IEEE 802.21 Interworking</a:t>
            </a:r>
            <a:endParaRPr lang="zh-TW" altLang="en-US" dirty="0"/>
          </a:p>
        </p:txBody>
      </p:sp>
      <p:sp>
        <p:nvSpPr>
          <p:cNvPr id="3" name="內容版面配置區 2"/>
          <p:cNvSpPr>
            <a:spLocks noGrp="1"/>
          </p:cNvSpPr>
          <p:nvPr>
            <p:ph sz="quarter" idx="1"/>
          </p:nvPr>
        </p:nvSpPr>
        <p:spPr/>
        <p:txBody>
          <a:bodyPr/>
          <a:lstStyle/>
          <a:p>
            <a:r>
              <a:rPr lang="en-US" altLang="zh-TW" dirty="0" smtClean="0"/>
              <a:t>Media-Independent Handover (MIH) Services</a:t>
            </a:r>
          </a:p>
          <a:p>
            <a:r>
              <a:rPr lang="en-US" altLang="zh-TW" dirty="0" smtClean="0"/>
              <a:t>An enabler of interworking level D</a:t>
            </a:r>
            <a:r>
              <a:rPr lang="zh-TW" altLang="en-US" dirty="0" smtClean="0"/>
              <a:t> </a:t>
            </a:r>
            <a:r>
              <a:rPr lang="en-US" altLang="zh-TW" dirty="0" smtClean="0"/>
              <a:t>and</a:t>
            </a:r>
            <a:r>
              <a:rPr lang="zh-TW" altLang="en-US" dirty="0" smtClean="0"/>
              <a:t> </a:t>
            </a:r>
            <a:r>
              <a:rPr lang="en-US" altLang="zh-TW" dirty="0" smtClean="0"/>
              <a:t>across IP subnet boundaries. </a:t>
            </a:r>
          </a:p>
          <a:p>
            <a:r>
              <a:rPr lang="en-US" altLang="zh-TW" dirty="0" smtClean="0"/>
              <a:t>The standard</a:t>
            </a:r>
            <a:r>
              <a:rPr lang="zh-TW" altLang="en-US" dirty="0" smtClean="0"/>
              <a:t> </a:t>
            </a:r>
            <a:r>
              <a:rPr lang="en-US" altLang="zh-TW" dirty="0" smtClean="0"/>
              <a:t>defines a new link layer functionality (i.e., MIH</a:t>
            </a:r>
            <a:r>
              <a:rPr lang="zh-TW" altLang="en-US" dirty="0" smtClean="0"/>
              <a:t> </a:t>
            </a:r>
            <a:r>
              <a:rPr lang="en-US" altLang="zh-TW" dirty="0" smtClean="0"/>
              <a:t>Function [MIHF]) to be added within terminals</a:t>
            </a:r>
            <a:r>
              <a:rPr lang="zh-TW" altLang="en-US" dirty="0" smtClean="0"/>
              <a:t> </a:t>
            </a:r>
            <a:r>
              <a:rPr lang="en-US" altLang="zh-TW" dirty="0" smtClean="0"/>
              <a:t>and networks together with the protocol required</a:t>
            </a:r>
            <a:r>
              <a:rPr lang="zh-TW" altLang="en-US" dirty="0" smtClean="0"/>
              <a:t> </a:t>
            </a:r>
            <a:r>
              <a:rPr lang="en-US" altLang="zh-TW" dirty="0" smtClean="0"/>
              <a:t>for message exchanging between them.</a:t>
            </a:r>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Concluding Remarks And Future Trends</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Currently, I-WLAN</a:t>
            </a:r>
            <a:r>
              <a:rPr lang="zh-TW" altLang="en-US" dirty="0" smtClean="0"/>
              <a:t> </a:t>
            </a:r>
            <a:r>
              <a:rPr lang="en-US" altLang="zh-TW" dirty="0" smtClean="0"/>
              <a:t>interworking architecture is being extended to</a:t>
            </a:r>
            <a:r>
              <a:rPr lang="zh-TW" altLang="en-US" dirty="0" smtClean="0"/>
              <a:t> </a:t>
            </a:r>
            <a:r>
              <a:rPr lang="en-US" altLang="zh-TW" dirty="0" smtClean="0"/>
              <a:t>handle mobility between I-WLAN and 2G/3G by</a:t>
            </a:r>
            <a:r>
              <a:rPr lang="zh-TW" altLang="en-US" dirty="0" smtClean="0"/>
              <a:t> </a:t>
            </a:r>
            <a:r>
              <a:rPr lang="en-US" altLang="zh-TW" dirty="0" smtClean="0"/>
              <a:t>means of adding support for </a:t>
            </a:r>
            <a:r>
              <a:rPr lang="en-US" altLang="zh-TW" smtClean="0"/>
              <a:t>MIP-based mobility</a:t>
            </a:r>
            <a:endParaRPr lang="en-US" altLang="zh-TW"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Introduction</a:t>
            </a:r>
            <a:endParaRPr lang="zh-TW" altLang="en-US" dirty="0"/>
          </a:p>
        </p:txBody>
      </p:sp>
      <p:sp>
        <p:nvSpPr>
          <p:cNvPr id="3" name="內容版面配置區 2"/>
          <p:cNvSpPr>
            <a:spLocks noGrp="1"/>
          </p:cNvSpPr>
          <p:nvPr>
            <p:ph sz="quarter" idx="1"/>
          </p:nvPr>
        </p:nvSpPr>
        <p:spPr/>
        <p:txBody>
          <a:bodyPr>
            <a:normAutofit lnSpcReduction="10000"/>
          </a:bodyPr>
          <a:lstStyle/>
          <a:p>
            <a:r>
              <a:rPr lang="en-US" altLang="zh-TW" dirty="0" smtClean="0"/>
              <a:t>RATs : radio access technologies</a:t>
            </a:r>
          </a:p>
          <a:p>
            <a:r>
              <a:rPr lang="en-US" altLang="zh-TW" dirty="0" smtClean="0"/>
              <a:t>It is expected that mobile users could eventually enjoy truly seamless mobility and ubiquitous service access in an always best connected mode, employing the most efficient combination of available access systems at any time and anywhere.</a:t>
            </a:r>
          </a:p>
          <a:p>
            <a:r>
              <a:rPr lang="en-US" altLang="zh-TW" dirty="0" smtClean="0"/>
              <a:t>In this context</a:t>
            </a:r>
            <a:r>
              <a:rPr lang="zh-TW" altLang="en-US" dirty="0" smtClean="0"/>
              <a:t> </a:t>
            </a:r>
            <a:r>
              <a:rPr lang="en-US" altLang="zh-TW" dirty="0" smtClean="0"/>
              <a:t>an appropriate interworking of different</a:t>
            </a:r>
            <a:r>
              <a:rPr lang="zh-TW" altLang="en-US" dirty="0" smtClean="0"/>
              <a:t> </a:t>
            </a:r>
            <a:r>
              <a:rPr lang="en-US" altLang="zh-TW" dirty="0" smtClean="0"/>
              <a:t>wireless access systems is crucial to meet mobile</a:t>
            </a:r>
            <a:r>
              <a:rPr lang="zh-TW" altLang="en-US" dirty="0" smtClean="0"/>
              <a:t> </a:t>
            </a:r>
            <a:r>
              <a:rPr lang="en-US" altLang="zh-TW" dirty="0" smtClean="0"/>
              <a:t>users’ expectations while making possible the</a:t>
            </a:r>
            <a:r>
              <a:rPr lang="zh-TW" altLang="en-US" dirty="0" smtClean="0"/>
              <a:t> </a:t>
            </a:r>
            <a:r>
              <a:rPr lang="en-US" altLang="zh-TW" dirty="0" smtClean="0"/>
              <a:t>coexistence of diverse RATs.</a:t>
            </a: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Introduction</a:t>
            </a:r>
            <a:endParaRPr lang="zh-TW" altLang="en-US" dirty="0"/>
          </a:p>
        </p:txBody>
      </p:sp>
      <p:sp>
        <p:nvSpPr>
          <p:cNvPr id="3" name="內容版面配置區 2"/>
          <p:cNvSpPr>
            <a:spLocks noGrp="1"/>
          </p:cNvSpPr>
          <p:nvPr>
            <p:ph sz="quarter" idx="1"/>
          </p:nvPr>
        </p:nvSpPr>
        <p:spPr/>
        <p:txBody>
          <a:bodyPr/>
          <a:lstStyle/>
          <a:p>
            <a:r>
              <a:rPr lang="en-US" altLang="zh-TW" dirty="0" smtClean="0"/>
              <a:t>Interworking WLAN (I-WLAN) and generic access network (GAN) are discussed</a:t>
            </a:r>
          </a:p>
          <a:p>
            <a:r>
              <a:rPr lang="en-US" altLang="zh-TW" dirty="0" err="1" smtClean="0"/>
              <a:t>WiMAX</a:t>
            </a:r>
            <a:r>
              <a:rPr lang="en-US" altLang="zh-TW" dirty="0" smtClean="0"/>
              <a:t> and 3GPP networks interworking</a:t>
            </a:r>
          </a:p>
          <a:p>
            <a:r>
              <a:rPr lang="en-US" altLang="zh-TW" dirty="0" smtClean="0"/>
              <a:t>IEEE 802.21 interworking</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28600"/>
            <a:ext cx="8568952" cy="990600"/>
          </a:xfrm>
        </p:spPr>
        <p:txBody>
          <a:bodyPr>
            <a:normAutofit/>
          </a:bodyPr>
          <a:lstStyle/>
          <a:p>
            <a:pPr algn="ctr"/>
            <a:r>
              <a:rPr lang="en-US" altLang="zh-TW" sz="3400" dirty="0" smtClean="0"/>
              <a:t>Wireless Heterogeneous Interworking Scenario</a:t>
            </a:r>
            <a:endParaRPr lang="zh-TW" altLang="en-US" sz="3400" dirty="0"/>
          </a:p>
        </p:txBody>
      </p:sp>
      <p:sp>
        <p:nvSpPr>
          <p:cNvPr id="3" name="內容版面配置區 2"/>
          <p:cNvSpPr>
            <a:spLocks noGrp="1"/>
          </p:cNvSpPr>
          <p:nvPr>
            <p:ph sz="quarter" idx="1"/>
          </p:nvPr>
        </p:nvSpPr>
        <p:spPr/>
        <p:txBody>
          <a:bodyPr/>
          <a:lstStyle/>
          <a:p>
            <a:r>
              <a:rPr lang="en-US" altLang="zh-TW" dirty="0" smtClean="0"/>
              <a:t>Concerning service provisioning</a:t>
            </a:r>
          </a:p>
          <a:p>
            <a:r>
              <a:rPr lang="en-US" altLang="zh-TW" dirty="0" smtClean="0"/>
              <a:t>Network access rights</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4283969" y="2276872"/>
            <a:ext cx="4860031" cy="45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Wireless Networks Characteristics</a:t>
            </a:r>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1835696" y="1628800"/>
            <a:ext cx="5095875" cy="4714875"/>
          </a:xfrm>
          <a:prstGeom prst="rect">
            <a:avLst/>
          </a:prstGeom>
          <a:noFill/>
          <a:ln w="9525">
            <a:noFill/>
            <a:miter lim="800000"/>
            <a:headEnd/>
            <a:tailEnd/>
          </a:ln>
        </p:spPr>
      </p:pic>
      <p:sp>
        <p:nvSpPr>
          <p:cNvPr id="5" name="橢圓 4"/>
          <p:cNvSpPr/>
          <p:nvPr/>
        </p:nvSpPr>
        <p:spPr>
          <a:xfrm>
            <a:off x="4283968" y="2348880"/>
            <a:ext cx="864096" cy="504056"/>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5364088" y="2780928"/>
            <a:ext cx="936104" cy="57606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5364088" y="5013176"/>
            <a:ext cx="1008112" cy="864096"/>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3275856" y="4005064"/>
            <a:ext cx="936104" cy="57606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724128" y="2492896"/>
            <a:ext cx="504056" cy="369332"/>
          </a:xfrm>
          <a:prstGeom prst="rect">
            <a:avLst/>
          </a:prstGeom>
          <a:noFill/>
        </p:spPr>
        <p:txBody>
          <a:bodyPr wrap="square" rtlCol="0">
            <a:spAutoFit/>
          </a:bodyPr>
          <a:lstStyle/>
          <a:p>
            <a:r>
              <a:rPr lang="en-US" altLang="zh-TW" dirty="0" smtClean="0">
                <a:solidFill>
                  <a:srgbClr val="FF0000"/>
                </a:solidFill>
              </a:rPr>
              <a:t>1</a:t>
            </a:r>
            <a:endParaRPr lang="zh-TW" altLang="en-US" dirty="0">
              <a:solidFill>
                <a:srgbClr val="FF0000"/>
              </a:solidFill>
            </a:endParaRPr>
          </a:p>
        </p:txBody>
      </p:sp>
      <p:sp>
        <p:nvSpPr>
          <p:cNvPr id="10" name="文字方塊 9"/>
          <p:cNvSpPr txBox="1"/>
          <p:nvPr/>
        </p:nvSpPr>
        <p:spPr>
          <a:xfrm>
            <a:off x="4067944" y="2267580"/>
            <a:ext cx="504056" cy="369332"/>
          </a:xfrm>
          <a:prstGeom prst="rect">
            <a:avLst/>
          </a:prstGeom>
          <a:noFill/>
        </p:spPr>
        <p:txBody>
          <a:bodyPr wrap="square" rtlCol="0">
            <a:spAutoFit/>
          </a:bodyPr>
          <a:lstStyle/>
          <a:p>
            <a:r>
              <a:rPr lang="en-US" altLang="zh-TW" dirty="0" smtClean="0">
                <a:solidFill>
                  <a:srgbClr val="FF0000"/>
                </a:solidFill>
              </a:rPr>
              <a:t>2</a:t>
            </a:r>
            <a:endParaRPr lang="zh-TW" altLang="en-US" dirty="0">
              <a:solidFill>
                <a:srgbClr val="FF0000"/>
              </a:solidFill>
            </a:endParaRPr>
          </a:p>
        </p:txBody>
      </p:sp>
      <p:sp>
        <p:nvSpPr>
          <p:cNvPr id="11" name="文字方塊 10"/>
          <p:cNvSpPr txBox="1"/>
          <p:nvPr/>
        </p:nvSpPr>
        <p:spPr>
          <a:xfrm>
            <a:off x="3203848" y="3789040"/>
            <a:ext cx="504056" cy="369332"/>
          </a:xfrm>
          <a:prstGeom prst="rect">
            <a:avLst/>
          </a:prstGeom>
          <a:noFill/>
        </p:spPr>
        <p:txBody>
          <a:bodyPr wrap="square" rtlCol="0">
            <a:spAutoFit/>
          </a:bodyPr>
          <a:lstStyle/>
          <a:p>
            <a:r>
              <a:rPr lang="en-US" altLang="zh-TW" dirty="0" smtClean="0">
                <a:solidFill>
                  <a:srgbClr val="FF0000"/>
                </a:solidFill>
              </a:rPr>
              <a:t>4</a:t>
            </a:r>
            <a:endParaRPr lang="zh-TW" altLang="en-US" dirty="0">
              <a:solidFill>
                <a:srgbClr val="FF0000"/>
              </a:solidFill>
            </a:endParaRPr>
          </a:p>
        </p:txBody>
      </p:sp>
      <p:sp>
        <p:nvSpPr>
          <p:cNvPr id="12" name="文字方塊 11"/>
          <p:cNvSpPr txBox="1"/>
          <p:nvPr/>
        </p:nvSpPr>
        <p:spPr>
          <a:xfrm>
            <a:off x="5220072" y="4869160"/>
            <a:ext cx="504056" cy="369332"/>
          </a:xfrm>
          <a:prstGeom prst="rect">
            <a:avLst/>
          </a:prstGeom>
          <a:noFill/>
        </p:spPr>
        <p:txBody>
          <a:bodyPr wrap="square" rtlCol="0">
            <a:spAutoFit/>
          </a:bodyPr>
          <a:lstStyle/>
          <a:p>
            <a:r>
              <a:rPr lang="en-US" altLang="zh-TW" dirty="0" smtClean="0">
                <a:solidFill>
                  <a:srgbClr val="FF0000"/>
                </a:solidFill>
              </a:rPr>
              <a:t>3</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Multimode Terminal Characteristics</a:t>
            </a:r>
            <a:endParaRPr lang="zh-TW" altLang="en-US" dirty="0"/>
          </a:p>
        </p:txBody>
      </p:sp>
      <p:pic>
        <p:nvPicPr>
          <p:cNvPr id="3074" name="Picture 2"/>
          <p:cNvPicPr>
            <a:picLocks noChangeAspect="1" noChangeArrowheads="1"/>
          </p:cNvPicPr>
          <p:nvPr/>
        </p:nvPicPr>
        <p:blipFill>
          <a:blip r:embed="rId3" cstate="print"/>
          <a:srcRect/>
          <a:stretch>
            <a:fillRect/>
          </a:stretch>
        </p:blipFill>
        <p:spPr bwMode="auto">
          <a:xfrm>
            <a:off x="2411760" y="2060848"/>
            <a:ext cx="3914775" cy="4124325"/>
          </a:xfrm>
          <a:prstGeom prst="rect">
            <a:avLst/>
          </a:prstGeom>
          <a:noFill/>
          <a:ln w="9525">
            <a:noFill/>
            <a:miter lim="800000"/>
            <a:headEnd/>
            <a:tailEnd/>
          </a:ln>
        </p:spPr>
      </p:pic>
      <p:sp>
        <p:nvSpPr>
          <p:cNvPr id="4" name="橢圓 3"/>
          <p:cNvSpPr/>
          <p:nvPr/>
        </p:nvSpPr>
        <p:spPr>
          <a:xfrm>
            <a:off x="2051720" y="3501008"/>
            <a:ext cx="4680520" cy="237626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5" name="矩形 4"/>
          <p:cNvSpPr/>
          <p:nvPr/>
        </p:nvSpPr>
        <p:spPr>
          <a:xfrm>
            <a:off x="2987824" y="4293096"/>
            <a:ext cx="2736304" cy="936104"/>
          </a:xfrm>
          <a:prstGeom prst="rect">
            <a:avLst/>
          </a:prstGeom>
          <a:solidFill>
            <a:schemeClr val="accent1">
              <a:alpha val="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a:stCxn id="5" idx="3"/>
          </p:cNvCxnSpPr>
          <p:nvPr/>
        </p:nvCxnSpPr>
        <p:spPr>
          <a:xfrm flipV="1">
            <a:off x="5724128" y="3861048"/>
            <a:ext cx="1512168" cy="9001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804248" y="3491716"/>
            <a:ext cx="1872208" cy="369332"/>
          </a:xfrm>
          <a:prstGeom prst="rect">
            <a:avLst/>
          </a:prstGeom>
          <a:noFill/>
        </p:spPr>
        <p:txBody>
          <a:bodyPr wrap="square" rtlCol="0">
            <a:spAutoFit/>
          </a:bodyPr>
          <a:lstStyle/>
          <a:p>
            <a:r>
              <a:rPr lang="en-US" altLang="zh-TW" dirty="0" smtClean="0"/>
              <a:t>Data Transfer</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Interworking Levels</a:t>
            </a:r>
            <a:endParaRPr lang="zh-TW" altLang="en-US" dirty="0"/>
          </a:p>
        </p:txBody>
      </p:sp>
      <p:sp>
        <p:nvSpPr>
          <p:cNvPr id="3" name="內容版面配置區 2"/>
          <p:cNvSpPr>
            <a:spLocks noGrp="1"/>
          </p:cNvSpPr>
          <p:nvPr>
            <p:ph sz="quarter" idx="1"/>
          </p:nvPr>
        </p:nvSpPr>
        <p:spPr/>
        <p:txBody>
          <a:bodyPr/>
          <a:lstStyle/>
          <a:p>
            <a:r>
              <a:rPr lang="en-US" altLang="zh-TW" dirty="0" smtClean="0"/>
              <a:t>Network architecture aspects</a:t>
            </a:r>
          </a:p>
          <a:p>
            <a:r>
              <a:rPr lang="en-US" altLang="zh-TW" dirty="0" smtClean="0"/>
              <a:t>The level of support for specific service</a:t>
            </a:r>
          </a:p>
          <a:p>
            <a:r>
              <a:rPr lang="en-US" altLang="zh-TW" dirty="0" smtClean="0"/>
              <a:t>Operational capabilities</a:t>
            </a:r>
          </a:p>
          <a:p>
            <a:r>
              <a:rPr lang="en-US" altLang="zh-TW" dirty="0" smtClean="0"/>
              <a:t>Four interworking levels are distinguished</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smtClean="0"/>
              <a:t>Level</a:t>
            </a:r>
            <a:r>
              <a:rPr lang="zh-TW" altLang="en-US" dirty="0" smtClean="0"/>
              <a:t> </a:t>
            </a:r>
            <a:r>
              <a:rPr lang="en-US" altLang="zh-TW" dirty="0" smtClean="0"/>
              <a:t>A</a:t>
            </a:r>
            <a:r>
              <a:rPr lang="zh-TW" altLang="en-US" dirty="0" smtClean="0"/>
              <a:t> </a:t>
            </a:r>
            <a:r>
              <a:rPr lang="en-US" altLang="zh-TW" dirty="0" smtClean="0"/>
              <a:t/>
            </a:r>
            <a:br>
              <a:rPr lang="en-US" altLang="zh-TW" dirty="0" smtClean="0"/>
            </a:br>
            <a:r>
              <a:rPr lang="en-US" altLang="zh-TW" dirty="0" smtClean="0"/>
              <a:t>Visited</a:t>
            </a:r>
            <a:r>
              <a:rPr lang="zh-TW" altLang="en-US" dirty="0" smtClean="0"/>
              <a:t> </a:t>
            </a:r>
            <a:r>
              <a:rPr lang="en-US" altLang="zh-TW" dirty="0" smtClean="0"/>
              <a:t>Network</a:t>
            </a:r>
            <a:r>
              <a:rPr lang="zh-TW" altLang="en-US" dirty="0" smtClean="0"/>
              <a:t> </a:t>
            </a:r>
            <a:r>
              <a:rPr lang="en-US" altLang="zh-TW" dirty="0" smtClean="0"/>
              <a:t>Service</a:t>
            </a:r>
            <a:r>
              <a:rPr lang="zh-TW" altLang="en-US" dirty="0" smtClean="0"/>
              <a:t> </a:t>
            </a:r>
            <a:r>
              <a:rPr lang="en-US" altLang="zh-TW" dirty="0" smtClean="0"/>
              <a:t>Access</a:t>
            </a:r>
            <a:endParaRPr lang="zh-TW" altLang="en-US" dirty="0"/>
          </a:p>
        </p:txBody>
      </p:sp>
      <p:sp>
        <p:nvSpPr>
          <p:cNvPr id="3" name="內容版面配置區 2"/>
          <p:cNvSpPr>
            <a:spLocks noGrp="1"/>
          </p:cNvSpPr>
          <p:nvPr>
            <p:ph sz="quarter" idx="1"/>
          </p:nvPr>
        </p:nvSpPr>
        <p:spPr/>
        <p:txBody>
          <a:bodyPr/>
          <a:lstStyle/>
          <a:p>
            <a:r>
              <a:rPr lang="en-US" altLang="zh-TW" dirty="0" smtClean="0"/>
              <a:t>Allow a user to get access to a set of services available in a visited network while relying on his/her home network credentials.</a:t>
            </a:r>
          </a:p>
          <a:p>
            <a:r>
              <a:rPr lang="en-US" altLang="zh-TW" dirty="0" smtClean="0"/>
              <a:t>The user could be</a:t>
            </a:r>
            <a:r>
              <a:rPr lang="zh-TW" altLang="en-US" dirty="0" smtClean="0"/>
              <a:t> </a:t>
            </a:r>
            <a:r>
              <a:rPr lang="en-US" altLang="zh-TW" dirty="0" smtClean="0"/>
              <a:t>charged for service usage in the visited network</a:t>
            </a:r>
            <a:r>
              <a:rPr lang="zh-TW" altLang="en-US" dirty="0" smtClean="0"/>
              <a:t> </a:t>
            </a:r>
            <a:r>
              <a:rPr lang="en-US" altLang="zh-TW" dirty="0" smtClean="0"/>
              <a:t>through its own home network billing system.</a:t>
            </a:r>
            <a:endParaRPr lang="zh-TW"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14352</TotalTime>
  <Words>2102</Words>
  <Application>Microsoft Office PowerPoint</Application>
  <PresentationFormat>如螢幕大小 (4:3)</PresentationFormat>
  <Paragraphs>197</Paragraphs>
  <Slides>29</Slides>
  <Notes>24</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中庸</vt:lpstr>
      <vt:lpstr>Interworking in heterogeneous wireless networks</vt:lpstr>
      <vt:lpstr>Abstract</vt:lpstr>
      <vt:lpstr>Introduction</vt:lpstr>
      <vt:lpstr>Introduction</vt:lpstr>
      <vt:lpstr>Wireless Heterogeneous Interworking Scenario</vt:lpstr>
      <vt:lpstr>Wireless Networks Characteristics</vt:lpstr>
      <vt:lpstr>Multimode Terminal Characteristics</vt:lpstr>
      <vt:lpstr>Interworking Levels</vt:lpstr>
      <vt:lpstr>Level A  Visited Network Service Access</vt:lpstr>
      <vt:lpstr>Level B Intersystem Service Access</vt:lpstr>
      <vt:lpstr>Level C Intersystem Service Continuity</vt:lpstr>
      <vt:lpstr>Level D Intersystem Seamless Service Continuity</vt:lpstr>
      <vt:lpstr>Interworking Levels and Related Interworking Mechanisms</vt:lpstr>
      <vt:lpstr>Interworking Machine Level A : Intersystem AAA</vt:lpstr>
      <vt:lpstr>Interworking Machine Level B : Intersystem User Data Transfer</vt:lpstr>
      <vt:lpstr>Interworking Machine Level C : Network Layer Handover</vt:lpstr>
      <vt:lpstr>Interworking Machine Level D:Network Layer Handover Optimization</vt:lpstr>
      <vt:lpstr>Interworking Machine Level D:Link Layer Handover Optimization</vt:lpstr>
      <vt:lpstr>Discussion On Relevant Interworking Approaches</vt:lpstr>
      <vt:lpstr>I-WLAN</vt:lpstr>
      <vt:lpstr>I-WLAN interworking model</vt:lpstr>
      <vt:lpstr>GAN</vt:lpstr>
      <vt:lpstr>GAN</vt:lpstr>
      <vt:lpstr>GAN internetworking model</vt:lpstr>
      <vt:lpstr>WiMAX And 3GPP Networks Interworking</vt:lpstr>
      <vt:lpstr>WiMAX And 3GPP Networks Interworking</vt:lpstr>
      <vt:lpstr>WiMAX and 3GPP LTE/SAE interworking model</vt:lpstr>
      <vt:lpstr>IEEE 802.21 Interworking</vt:lpstr>
      <vt:lpstr>Concluding Remarks And Future Trends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title>
  <dc:creator>Eden</dc:creator>
  <cp:lastModifiedBy>Eden</cp:lastModifiedBy>
  <cp:revision>1381</cp:revision>
  <dcterms:created xsi:type="dcterms:W3CDTF">2011-10-14T09:39:17Z</dcterms:created>
  <dcterms:modified xsi:type="dcterms:W3CDTF">2011-11-01T04:06:28Z</dcterms:modified>
</cp:coreProperties>
</file>