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</p:sldMasterIdLst>
  <p:notesMasterIdLst>
    <p:notesMasterId r:id="rId17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70" r:id="rId10"/>
    <p:sldId id="266" r:id="rId11"/>
    <p:sldId id="271" r:id="rId12"/>
    <p:sldId id="272" r:id="rId13"/>
    <p:sldId id="273" r:id="rId14"/>
    <p:sldId id="267" r:id="rId15"/>
    <p:sldId id="274" r:id="rId16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1506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0F8AB5-7972-4E61-ACBB-E5D37E6EB548}" type="datetimeFigureOut">
              <a:rPr lang="zh-TW" altLang="en-US" smtClean="0"/>
              <a:pPr/>
              <a:t>2011/10/26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2B69971-142D-4A3B-8E8C-2C64358471D8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zh-TW" altLang="en-US" dirty="0" smtClean="0"/>
              <a:t>融合網路</a:t>
            </a:r>
            <a:r>
              <a:rPr lang="en-US" altLang="zh-TW" dirty="0" smtClean="0"/>
              <a:t>(</a:t>
            </a:r>
            <a:r>
              <a:rPr lang="zh-TW" altLang="en-US" dirty="0" smtClean="0"/>
              <a:t>異質</a:t>
            </a:r>
            <a:r>
              <a:rPr lang="en-US" altLang="zh-TW" dirty="0" smtClean="0"/>
              <a:t>)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2B69971-142D-4A3B-8E8C-2C64358471D8}" type="slidenum">
              <a:rPr lang="zh-TW" altLang="en-US" smtClean="0"/>
              <a:pPr/>
              <a:t>2</a:t>
            </a:fld>
            <a:endParaRPr lang="zh-TW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zh-TW" altLang="en-US" dirty="0" smtClean="0"/>
              <a:t>利用</a:t>
            </a:r>
            <a:r>
              <a:rPr lang="en-US" altLang="zh-TW" dirty="0" smtClean="0"/>
              <a:t>mobile node</a:t>
            </a:r>
            <a:r>
              <a:rPr lang="zh-TW" altLang="en-US" dirty="0" smtClean="0"/>
              <a:t>或網路，去發現附近的網路資訊，以達到無縫網路的切換</a:t>
            </a:r>
            <a:endParaRPr lang="en-US" altLang="zh-TW" dirty="0" smtClean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2B69971-142D-4A3B-8E8C-2C64358471D8}" type="slidenum">
              <a:rPr lang="zh-TW" altLang="en-US" smtClean="0"/>
              <a:pPr/>
              <a:t>13</a:t>
            </a:fld>
            <a:endParaRPr lang="zh-TW" alt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altLang="zh-TW" dirty="0" smtClean="0"/>
              <a:t>UMA : </a:t>
            </a:r>
            <a:r>
              <a:rPr lang="zh-TW" altLang="en-US" dirty="0" smtClean="0"/>
              <a:t>終端機上的</a:t>
            </a:r>
            <a:r>
              <a:rPr lang="en-US" altLang="zh-TW" dirty="0" smtClean="0"/>
              <a:t>protocol  stack</a:t>
            </a:r>
            <a:r>
              <a:rPr lang="zh-TW" altLang="en-US" dirty="0" smtClean="0"/>
              <a:t>較複雜</a:t>
            </a:r>
            <a:endParaRPr lang="en-US" altLang="zh-TW" dirty="0" smtClean="0"/>
          </a:p>
          <a:p>
            <a:r>
              <a:rPr lang="en-US" altLang="zh-TW" dirty="0" smtClean="0"/>
              <a:t>I-WLAN : </a:t>
            </a:r>
            <a:r>
              <a:rPr lang="zh-TW" altLang="en-US" dirty="0" smtClean="0"/>
              <a:t>每個封包都要加密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2B69971-142D-4A3B-8E8C-2C64358471D8}" type="slidenum">
              <a:rPr lang="zh-TW" altLang="en-US" smtClean="0"/>
              <a:pPr/>
              <a:t>14</a:t>
            </a:fld>
            <a:endParaRPr lang="zh-TW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zh-TW" altLang="en-US" dirty="0" smtClean="0"/>
              <a:t>大部分都在介紹</a:t>
            </a:r>
            <a:r>
              <a:rPr lang="en-US" altLang="zh-TW" dirty="0" smtClean="0"/>
              <a:t>seamless  convergence</a:t>
            </a:r>
            <a:r>
              <a:rPr lang="zh-TW" altLang="en-US" dirty="0" smtClean="0"/>
              <a:t>目前的發展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2B69971-142D-4A3B-8E8C-2C64358471D8}" type="slidenum">
              <a:rPr lang="zh-TW" altLang="en-US" smtClean="0"/>
              <a:pPr/>
              <a:t>3</a:t>
            </a:fld>
            <a:endParaRPr lang="zh-TW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altLang="zh-TW" dirty="0" smtClean="0"/>
              <a:t>(1)</a:t>
            </a:r>
            <a:r>
              <a:rPr lang="zh-TW" altLang="en-US" dirty="0" smtClean="0"/>
              <a:t>是以</a:t>
            </a:r>
            <a:r>
              <a:rPr lang="en-US" altLang="zh-TW" dirty="0" smtClean="0"/>
              <a:t>Mobile IP</a:t>
            </a:r>
            <a:r>
              <a:rPr lang="zh-TW" altLang="en-US" dirty="0" smtClean="0"/>
              <a:t>為架構基礎下所開發之異質網路換手系統，本系統包含</a:t>
            </a:r>
            <a:r>
              <a:rPr lang="en-US" altLang="zh-TW" dirty="0" smtClean="0"/>
              <a:t>Home Agent</a:t>
            </a:r>
            <a:r>
              <a:rPr lang="zh-TW" altLang="en-US" dirty="0" smtClean="0"/>
              <a:t>、</a:t>
            </a:r>
            <a:r>
              <a:rPr lang="en-US" altLang="zh-TW" dirty="0" smtClean="0"/>
              <a:t>Foreign Agent</a:t>
            </a:r>
            <a:r>
              <a:rPr lang="zh-TW" altLang="en-US" dirty="0" smtClean="0"/>
              <a:t>及</a:t>
            </a:r>
            <a:r>
              <a:rPr lang="en-US" altLang="zh-TW" dirty="0" smtClean="0"/>
              <a:t>Mobile node</a:t>
            </a:r>
            <a:r>
              <a:rPr lang="zh-TW" altLang="en-US" dirty="0" smtClean="0"/>
              <a:t>，並可支援</a:t>
            </a:r>
            <a:r>
              <a:rPr lang="en-US" altLang="zh-TW" dirty="0" smtClean="0"/>
              <a:t>Mobile node</a:t>
            </a:r>
            <a:r>
              <a:rPr lang="zh-TW" altLang="en-US" dirty="0" smtClean="0"/>
              <a:t>進行有線網路</a:t>
            </a:r>
            <a:r>
              <a:rPr lang="en-US" altLang="zh-TW" dirty="0" smtClean="0"/>
              <a:t>(Ethernet)</a:t>
            </a:r>
            <a:r>
              <a:rPr lang="zh-TW" altLang="en-US" dirty="0" smtClean="0"/>
              <a:t>與無線網路</a:t>
            </a:r>
            <a:r>
              <a:rPr lang="en-US" altLang="zh-TW" dirty="0" smtClean="0"/>
              <a:t>(</a:t>
            </a:r>
            <a:r>
              <a:rPr lang="en-US" altLang="zh-TW" dirty="0" err="1" smtClean="0"/>
              <a:t>WiFi</a:t>
            </a:r>
            <a:r>
              <a:rPr lang="zh-TW" altLang="en-US" dirty="0" smtClean="0"/>
              <a:t>、</a:t>
            </a:r>
            <a:r>
              <a:rPr lang="en-US" altLang="zh-TW" dirty="0" err="1" smtClean="0"/>
              <a:t>WiMax</a:t>
            </a:r>
            <a:r>
              <a:rPr lang="en-US" altLang="zh-TW" dirty="0" smtClean="0"/>
              <a:t>...)</a:t>
            </a:r>
            <a:r>
              <a:rPr lang="zh-TW" altLang="en-US" dirty="0" smtClean="0"/>
              <a:t>間的異質網路切換，以提供使用者行動化資通訊之漫遊服務功能。</a:t>
            </a:r>
            <a:endParaRPr lang="en-US" altLang="zh-TW" dirty="0" smtClean="0"/>
          </a:p>
          <a:p>
            <a:r>
              <a:rPr lang="en-US" altLang="zh-TW" dirty="0" smtClean="0"/>
              <a:t>(2)</a:t>
            </a:r>
            <a:r>
              <a:rPr lang="zh-TW" altLang="en-US" dirty="0" smtClean="0"/>
              <a:t>無縫網路主要是作語音服務</a:t>
            </a:r>
            <a:endParaRPr lang="en-US" altLang="zh-TW" dirty="0" smtClean="0"/>
          </a:p>
          <a:p>
            <a:r>
              <a:rPr lang="en-US" altLang="zh-TW" dirty="0" smtClean="0"/>
              <a:t>(3)4</a:t>
            </a:r>
            <a:r>
              <a:rPr lang="zh-TW" altLang="en-US" dirty="0" smtClean="0"/>
              <a:t>種異質融合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2B69971-142D-4A3B-8E8C-2C64358471D8}" type="slidenum">
              <a:rPr lang="zh-TW" altLang="en-US" smtClean="0"/>
              <a:pPr/>
              <a:t>4</a:t>
            </a:fld>
            <a:endParaRPr lang="zh-TW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altLang="zh-TW" dirty="0" smtClean="0"/>
              <a:t>(1)</a:t>
            </a:r>
            <a:r>
              <a:rPr lang="zh-TW" altLang="en-US" dirty="0" smtClean="0"/>
              <a:t>終端機專用於給定的服務</a:t>
            </a:r>
            <a:endParaRPr lang="en-US" altLang="zh-TW" dirty="0" smtClean="0"/>
          </a:p>
          <a:p>
            <a:r>
              <a:rPr lang="en-US" altLang="zh-TW" dirty="0" smtClean="0"/>
              <a:t>(2)</a:t>
            </a:r>
            <a:r>
              <a:rPr lang="zh-TW" altLang="en-US" dirty="0" smtClean="0"/>
              <a:t>使用者可在同一個終端機上使用不同的服務</a:t>
            </a:r>
            <a:endParaRPr lang="en-US" altLang="zh-TW" dirty="0" smtClean="0"/>
          </a:p>
          <a:p>
            <a:r>
              <a:rPr lang="en-US" altLang="zh-TW" dirty="0" smtClean="0"/>
              <a:t>(3)</a:t>
            </a:r>
            <a:r>
              <a:rPr lang="zh-TW" altLang="en-US" dirty="0" smtClean="0"/>
              <a:t>一個服務可以提供給很多手機</a:t>
            </a:r>
            <a:endParaRPr lang="en-US" altLang="zh-TW" dirty="0" smtClean="0"/>
          </a:p>
          <a:p>
            <a:r>
              <a:rPr lang="en-US" altLang="zh-TW" dirty="0" smtClean="0"/>
              <a:t>(4)</a:t>
            </a:r>
            <a:r>
              <a:rPr lang="zh-TW" altLang="en-US" dirty="0" smtClean="0"/>
              <a:t>不同的通訊技術</a:t>
            </a:r>
            <a:r>
              <a:rPr lang="zh-TW" altLang="en-US" dirty="0" smtClean="0"/>
              <a:t>要被加入</a:t>
            </a:r>
            <a:r>
              <a:rPr lang="zh-TW" altLang="en-US" dirty="0" smtClean="0"/>
              <a:t>到家庭網路領域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2B69971-142D-4A3B-8E8C-2C64358471D8}" type="slidenum">
              <a:rPr lang="zh-TW" altLang="en-US" smtClean="0"/>
              <a:pPr/>
              <a:t>5</a:t>
            </a:fld>
            <a:endParaRPr lang="zh-TW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altLang="zh-TW" dirty="0" smtClean="0"/>
              <a:t>(1)</a:t>
            </a:r>
            <a:r>
              <a:rPr lang="zh-TW" altLang="en-US" dirty="0" smtClean="0"/>
              <a:t>主要在</a:t>
            </a:r>
            <a:r>
              <a:rPr lang="en-US" altLang="zh-TW" dirty="0" smtClean="0"/>
              <a:t>transport layer </a:t>
            </a:r>
            <a:r>
              <a:rPr lang="zh-TW" altLang="en-US" dirty="0" smtClean="0"/>
              <a:t>或是 </a:t>
            </a:r>
            <a:r>
              <a:rPr lang="en-US" altLang="zh-TW" dirty="0" smtClean="0"/>
              <a:t>service control layer</a:t>
            </a:r>
          </a:p>
          <a:p>
            <a:r>
              <a:rPr lang="en-US" altLang="zh-TW" dirty="0" smtClean="0"/>
              <a:t>(2)</a:t>
            </a:r>
            <a:r>
              <a:rPr lang="zh-TW" altLang="en-US" dirty="0" smtClean="0"/>
              <a:t>減少營運成本，聚集移動存取的點分享固定的</a:t>
            </a:r>
            <a:r>
              <a:rPr lang="en-US" altLang="zh-TW" dirty="0" smtClean="0"/>
              <a:t>access network</a:t>
            </a:r>
          </a:p>
          <a:p>
            <a:r>
              <a:rPr lang="en-US" altLang="zh-TW" dirty="0" smtClean="0"/>
              <a:t>(3)</a:t>
            </a:r>
            <a:r>
              <a:rPr lang="zh-TW" altLang="en-US" dirty="0" smtClean="0"/>
              <a:t>不管是哪種網路架構都可以存取相同的服務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2B69971-142D-4A3B-8E8C-2C64358471D8}" type="slidenum">
              <a:rPr lang="zh-TW" altLang="en-US" smtClean="0"/>
              <a:pPr/>
              <a:t>6</a:t>
            </a:fld>
            <a:endParaRPr lang="zh-TW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altLang="zh-TW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(1)</a:t>
            </a:r>
            <a:r>
              <a:rPr lang="zh-TW" alt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核心網路</a:t>
            </a:r>
            <a:r>
              <a:rPr lang="en-US" altLang="zh-TW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﹝Core Network﹞</a:t>
            </a:r>
            <a:r>
              <a:rPr lang="zh-TW" alt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所指的就是各系統業者用來連結各無線基地台與後端大眾電話網路</a:t>
            </a:r>
            <a:r>
              <a:rPr lang="en-US" altLang="zh-TW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﹝PSTN﹞</a:t>
            </a:r>
            <a:r>
              <a:rPr lang="zh-TW" alt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或是其它資料網路的</a:t>
            </a:r>
            <a:r>
              <a:rPr lang="en-US" altLang="zh-TW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Intranet</a:t>
            </a:r>
            <a:r>
              <a:rPr lang="zh-TW" alt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。透過</a:t>
            </a:r>
            <a:r>
              <a:rPr lang="en-US" altLang="zh-TW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Core Network</a:t>
            </a:r>
            <a:r>
              <a:rPr lang="zh-TW" alt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系統業者可以讓手機用戶的語音資料，經由業者的</a:t>
            </a:r>
            <a:r>
              <a:rPr lang="en-US" altLang="zh-TW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Core Network</a:t>
            </a:r>
            <a:r>
              <a:rPr lang="zh-TW" alt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網路傳遞到目前通訊的目的端。因此在</a:t>
            </a:r>
            <a:r>
              <a:rPr lang="en-US" altLang="zh-TW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Core Network</a:t>
            </a:r>
            <a:r>
              <a:rPr lang="zh-TW" alt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的架構中，除了包含語音媒體資料的轉換外，還包括了紀錄使用者資訊與計費機制的系統。</a:t>
            </a:r>
            <a:endParaRPr lang="en-US" altLang="zh-TW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altLang="zh-TW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(2)</a:t>
            </a:r>
            <a:r>
              <a:rPr lang="zh-TW" alt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語音，即時訊息，視聽服務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2B69971-142D-4A3B-8E8C-2C64358471D8}" type="slidenum">
              <a:rPr lang="zh-TW" altLang="en-US" smtClean="0"/>
              <a:pPr/>
              <a:t>7</a:t>
            </a:fld>
            <a:endParaRPr lang="zh-TW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zh-TW" altLang="en-US" dirty="0" smtClean="0"/>
              <a:t>低層的信號狀態變化</a:t>
            </a:r>
            <a:endParaRPr lang="en-US" altLang="zh-TW" dirty="0" smtClean="0"/>
          </a:p>
          <a:p>
            <a:r>
              <a:rPr lang="zh-TW" altLang="en-US" dirty="0" smtClean="0"/>
              <a:t>由高層的控制</a:t>
            </a:r>
            <a:endParaRPr lang="en-US" altLang="zh-TW" dirty="0" smtClean="0"/>
          </a:p>
          <a:p>
            <a:r>
              <a:rPr lang="zh-TW" altLang="en-US" dirty="0" smtClean="0"/>
              <a:t>提供鄰近網路與自己能力的訊息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2B69971-142D-4A3B-8E8C-2C64358471D8}" type="slidenum">
              <a:rPr lang="zh-TW" altLang="en-US" smtClean="0"/>
              <a:pPr/>
              <a:t>9</a:t>
            </a:fld>
            <a:endParaRPr lang="zh-TW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zh-TW" altLang="en-US" dirty="0" smtClean="0"/>
              <a:t>由低層觸發，通知上層，為了要提升切換的效能</a:t>
            </a:r>
            <a:endParaRPr lang="en-US" altLang="zh-TW" dirty="0" smtClean="0"/>
          </a:p>
          <a:p>
            <a:r>
              <a:rPr lang="en-US" altLang="zh-TW" dirty="0" smtClean="0"/>
              <a:t>MIH event</a:t>
            </a:r>
            <a:r>
              <a:rPr lang="zh-TW" altLang="en-US" dirty="0" smtClean="0"/>
              <a:t>會送出</a:t>
            </a:r>
            <a:r>
              <a:rPr lang="en-US" altLang="zh-TW" dirty="0" smtClean="0"/>
              <a:t>command</a:t>
            </a:r>
            <a:r>
              <a:rPr lang="zh-TW" altLang="en-US" dirty="0" smtClean="0"/>
              <a:t>作反應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2B69971-142D-4A3B-8E8C-2C64358471D8}" type="slidenum">
              <a:rPr lang="zh-TW" altLang="en-US" smtClean="0"/>
              <a:pPr/>
              <a:t>11</a:t>
            </a:fld>
            <a:endParaRPr lang="zh-TW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zh-TW" altLang="en-US" dirty="0" smtClean="0"/>
              <a:t>收集連接狀態的訊息，讓低層去執行高層做的決定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2B69971-142D-4A3B-8E8C-2C64358471D8}" type="slidenum">
              <a:rPr lang="zh-TW" altLang="en-US" smtClean="0"/>
              <a:pPr/>
              <a:t>12</a:t>
            </a:fld>
            <a:endParaRPr lang="zh-TW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標題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17" name="副標題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zh-TW" altLang="en-US" smtClean="0"/>
              <a:t>按一下以編輯母片副標題樣式</a:t>
            </a:r>
            <a:endParaRPr kumimoji="0" lang="en-US"/>
          </a:p>
        </p:txBody>
      </p:sp>
      <p:sp>
        <p:nvSpPr>
          <p:cNvPr id="30" name="日期版面配置區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D58EA-6BF5-45E9-82B4-F9290FF95AE9}" type="datetimeFigureOut">
              <a:rPr lang="zh-TW" altLang="en-US" smtClean="0"/>
              <a:pPr/>
              <a:t>2011/10/26</a:t>
            </a:fld>
            <a:endParaRPr lang="zh-TW" altLang="en-US"/>
          </a:p>
        </p:txBody>
      </p:sp>
      <p:sp>
        <p:nvSpPr>
          <p:cNvPr id="19" name="頁尾版面配置區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27" name="投影片編號版面配置區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A027A7-973D-4D3F-ADE2-BAFCB43AFF52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D58EA-6BF5-45E9-82B4-F9290FF95AE9}" type="datetimeFigureOut">
              <a:rPr lang="zh-TW" altLang="en-US" smtClean="0"/>
              <a:pPr/>
              <a:t>2011/10/26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A027A7-973D-4D3F-ADE2-BAFCB43AFF52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D58EA-6BF5-45E9-82B4-F9290FF95AE9}" type="datetimeFigureOut">
              <a:rPr lang="zh-TW" altLang="en-US" smtClean="0"/>
              <a:pPr/>
              <a:t>2011/10/26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A027A7-973D-4D3F-ADE2-BAFCB43AFF52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D58EA-6BF5-45E9-82B4-F9290FF95AE9}" type="datetimeFigureOut">
              <a:rPr lang="zh-TW" altLang="en-US" smtClean="0"/>
              <a:pPr/>
              <a:t>2011/10/26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A027A7-973D-4D3F-ADE2-BAFCB43AFF52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D58EA-6BF5-45E9-82B4-F9290FF95AE9}" type="datetimeFigureOut">
              <a:rPr lang="zh-TW" altLang="en-US" smtClean="0"/>
              <a:pPr/>
              <a:t>2011/10/26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A027A7-973D-4D3F-ADE2-BAFCB43AFF52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D58EA-6BF5-45E9-82B4-F9290FF95AE9}" type="datetimeFigureOut">
              <a:rPr lang="zh-TW" altLang="en-US" smtClean="0"/>
              <a:pPr/>
              <a:t>2011/10/26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A027A7-973D-4D3F-ADE2-BAFCB43AFF52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5" name="內容版面配置區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D58EA-6BF5-45E9-82B4-F9290FF95AE9}" type="datetimeFigureOut">
              <a:rPr lang="zh-TW" altLang="en-US" smtClean="0"/>
              <a:pPr/>
              <a:t>2011/10/26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A027A7-973D-4D3F-ADE2-BAFCB43AFF52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D58EA-6BF5-45E9-82B4-F9290FF95AE9}" type="datetimeFigureOut">
              <a:rPr lang="zh-TW" altLang="en-US" smtClean="0"/>
              <a:pPr/>
              <a:t>2011/10/26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A027A7-973D-4D3F-ADE2-BAFCB43AFF52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D58EA-6BF5-45E9-82B4-F9290FF95AE9}" type="datetimeFigureOut">
              <a:rPr lang="zh-TW" altLang="en-US" smtClean="0"/>
              <a:pPr/>
              <a:t>2011/10/26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A027A7-973D-4D3F-ADE2-BAFCB43AFF52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D58EA-6BF5-45E9-82B4-F9290FF95AE9}" type="datetimeFigureOut">
              <a:rPr lang="zh-TW" altLang="en-US" smtClean="0"/>
              <a:pPr/>
              <a:t>2011/10/26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A027A7-973D-4D3F-ADE2-BAFCB43AFF52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剪去並圓角化單一角落矩形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直角三角形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D58EA-6BF5-45E9-82B4-F9290FF95AE9}" type="datetimeFigureOut">
              <a:rPr lang="zh-TW" altLang="en-US" smtClean="0"/>
              <a:pPr/>
              <a:t>2011/10/26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01A027A7-973D-4D3F-ADE2-BAFCB43AFF52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zh-TW" altLang="en-US" smtClean="0"/>
              <a:t>按一下圖示以新增圖片</a:t>
            </a:r>
            <a:endParaRPr kumimoji="0" lang="en-US" dirty="0"/>
          </a:p>
        </p:txBody>
      </p:sp>
      <p:sp>
        <p:nvSpPr>
          <p:cNvPr id="10" name="手繪多邊形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手繪多邊形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手繪多邊形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標題版面配置區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0" name="文字版面配置區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  <a:p>
            <a:pPr lvl="1" eaLnBrk="1" latinLnBrk="0" hangingPunct="1"/>
            <a:r>
              <a:rPr kumimoji="0" lang="zh-TW" altLang="en-US" smtClean="0"/>
              <a:t>第二層</a:t>
            </a:r>
          </a:p>
          <a:p>
            <a:pPr lvl="2" eaLnBrk="1" latinLnBrk="0" hangingPunct="1"/>
            <a:r>
              <a:rPr kumimoji="0" lang="zh-TW" altLang="en-US" smtClean="0"/>
              <a:t>第三層</a:t>
            </a:r>
          </a:p>
          <a:p>
            <a:pPr lvl="3" eaLnBrk="1" latinLnBrk="0" hangingPunct="1"/>
            <a:r>
              <a:rPr kumimoji="0" lang="zh-TW" altLang="en-US" smtClean="0"/>
              <a:t>第四層</a:t>
            </a:r>
          </a:p>
          <a:p>
            <a:pPr lvl="4" eaLnBrk="1" latinLnBrk="0" hangingPunct="1"/>
            <a:r>
              <a:rPr kumimoji="0" lang="zh-TW" altLang="en-US" smtClean="0"/>
              <a:t>第五層</a:t>
            </a:r>
            <a:endParaRPr kumimoji="0" lang="en-US"/>
          </a:p>
        </p:txBody>
      </p:sp>
      <p:sp>
        <p:nvSpPr>
          <p:cNvPr id="10" name="日期版面配置區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96ED58EA-6BF5-45E9-82B4-F9290FF95AE9}" type="datetimeFigureOut">
              <a:rPr lang="zh-TW" altLang="en-US" smtClean="0"/>
              <a:pPr/>
              <a:t>2011/10/26</a:t>
            </a:fld>
            <a:endParaRPr lang="zh-TW" altLang="en-US"/>
          </a:p>
        </p:txBody>
      </p:sp>
      <p:sp>
        <p:nvSpPr>
          <p:cNvPr id="22" name="頁尾版面配置區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18" name="投影片編號版面配置區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01A027A7-973D-4D3F-ADE2-BAFCB43AFF52}" type="slidenum">
              <a:rPr lang="zh-TW" altLang="en-US" smtClean="0"/>
              <a:pPr/>
              <a:t>‹#›</a:t>
            </a:fld>
            <a:endParaRPr lang="zh-TW" altLang="en-US"/>
          </a:p>
        </p:txBody>
      </p:sp>
      <p:grpSp>
        <p:nvGrpSpPr>
          <p:cNvPr id="2" name="群組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手繪多邊形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手繪多邊形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0" y="1371600"/>
            <a:ext cx="9144000" cy="1828800"/>
          </a:xfrm>
        </p:spPr>
        <p:txBody>
          <a:bodyPr>
            <a:normAutofit/>
          </a:bodyPr>
          <a:lstStyle/>
          <a:p>
            <a:pPr algn="ctr"/>
            <a:r>
              <a:rPr lang="en-US" altLang="zh-TW" sz="4800" dirty="0" smtClean="0"/>
              <a:t>Completing The Convergence Puzzle</a:t>
            </a:r>
            <a:endParaRPr lang="zh-TW" altLang="en-US" sz="4800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467544" y="3501008"/>
            <a:ext cx="7854696" cy="1752600"/>
          </a:xfrm>
        </p:spPr>
        <p:txBody>
          <a:bodyPr>
            <a:normAutofit/>
          </a:bodyPr>
          <a:lstStyle/>
          <a:p>
            <a:pPr algn="ctr"/>
            <a:r>
              <a:rPr lang="en-US" altLang="zh-TW" sz="4000" dirty="0" smtClean="0"/>
              <a:t>A Survey And A Roadmap</a:t>
            </a:r>
            <a:endParaRPr lang="zh-TW" altLang="en-US" sz="4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altLang="zh-TW" dirty="0" smtClean="0"/>
              <a:t>MIH Architecture And Functional Components</a:t>
            </a:r>
            <a:endParaRPr lang="zh-TW" alt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552" y="2060848"/>
            <a:ext cx="7915275" cy="4533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altLang="zh-TW" dirty="0" smtClean="0"/>
              <a:t>MIH</a:t>
            </a:r>
            <a:r>
              <a:rPr lang="zh-TW" altLang="en-US" dirty="0" smtClean="0"/>
              <a:t> </a:t>
            </a:r>
            <a:r>
              <a:rPr lang="en-US" altLang="zh-TW" dirty="0" smtClean="0"/>
              <a:t>Function Components</a:t>
            </a:r>
            <a:br>
              <a:rPr lang="en-US" altLang="zh-TW" dirty="0" smtClean="0"/>
            </a:br>
            <a:r>
              <a:rPr lang="en-US" altLang="zh-TW" dirty="0" smtClean="0"/>
              <a:t>MIES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It notifies the upper layers of the occurrence of lower-layer events (triggers) in order to optimize handover performance.</a:t>
            </a:r>
          </a:p>
          <a:p>
            <a:pPr lvl="1"/>
            <a:r>
              <a:rPr lang="en-US" altLang="zh-TW" dirty="0" smtClean="0"/>
              <a:t>link events</a:t>
            </a:r>
          </a:p>
          <a:p>
            <a:pPr lvl="1"/>
            <a:r>
              <a:rPr lang="en-US" altLang="zh-TW" dirty="0" smtClean="0"/>
              <a:t>MIH events</a:t>
            </a:r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altLang="zh-TW" dirty="0" smtClean="0"/>
              <a:t>MIH</a:t>
            </a:r>
            <a:r>
              <a:rPr lang="zh-TW" altLang="en-US" dirty="0" smtClean="0"/>
              <a:t> </a:t>
            </a:r>
            <a:r>
              <a:rPr lang="en-US" altLang="zh-TW" dirty="0" smtClean="0"/>
              <a:t>Function Components</a:t>
            </a:r>
            <a:br>
              <a:rPr lang="en-US" altLang="zh-TW" dirty="0" smtClean="0"/>
            </a:br>
            <a:r>
              <a:rPr lang="en-US" altLang="zh-TW" dirty="0" smtClean="0"/>
              <a:t>MICS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MICS refers to commands sent from</a:t>
            </a:r>
            <a:r>
              <a:rPr lang="zh-TW" altLang="en-US" dirty="0" smtClean="0"/>
              <a:t> </a:t>
            </a:r>
            <a:r>
              <a:rPr lang="en-US" altLang="zh-TW" dirty="0" smtClean="0"/>
              <a:t>higher layers to lower layers in the MIH framework.</a:t>
            </a:r>
          </a:p>
          <a:p>
            <a:r>
              <a:rPr lang="en-US" altLang="zh-TW" dirty="0" smtClean="0"/>
              <a:t>Gathering information about the status of connected</a:t>
            </a:r>
            <a:r>
              <a:rPr lang="zh-TW" altLang="en-US" dirty="0" smtClean="0"/>
              <a:t> </a:t>
            </a:r>
            <a:r>
              <a:rPr lang="en-US" altLang="zh-TW" dirty="0" smtClean="0"/>
              <a:t>links</a:t>
            </a:r>
          </a:p>
          <a:p>
            <a:r>
              <a:rPr lang="en-US" altLang="zh-TW" dirty="0" smtClean="0"/>
              <a:t>Execute higher-layer</a:t>
            </a:r>
            <a:r>
              <a:rPr lang="zh-TW" altLang="en-US" dirty="0" smtClean="0"/>
              <a:t> </a:t>
            </a:r>
            <a:r>
              <a:rPr lang="en-US" altLang="zh-TW" dirty="0" smtClean="0"/>
              <a:t>mobility and connectivity decisions at the lower-layers</a:t>
            </a:r>
          </a:p>
          <a:p>
            <a:pPr lvl="1"/>
            <a:r>
              <a:rPr lang="en-US" altLang="zh-TW" dirty="0" smtClean="0"/>
              <a:t>MIH commands</a:t>
            </a:r>
          </a:p>
          <a:p>
            <a:pPr lvl="1"/>
            <a:r>
              <a:rPr lang="en-US" altLang="zh-TW" dirty="0" smtClean="0"/>
              <a:t>link</a:t>
            </a:r>
            <a:r>
              <a:rPr lang="zh-TW" altLang="en-US" dirty="0" smtClean="0"/>
              <a:t> </a:t>
            </a:r>
            <a:r>
              <a:rPr lang="en-US" altLang="zh-TW" dirty="0" smtClean="0"/>
              <a:t>commands</a:t>
            </a:r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altLang="zh-TW" dirty="0" smtClean="0"/>
              <a:t>MIH</a:t>
            </a:r>
            <a:r>
              <a:rPr lang="zh-TW" altLang="en-US" dirty="0" smtClean="0"/>
              <a:t> </a:t>
            </a:r>
            <a:r>
              <a:rPr lang="en-US" altLang="zh-TW" dirty="0" smtClean="0"/>
              <a:t>Function Components</a:t>
            </a:r>
            <a:br>
              <a:rPr lang="en-US" altLang="zh-TW" dirty="0" smtClean="0"/>
            </a:br>
            <a:r>
              <a:rPr lang="en-US" altLang="zh-TW" dirty="0" smtClean="0"/>
              <a:t>MIIS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It is used by a mobile node or network</a:t>
            </a:r>
            <a:r>
              <a:rPr lang="zh-TW" altLang="en-US" dirty="0" smtClean="0"/>
              <a:t> </a:t>
            </a:r>
            <a:r>
              <a:rPr lang="en-US" altLang="zh-TW" dirty="0" smtClean="0"/>
              <a:t>entity to discover and obtain information about</a:t>
            </a:r>
            <a:r>
              <a:rPr lang="zh-TW" altLang="en-US" dirty="0" smtClean="0"/>
              <a:t> </a:t>
            </a:r>
            <a:r>
              <a:rPr lang="en-US" altLang="zh-TW" dirty="0" smtClean="0"/>
              <a:t>neighboring networks.</a:t>
            </a:r>
          </a:p>
          <a:p>
            <a:r>
              <a:rPr lang="en-US" altLang="zh-TW" dirty="0" smtClean="0"/>
              <a:t>Acquire a global view of the</a:t>
            </a:r>
            <a:r>
              <a:rPr lang="zh-TW" altLang="en-US" dirty="0" smtClean="0"/>
              <a:t> </a:t>
            </a:r>
            <a:r>
              <a:rPr lang="en-US" altLang="zh-TW" dirty="0" smtClean="0"/>
              <a:t>heterogeneous networks to facilitate seamless</a:t>
            </a:r>
            <a:r>
              <a:rPr lang="zh-TW" altLang="en-US" dirty="0" smtClean="0"/>
              <a:t> </a:t>
            </a:r>
            <a:r>
              <a:rPr lang="en-US" altLang="zh-TW" dirty="0" smtClean="0"/>
              <a:t>handover across those networks</a:t>
            </a:r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altLang="zh-TW" dirty="0" smtClean="0"/>
              <a:t>Limitations And Potentials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UMA(GAN)</a:t>
            </a:r>
          </a:p>
          <a:p>
            <a:pPr lvl="1"/>
            <a:r>
              <a:rPr lang="en-US" altLang="zh-TW" dirty="0" smtClean="0"/>
              <a:t>Significant overhead due to the complexity</a:t>
            </a:r>
            <a:r>
              <a:rPr lang="zh-TW" altLang="en-US" dirty="0" smtClean="0"/>
              <a:t> </a:t>
            </a:r>
            <a:r>
              <a:rPr lang="en-US" altLang="zh-TW" dirty="0" smtClean="0"/>
              <a:t>of the protocol stack at the terminal.(GSM/GPRS)</a:t>
            </a:r>
          </a:p>
          <a:p>
            <a:pPr lvl="1"/>
            <a:r>
              <a:rPr lang="en-US" altLang="zh-TW" dirty="0" smtClean="0"/>
              <a:t>UMA also suffers from poor performance in</a:t>
            </a:r>
            <a:r>
              <a:rPr lang="zh-TW" altLang="en-US" dirty="0" smtClean="0"/>
              <a:t> </a:t>
            </a:r>
            <a:r>
              <a:rPr lang="en-US" altLang="zh-TW" dirty="0" smtClean="0"/>
              <a:t>packet mode(EGAN)</a:t>
            </a:r>
          </a:p>
          <a:p>
            <a:r>
              <a:rPr lang="en-US" altLang="zh-TW" dirty="0" smtClean="0"/>
              <a:t>I-WLAN</a:t>
            </a:r>
          </a:p>
          <a:p>
            <a:pPr lvl="1"/>
            <a:r>
              <a:rPr lang="en-US" altLang="zh-TW" dirty="0" smtClean="0"/>
              <a:t>Like GAN, I-WLAN suffers from certain limitations on </a:t>
            </a:r>
            <a:r>
              <a:rPr lang="en-US" altLang="zh-TW" dirty="0" err="1" smtClean="0"/>
              <a:t>QoS</a:t>
            </a:r>
            <a:r>
              <a:rPr lang="en-US" altLang="zh-TW" dirty="0" smtClean="0"/>
              <a:t> handling due to an always activated IPSec tunnel that hides the nature of each encrypted data packet along with the fixed access network.</a:t>
            </a:r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0" y="704088"/>
            <a:ext cx="91440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en-US" altLang="zh-TW" dirty="0" smtClean="0"/>
              <a:t>Timeframe proposal for fixed/mobile convergence solution deployment</a:t>
            </a:r>
            <a:endParaRPr lang="zh-TW" alt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1977860"/>
            <a:ext cx="8108826" cy="48801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文字方塊 4"/>
          <p:cNvSpPr txBox="1"/>
          <p:nvPr/>
        </p:nvSpPr>
        <p:spPr>
          <a:xfrm>
            <a:off x="467544" y="5951021"/>
            <a:ext cx="48965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dirty="0" smtClean="0"/>
              <a:t>VCC : Voice Call Continuity</a:t>
            </a:r>
          </a:p>
          <a:p>
            <a:r>
              <a:rPr lang="en-US" altLang="zh-TW" dirty="0" smtClean="0"/>
              <a:t>MMSC : Multimedia Messaging Service Center</a:t>
            </a:r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zh-TW" dirty="0" smtClean="0"/>
              <a:t>Abstract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This article surveys different technologies which offer seamless handover and converged access to mobile voice, video, and data services.</a:t>
            </a:r>
          </a:p>
          <a:p>
            <a:r>
              <a:rPr lang="en-US" altLang="zh-TW" dirty="0" smtClean="0"/>
              <a:t>We present the main features of these technologies and discuss their limitations and potentials to enable convergence in heterogeneous networks.</a:t>
            </a:r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zh-TW" dirty="0" smtClean="0"/>
              <a:t>Introduction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C</a:t>
            </a:r>
            <a:r>
              <a:rPr lang="en-US" altLang="zh-TW" dirty="0" smtClean="0"/>
              <a:t>ellular </a:t>
            </a:r>
            <a:r>
              <a:rPr lang="en-US" altLang="zh-TW" dirty="0" smtClean="0"/>
              <a:t>networks such as Global System for Mobile Communications/General Packet Radio Service (GSM/GPRS) and UMTS provide wide area coverage and support high mobility at a higher cost (when assessing the bandwidth cost). </a:t>
            </a:r>
            <a:endParaRPr lang="zh-TW" alt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altLang="zh-TW" dirty="0" smtClean="0"/>
              <a:t>Seamless Convergence : </a:t>
            </a:r>
            <a:br>
              <a:rPr lang="en-US" altLang="zh-TW" dirty="0" smtClean="0"/>
            </a:br>
            <a:r>
              <a:rPr lang="en-US" altLang="zh-TW" dirty="0" smtClean="0"/>
              <a:t>A Long-Term Vision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The beyond third generation (B3G) network is a multitier hierarchical system that supports IP-based mobile multiparty multimedia services over heterogeneous wired and wireless networks.</a:t>
            </a:r>
          </a:p>
          <a:p>
            <a:r>
              <a:rPr lang="en-US" altLang="zh-TW" dirty="0" smtClean="0"/>
              <a:t>Seamless mobility is expected for voice services, whereas some resuming or bookmarking features without seamless mobility can be satisfying for streaming services.</a:t>
            </a:r>
          </a:p>
          <a:p>
            <a:r>
              <a:rPr lang="en-US" altLang="zh-TW" dirty="0" smtClean="0"/>
              <a:t>Four network levels</a:t>
            </a:r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zh-TW" dirty="0" smtClean="0"/>
              <a:t>Home Network Convergence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The user can access different types of services</a:t>
            </a:r>
            <a:r>
              <a:rPr lang="zh-TW" altLang="en-US" dirty="0" smtClean="0"/>
              <a:t> </a:t>
            </a:r>
            <a:r>
              <a:rPr lang="en-US" altLang="zh-TW" dirty="0" smtClean="0"/>
              <a:t>from the same terminal.</a:t>
            </a:r>
          </a:p>
          <a:p>
            <a:r>
              <a:rPr lang="en-US" altLang="zh-TW" dirty="0" smtClean="0"/>
              <a:t>A service is available on more than one handset.</a:t>
            </a:r>
          </a:p>
          <a:p>
            <a:r>
              <a:rPr lang="en-US" altLang="zh-TW" dirty="0" smtClean="0"/>
              <a:t>Diverse communication technologies are</a:t>
            </a:r>
            <a:r>
              <a:rPr lang="zh-TW" altLang="en-US" dirty="0" smtClean="0"/>
              <a:t> </a:t>
            </a:r>
            <a:r>
              <a:rPr lang="en-US" altLang="zh-TW" dirty="0" smtClean="0"/>
              <a:t>expected within the home network sphere.</a:t>
            </a:r>
          </a:p>
          <a:p>
            <a:endParaRPr lang="en-US" altLang="zh-TW" dirty="0" smtClean="0"/>
          </a:p>
          <a:p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zh-TW" dirty="0" smtClean="0"/>
              <a:t>Access Network Convergence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Access network convergence can either be achieved with convergence focusing on the transport layer and/or convergence involving the service control layer on the access network </a:t>
            </a:r>
          </a:p>
          <a:p>
            <a:r>
              <a:rPr lang="en-US" altLang="zh-TW" dirty="0" smtClean="0"/>
              <a:t>The first one is mainly driven by the reduction</a:t>
            </a:r>
            <a:r>
              <a:rPr lang="zh-TW" altLang="en-US" dirty="0" smtClean="0"/>
              <a:t> </a:t>
            </a:r>
            <a:r>
              <a:rPr lang="en-US" altLang="zh-TW" dirty="0" smtClean="0"/>
              <a:t>in operational expenditure (OPEX) costs.</a:t>
            </a:r>
          </a:p>
          <a:p>
            <a:r>
              <a:rPr lang="en-US" altLang="zh-TW" dirty="0" smtClean="0"/>
              <a:t>Allows access to the same service </a:t>
            </a:r>
          </a:p>
          <a:p>
            <a:endParaRPr lang="zh-TW" alt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zh-TW" dirty="0" smtClean="0"/>
              <a:t>Core Network Convergence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IMS : Conversational services with multimedia components such as voice and video, instant messaging , Audio-visual services</a:t>
            </a:r>
          </a:p>
          <a:p>
            <a:endParaRPr lang="zh-TW" alt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0" y="704088"/>
            <a:ext cx="91440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en-US" altLang="zh-TW" dirty="0" smtClean="0"/>
              <a:t>Application Server Level Convergence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Service platform level</a:t>
            </a:r>
          </a:p>
          <a:p>
            <a:r>
              <a:rPr lang="en-US" altLang="zh-TW" dirty="0" smtClean="0"/>
              <a:t>To offer differentiated </a:t>
            </a:r>
            <a:r>
              <a:rPr lang="en-US" altLang="zh-TW" dirty="0" smtClean="0"/>
              <a:t>quality of service (</a:t>
            </a:r>
            <a:r>
              <a:rPr lang="en-US" altLang="zh-TW" dirty="0" err="1" smtClean="0"/>
              <a:t>QoS</a:t>
            </a:r>
            <a:r>
              <a:rPr lang="en-US" altLang="zh-TW" dirty="0" smtClean="0"/>
              <a:t>) to </a:t>
            </a:r>
            <a:r>
              <a:rPr lang="en-US" altLang="zh-TW" dirty="0" smtClean="0"/>
              <a:t>end users</a:t>
            </a:r>
            <a:r>
              <a:rPr lang="en-US" altLang="zh-TW" dirty="0" smtClean="0"/>
              <a:t>.</a:t>
            </a:r>
            <a:endParaRPr lang="zh-TW" alt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zh-TW" dirty="0" smtClean="0"/>
              <a:t>MIH : IEEE802.21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MIH function (MIHF) : provides an intermediary or a unified interface between the lower-layer heterogeneous ANs and higher-layer components.</a:t>
            </a:r>
          </a:p>
          <a:p>
            <a:r>
              <a:rPr lang="en-US" altLang="zh-TW" dirty="0" smtClean="0"/>
              <a:t>Media independent event service (MIES)</a:t>
            </a:r>
          </a:p>
          <a:p>
            <a:r>
              <a:rPr lang="en-US" altLang="zh-TW" dirty="0" smtClean="0"/>
              <a:t>Media independent command service (MICS)</a:t>
            </a:r>
          </a:p>
          <a:p>
            <a:r>
              <a:rPr lang="en-US" altLang="zh-TW" dirty="0" smtClean="0"/>
              <a:t>Media independent information service (MIIS)</a:t>
            </a:r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流線">
  <a:themeElements>
    <a:clrScheme name="沉穩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流線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流線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1344</TotalTime>
  <Words>912</Words>
  <Application>Microsoft Office PowerPoint</Application>
  <PresentationFormat>如螢幕大小 (4:3)</PresentationFormat>
  <Paragraphs>86</Paragraphs>
  <Slides>15</Slides>
  <Notes>11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15</vt:i4>
      </vt:variant>
    </vt:vector>
  </HeadingPairs>
  <TitlesOfParts>
    <vt:vector size="16" baseType="lpstr">
      <vt:lpstr>流線</vt:lpstr>
      <vt:lpstr>Completing The Convergence Puzzle</vt:lpstr>
      <vt:lpstr>Abstract</vt:lpstr>
      <vt:lpstr>Introduction</vt:lpstr>
      <vt:lpstr>Seamless Convergence :  A Long-Term Vision</vt:lpstr>
      <vt:lpstr>Home Network Convergence</vt:lpstr>
      <vt:lpstr>Access Network Convergence</vt:lpstr>
      <vt:lpstr>Core Network Convergence</vt:lpstr>
      <vt:lpstr>Application Server Level Convergence</vt:lpstr>
      <vt:lpstr>MIH : IEEE802.21</vt:lpstr>
      <vt:lpstr>MIH Architecture And Functional Components</vt:lpstr>
      <vt:lpstr>MIH Function Components MIES</vt:lpstr>
      <vt:lpstr>MIH Function Components MICS</vt:lpstr>
      <vt:lpstr>MIH Function Components MIIS</vt:lpstr>
      <vt:lpstr>Limitations And Potentials</vt:lpstr>
      <vt:lpstr>Timeframe proposal for fixed/mobile convergence solution deployment</vt:lpstr>
    </vt:vector>
  </TitlesOfParts>
  <Company>C.M.T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Completing The Convergence Puzzle</dc:title>
  <dc:creator>Eden</dc:creator>
  <cp:lastModifiedBy>Eden</cp:lastModifiedBy>
  <cp:revision>145</cp:revision>
  <dcterms:created xsi:type="dcterms:W3CDTF">2011-10-24T16:02:57Z</dcterms:created>
  <dcterms:modified xsi:type="dcterms:W3CDTF">2011-10-26T07:53:45Z</dcterms:modified>
</cp:coreProperties>
</file>