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6" r:id="rId11"/>
    <p:sldId id="271" r:id="rId12"/>
    <p:sldId id="272" r:id="rId13"/>
    <p:sldId id="273" r:id="rId14"/>
    <p:sldId id="267" r:id="rId15"/>
    <p:sldId id="274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F8AB5-7972-4E61-ACBB-E5D37E6EB548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69971-142D-4A3B-8E8C-2C6435847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融合網路</a:t>
            </a:r>
            <a:r>
              <a:rPr lang="en-US" altLang="zh-TW" dirty="0" smtClean="0"/>
              <a:t>(</a:t>
            </a:r>
            <a:r>
              <a:rPr lang="zh-TW" altLang="en-US" dirty="0" smtClean="0"/>
              <a:t>異質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mobile node</a:t>
            </a:r>
            <a:r>
              <a:rPr lang="zh-TW" altLang="en-US" dirty="0" smtClean="0"/>
              <a:t>或網路，去發現附近的網路資訊，以達到無縫網路的切換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UMA : </a:t>
            </a:r>
            <a:r>
              <a:rPr lang="zh-TW" altLang="en-US" dirty="0" smtClean="0"/>
              <a:t>終端機上的</a:t>
            </a:r>
            <a:r>
              <a:rPr lang="en-US" altLang="zh-TW" dirty="0" smtClean="0"/>
              <a:t>protocol  stack</a:t>
            </a:r>
            <a:r>
              <a:rPr lang="zh-TW" altLang="en-US" dirty="0" smtClean="0"/>
              <a:t>較複雜</a:t>
            </a:r>
            <a:endParaRPr lang="en-US" altLang="zh-TW" dirty="0" smtClean="0"/>
          </a:p>
          <a:p>
            <a:r>
              <a:rPr lang="en-US" altLang="zh-TW" dirty="0" smtClean="0"/>
              <a:t>I-WLAN : </a:t>
            </a:r>
            <a:r>
              <a:rPr lang="zh-TW" altLang="en-US" dirty="0" smtClean="0"/>
              <a:t>每個封包都要加密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大部分都在介紹</a:t>
            </a:r>
            <a:r>
              <a:rPr lang="en-US" altLang="zh-TW" dirty="0" smtClean="0"/>
              <a:t>seamless  convergence</a:t>
            </a:r>
            <a:r>
              <a:rPr lang="zh-TW" altLang="en-US" dirty="0" smtClean="0"/>
              <a:t>目前的發展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是以</a:t>
            </a:r>
            <a:r>
              <a:rPr lang="en-US" altLang="zh-TW" dirty="0" smtClean="0"/>
              <a:t>Mobile IP</a:t>
            </a:r>
            <a:r>
              <a:rPr lang="zh-TW" altLang="en-US" dirty="0" smtClean="0"/>
              <a:t>為架構基礎下所開發之異質網路換手系統，本系統包含</a:t>
            </a:r>
            <a:r>
              <a:rPr lang="en-US" altLang="zh-TW" dirty="0" smtClean="0"/>
              <a:t>Home Agent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Foreign Agent</a:t>
            </a:r>
            <a:r>
              <a:rPr lang="zh-TW" altLang="en-US" dirty="0" smtClean="0"/>
              <a:t>及</a:t>
            </a:r>
            <a:r>
              <a:rPr lang="en-US" altLang="zh-TW" dirty="0" smtClean="0"/>
              <a:t>Mobile node</a:t>
            </a:r>
            <a:r>
              <a:rPr lang="zh-TW" altLang="en-US" dirty="0" smtClean="0"/>
              <a:t>，並可支援</a:t>
            </a:r>
            <a:r>
              <a:rPr lang="en-US" altLang="zh-TW" dirty="0" smtClean="0"/>
              <a:t>Mobile node</a:t>
            </a:r>
            <a:r>
              <a:rPr lang="zh-TW" altLang="en-US" dirty="0" smtClean="0"/>
              <a:t>進行有線網路</a:t>
            </a:r>
            <a:r>
              <a:rPr lang="en-US" altLang="zh-TW" dirty="0" smtClean="0"/>
              <a:t>(Ethernet)</a:t>
            </a:r>
            <a:r>
              <a:rPr lang="zh-TW" altLang="en-US" dirty="0" smtClean="0"/>
              <a:t>與無線網路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WiFi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WiMax</a:t>
            </a:r>
            <a:r>
              <a:rPr lang="en-US" altLang="zh-TW" dirty="0" smtClean="0"/>
              <a:t>...)</a:t>
            </a:r>
            <a:r>
              <a:rPr lang="zh-TW" altLang="en-US" dirty="0" smtClean="0"/>
              <a:t>間的異質網路切換，以提供使用者行動化資通訊之漫遊服務功能。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無縫網路主要是作語音服務</a:t>
            </a:r>
            <a:endParaRPr lang="en-US" altLang="zh-TW" dirty="0" smtClean="0"/>
          </a:p>
          <a:p>
            <a:r>
              <a:rPr lang="en-US" altLang="zh-TW" dirty="0" smtClean="0"/>
              <a:t>(3)4</a:t>
            </a:r>
            <a:r>
              <a:rPr lang="zh-TW" altLang="en-US" dirty="0" smtClean="0"/>
              <a:t>種異質融合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終端機專用於給定的服務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使用者可在同一個終端機上使用不同的服務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一個服務可以提供給很多手機</a:t>
            </a: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不同的通訊技術</a:t>
            </a:r>
            <a:r>
              <a:rPr lang="zh-TW" altLang="en-US" dirty="0" smtClean="0"/>
              <a:t>要被加入</a:t>
            </a:r>
            <a:r>
              <a:rPr lang="zh-TW" altLang="en-US" dirty="0" smtClean="0"/>
              <a:t>到家庭網路領域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主要在</a:t>
            </a:r>
            <a:r>
              <a:rPr lang="en-US" altLang="zh-TW" dirty="0" smtClean="0"/>
              <a:t>transport layer </a:t>
            </a:r>
            <a:r>
              <a:rPr lang="zh-TW" altLang="en-US" dirty="0" smtClean="0"/>
              <a:t>或是 </a:t>
            </a:r>
            <a:r>
              <a:rPr lang="en-US" altLang="zh-TW" dirty="0" smtClean="0"/>
              <a:t>service control layer</a:t>
            </a:r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減少營運成本，聚集移動存取的點分享固定的</a:t>
            </a:r>
            <a:r>
              <a:rPr lang="en-US" altLang="zh-TW" dirty="0" smtClean="0"/>
              <a:t>access network</a:t>
            </a:r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不管是哪種網路架構都可以存取相同的服務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核心網路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﹝Core Network﹞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所指的就是各系統業者用來連結各無線基地台與後端大眾電話網路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﹝PSTN﹞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或是其它資料網路的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Intranet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。透過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 Network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系統業者可以讓手機用戶的語音資料，經由業者的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 Network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網路傳遞到目前通訊的目的端。因此在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 Network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的架構中，除了包含語音媒體資料的轉換外，還包括了紀錄使用者資訊與計費機制的系統。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語音，即時訊息，視聽服務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低層的信號狀態變化</a:t>
            </a:r>
            <a:endParaRPr lang="en-US" altLang="zh-TW" dirty="0" smtClean="0"/>
          </a:p>
          <a:p>
            <a:r>
              <a:rPr lang="zh-TW" altLang="en-US" dirty="0" smtClean="0"/>
              <a:t>由高層的控制</a:t>
            </a:r>
            <a:endParaRPr lang="en-US" altLang="zh-TW" dirty="0" smtClean="0"/>
          </a:p>
          <a:p>
            <a:r>
              <a:rPr lang="zh-TW" altLang="en-US" dirty="0" smtClean="0"/>
              <a:t>提供鄰近網路與自己能力的訊息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由低層觸發，通知上層，為了要提升切換的效能</a:t>
            </a:r>
            <a:endParaRPr lang="en-US" altLang="zh-TW" dirty="0" smtClean="0"/>
          </a:p>
          <a:p>
            <a:r>
              <a:rPr lang="en-US" altLang="zh-TW" dirty="0" smtClean="0"/>
              <a:t>MIH event</a:t>
            </a:r>
            <a:r>
              <a:rPr lang="zh-TW" altLang="en-US" dirty="0" smtClean="0"/>
              <a:t>會送出</a:t>
            </a:r>
            <a:r>
              <a:rPr lang="en-US" altLang="zh-TW" dirty="0" smtClean="0"/>
              <a:t>command</a:t>
            </a:r>
            <a:r>
              <a:rPr lang="zh-TW" altLang="en-US" dirty="0" smtClean="0"/>
              <a:t>作反應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收集連接狀態的訊息，讓低層去執行高層做的決定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9971-142D-4A3B-8E8C-2C64358471D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ED58EA-6BF5-45E9-82B4-F9290FF95AE9}" type="datetimeFigureOut">
              <a:rPr lang="zh-TW" altLang="en-US" smtClean="0"/>
              <a:pPr/>
              <a:t>2011/10/26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A027A7-973D-4D3F-ADE2-BAFCB43AFF5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Completing The Convergence Puzzle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A Survey And A Roadmap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MIH Architecture And Functional Components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79152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MIH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 Components</a:t>
            </a:r>
            <a:br>
              <a:rPr lang="en-US" altLang="zh-TW" dirty="0" smtClean="0"/>
            </a:br>
            <a:r>
              <a:rPr lang="en-US" altLang="zh-TW" dirty="0" smtClean="0"/>
              <a:t>MIES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notifies the upper layers of the occurrence of lower-layer events (triggers) in order to optimize handover performance.</a:t>
            </a:r>
          </a:p>
          <a:p>
            <a:pPr lvl="1"/>
            <a:r>
              <a:rPr lang="en-US" altLang="zh-TW" dirty="0" smtClean="0"/>
              <a:t>link events</a:t>
            </a:r>
          </a:p>
          <a:p>
            <a:pPr lvl="1"/>
            <a:r>
              <a:rPr lang="en-US" altLang="zh-TW" dirty="0" smtClean="0"/>
              <a:t>MIH events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MIH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 Components</a:t>
            </a:r>
            <a:br>
              <a:rPr lang="en-US" altLang="zh-TW" dirty="0" smtClean="0"/>
            </a:br>
            <a:r>
              <a:rPr lang="en-US" altLang="zh-TW" dirty="0" smtClean="0"/>
              <a:t>MICS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MICS refers to commands sent 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higher layers to lower layers in the MIH framework.</a:t>
            </a:r>
          </a:p>
          <a:p>
            <a:r>
              <a:rPr lang="en-US" altLang="zh-TW" dirty="0" smtClean="0"/>
              <a:t>Gathering information about the status of connected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links</a:t>
            </a:r>
          </a:p>
          <a:p>
            <a:r>
              <a:rPr lang="en-US" altLang="zh-TW" dirty="0" smtClean="0"/>
              <a:t>Execute higher-layer</a:t>
            </a:r>
            <a:r>
              <a:rPr lang="zh-TW" altLang="en-US" dirty="0" smtClean="0"/>
              <a:t> </a:t>
            </a:r>
            <a:r>
              <a:rPr lang="en-US" altLang="zh-TW" dirty="0" smtClean="0"/>
              <a:t>mobility and connectivity decisions at the lower-layers</a:t>
            </a:r>
          </a:p>
          <a:p>
            <a:pPr lvl="1"/>
            <a:r>
              <a:rPr lang="en-US" altLang="zh-TW" dirty="0" smtClean="0"/>
              <a:t>MIH commands</a:t>
            </a:r>
          </a:p>
          <a:p>
            <a:pPr lvl="1"/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MIH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 Components</a:t>
            </a:r>
            <a:br>
              <a:rPr lang="en-US" altLang="zh-TW" dirty="0" smtClean="0"/>
            </a:br>
            <a:r>
              <a:rPr lang="en-US" altLang="zh-TW" dirty="0" smtClean="0"/>
              <a:t>MIIS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used by a mobile node or network</a:t>
            </a:r>
            <a:r>
              <a:rPr lang="zh-TW" altLang="en-US" dirty="0" smtClean="0"/>
              <a:t> </a:t>
            </a:r>
            <a:r>
              <a:rPr lang="en-US" altLang="zh-TW" dirty="0" smtClean="0"/>
              <a:t>entity to discover and obtain information about</a:t>
            </a:r>
            <a:r>
              <a:rPr lang="zh-TW" altLang="en-US" dirty="0" smtClean="0"/>
              <a:t> </a:t>
            </a:r>
            <a:r>
              <a:rPr lang="en-US" altLang="zh-TW" dirty="0" smtClean="0"/>
              <a:t>neighboring networks.</a:t>
            </a:r>
          </a:p>
          <a:p>
            <a:r>
              <a:rPr lang="en-US" altLang="zh-TW" dirty="0" smtClean="0"/>
              <a:t>Acquire a global view of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heterogeneous networks to facilitate seamless</a:t>
            </a:r>
            <a:r>
              <a:rPr lang="zh-TW" altLang="en-US" dirty="0" smtClean="0"/>
              <a:t> </a:t>
            </a:r>
            <a:r>
              <a:rPr lang="en-US" altLang="zh-TW" dirty="0" smtClean="0"/>
              <a:t>handover across those networks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Limitations And Potentials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UMA(GAN)</a:t>
            </a:r>
          </a:p>
          <a:p>
            <a:pPr lvl="1"/>
            <a:r>
              <a:rPr lang="en-US" altLang="zh-TW" dirty="0" smtClean="0"/>
              <a:t>Significant overhead due to the complexity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the protocol stack at the terminal.(GSM/GPRS)</a:t>
            </a:r>
          </a:p>
          <a:p>
            <a:pPr lvl="1"/>
            <a:r>
              <a:rPr lang="en-US" altLang="zh-TW" dirty="0" smtClean="0"/>
              <a:t>UMA also suffers from poor performance in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 mode(EGAN)</a:t>
            </a:r>
          </a:p>
          <a:p>
            <a:r>
              <a:rPr lang="en-US" altLang="zh-TW" dirty="0" smtClean="0"/>
              <a:t>I-WLAN</a:t>
            </a:r>
          </a:p>
          <a:p>
            <a:pPr lvl="1"/>
            <a:r>
              <a:rPr lang="en-US" altLang="zh-TW" dirty="0" smtClean="0"/>
              <a:t>Like GAN, I-WLAN suffers from certain limitations on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handling due to an always activated IPSec tunnel that hides the nature of each encrypted data packet along with the fixed access network.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Timeframe proposal for fixed/mobile convergence solution deployment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77860"/>
            <a:ext cx="8108826" cy="48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467544" y="595102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VCC : Voice Call Continuity</a:t>
            </a:r>
          </a:p>
          <a:p>
            <a:r>
              <a:rPr lang="en-US" altLang="zh-TW" dirty="0" smtClean="0"/>
              <a:t>MMSC : Multimedia Messaging Service Center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article surveys different technologies which offer seamless handover and converged access to mobile voice, video, and data services.</a:t>
            </a:r>
          </a:p>
          <a:p>
            <a:r>
              <a:rPr lang="en-US" altLang="zh-TW" dirty="0" smtClean="0"/>
              <a:t>We present the main features of these technologies and discuss their limitations and potentials to enable convergence in heterogeneous networks.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</a:t>
            </a:r>
            <a:r>
              <a:rPr lang="en-US" altLang="zh-TW" dirty="0" smtClean="0"/>
              <a:t>ellular </a:t>
            </a:r>
            <a:r>
              <a:rPr lang="en-US" altLang="zh-TW" dirty="0" smtClean="0"/>
              <a:t>networks such as Global System for Mobile Communications/General Packet Radio Service (GSM/GPRS) and UMTS provide wide area coverage and support high mobility at a higher cost (when assessing the bandwidth cost). 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Seamless Convergence : </a:t>
            </a:r>
            <a:br>
              <a:rPr lang="en-US" altLang="zh-TW" dirty="0" smtClean="0"/>
            </a:br>
            <a:r>
              <a:rPr lang="en-US" altLang="zh-TW" dirty="0" smtClean="0"/>
              <a:t>A Long-Term Vision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beyond third generation (B3G) network is a multitier hierarchical system that supports IP-based mobile multiparty multimedia services over heterogeneous wired and wireless networks.</a:t>
            </a:r>
          </a:p>
          <a:p>
            <a:r>
              <a:rPr lang="en-US" altLang="zh-TW" dirty="0" smtClean="0"/>
              <a:t>Seamless mobility is expected for voice services, whereas some resuming or bookmarking features without seamless mobility can be satisfying for streaming services.</a:t>
            </a:r>
          </a:p>
          <a:p>
            <a:r>
              <a:rPr lang="en-US" altLang="zh-TW" dirty="0" smtClean="0"/>
              <a:t>Four network levels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Home Network Convergence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user can access different types of services</a:t>
            </a:r>
            <a:r>
              <a:rPr lang="zh-TW" altLang="en-US" dirty="0" smtClean="0"/>
              <a:t> </a:t>
            </a:r>
            <a:r>
              <a:rPr lang="en-US" altLang="zh-TW" dirty="0" smtClean="0"/>
              <a:t>from the same terminal.</a:t>
            </a:r>
          </a:p>
          <a:p>
            <a:r>
              <a:rPr lang="en-US" altLang="zh-TW" dirty="0" smtClean="0"/>
              <a:t>A service is available on more than one handset.</a:t>
            </a:r>
          </a:p>
          <a:p>
            <a:r>
              <a:rPr lang="en-US" altLang="zh-TW" dirty="0" smtClean="0"/>
              <a:t>Diverse communication technologies 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expected within the home network sphere.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Access Network Convergence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Access network convergence can either be achieved with convergence focusing on the transport layer and/or convergence involving the service control layer on the access network </a:t>
            </a:r>
          </a:p>
          <a:p>
            <a:r>
              <a:rPr lang="en-US" altLang="zh-TW" dirty="0" smtClean="0"/>
              <a:t>The first one is mainly driven by the reduction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operational expenditure (OPEX) costs.</a:t>
            </a:r>
          </a:p>
          <a:p>
            <a:r>
              <a:rPr lang="en-US" altLang="zh-TW" dirty="0" smtClean="0"/>
              <a:t>Allows access to the same service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Core Network Convergence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IMS : Conversational services with multimedia components such as voice and video, instant messaging , Audio-visual services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Application Server Level Convergence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Service platform level</a:t>
            </a:r>
          </a:p>
          <a:p>
            <a:r>
              <a:rPr lang="en-US" altLang="zh-TW" dirty="0" smtClean="0"/>
              <a:t>To offer differentiated </a:t>
            </a:r>
            <a:r>
              <a:rPr lang="en-US" altLang="zh-TW" dirty="0" smtClean="0"/>
              <a:t>quality of service (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) to </a:t>
            </a:r>
            <a:r>
              <a:rPr lang="en-US" altLang="zh-TW" dirty="0" smtClean="0"/>
              <a:t>end users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MIH : IEEE802.21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MIH function (MIHF) : provides an intermediary or a unified interface between the lower-layer heterogeneous ANs and higher-layer components.</a:t>
            </a:r>
          </a:p>
          <a:p>
            <a:r>
              <a:rPr lang="en-US" altLang="zh-TW" dirty="0" smtClean="0"/>
              <a:t>Media independent event service (MIES)</a:t>
            </a:r>
          </a:p>
          <a:p>
            <a:r>
              <a:rPr lang="en-US" altLang="zh-TW" dirty="0" smtClean="0"/>
              <a:t>Media independent command service (MICS)</a:t>
            </a:r>
          </a:p>
          <a:p>
            <a:r>
              <a:rPr lang="en-US" altLang="zh-TW" dirty="0" smtClean="0"/>
              <a:t>Media independent information service (MIIS)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1344</TotalTime>
  <Words>912</Words>
  <Application>Microsoft Office PowerPoint</Application>
  <PresentationFormat>如螢幕大小 (4:3)</PresentationFormat>
  <Paragraphs>86</Paragraphs>
  <Slides>15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流線</vt:lpstr>
      <vt:lpstr>Completing The Convergence Puzzle</vt:lpstr>
      <vt:lpstr>Abstract</vt:lpstr>
      <vt:lpstr>Introduction</vt:lpstr>
      <vt:lpstr>Seamless Convergence :  A Long-Term Vision</vt:lpstr>
      <vt:lpstr>Home Network Convergence</vt:lpstr>
      <vt:lpstr>Access Network Convergence</vt:lpstr>
      <vt:lpstr>Core Network Convergence</vt:lpstr>
      <vt:lpstr>Application Server Level Convergence</vt:lpstr>
      <vt:lpstr>MIH : IEEE802.21</vt:lpstr>
      <vt:lpstr>MIH Architecture And Functional Components</vt:lpstr>
      <vt:lpstr>MIH Function Components MIES</vt:lpstr>
      <vt:lpstr>MIH Function Components MICS</vt:lpstr>
      <vt:lpstr>MIH Function Components MIIS</vt:lpstr>
      <vt:lpstr>Limitations And Potentials</vt:lpstr>
      <vt:lpstr>Timeframe proposal for fixed/mobile convergence solution deployment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Convergence Puzzle</dc:title>
  <dc:creator>Eden</dc:creator>
  <cp:lastModifiedBy>Eden</cp:lastModifiedBy>
  <cp:revision>145</cp:revision>
  <dcterms:created xsi:type="dcterms:W3CDTF">2011-10-24T16:02:57Z</dcterms:created>
  <dcterms:modified xsi:type="dcterms:W3CDTF">2011-10-26T07:53:45Z</dcterms:modified>
</cp:coreProperties>
</file>