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58" r:id="rId4"/>
    <p:sldId id="261" r:id="rId5"/>
    <p:sldId id="259"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75" r:id="rId19"/>
    <p:sldId id="276" r:id="rId20"/>
    <p:sldId id="277" r:id="rId21"/>
    <p:sldId id="278" r:id="rId22"/>
    <p:sldId id="279" r:id="rId23"/>
    <p:sldId id="280" r:id="rId24"/>
    <p:sldId id="281" r:id="rId25"/>
    <p:sldId id="283" r:id="rId26"/>
    <p:sldId id="284" r:id="rId27"/>
    <p:sldId id="282" r:id="rId28"/>
    <p:sldId id="285" r:id="rId2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41" autoAdjust="0"/>
  </p:normalViewPr>
  <p:slideViewPr>
    <p:cSldViewPr>
      <p:cViewPr varScale="1">
        <p:scale>
          <a:sx n="111" d="100"/>
          <a:sy n="111" d="100"/>
        </p:scale>
        <p:origin x="-16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927ED9-3AA8-4273-8FDB-647C11243A9D}" type="datetimeFigureOut">
              <a:rPr lang="zh-TW" altLang="en-US" smtClean="0"/>
              <a:t>2012/7/23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ED221-E31C-44E7-93B0-C438ED45A54E}" type="slidenum">
              <a:rPr lang="zh-TW" altLang="en-US" smtClean="0"/>
              <a:t>‹#›</a:t>
            </a:fld>
            <a:endParaRPr lang="zh-TW" altLang="en-US"/>
          </a:p>
        </p:txBody>
      </p:sp>
    </p:spTree>
    <p:extLst>
      <p:ext uri="{BB962C8B-B14F-4D97-AF65-F5344CB8AC3E}">
        <p14:creationId xmlns:p14="http://schemas.microsoft.com/office/powerpoint/2010/main" val="384276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對開發者來說要將一個應用程式切割成適合每一種型號的手機來執行</a:t>
            </a:r>
            <a:endParaRPr lang="en-US" altLang="zh-TW" dirty="0" smtClean="0"/>
          </a:p>
          <a:p>
            <a:r>
              <a:rPr lang="zh-TW" altLang="en-US" dirty="0" smtClean="0"/>
              <a:t>是很困難的事</a:t>
            </a:r>
            <a:endParaRPr lang="en-US" altLang="zh-TW" dirty="0" smtClean="0"/>
          </a:p>
          <a:p>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3</a:t>
            </a:fld>
            <a:endParaRPr lang="zh-TW" altLang="en-US"/>
          </a:p>
        </p:txBody>
      </p:sp>
    </p:spTree>
    <p:extLst>
      <p:ext uri="{BB962C8B-B14F-4D97-AF65-F5344CB8AC3E}">
        <p14:creationId xmlns:p14="http://schemas.microsoft.com/office/powerpoint/2010/main" val="3019985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13</a:t>
            </a:fld>
            <a:endParaRPr lang="zh-TW" altLang="en-US"/>
          </a:p>
        </p:txBody>
      </p:sp>
    </p:spTree>
    <p:extLst>
      <p:ext uri="{BB962C8B-B14F-4D97-AF65-F5344CB8AC3E}">
        <p14:creationId xmlns:p14="http://schemas.microsoft.com/office/powerpoint/2010/main" val="282978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R(m)</a:t>
            </a:r>
            <a:r>
              <a:rPr lang="en-US" altLang="zh-TW" baseline="0" dirty="0" smtClean="0"/>
              <a:t> </a:t>
            </a:r>
            <a:r>
              <a:rPr lang="zh-TW" altLang="en-US" baseline="0" dirty="0" smtClean="0"/>
              <a:t>是</a:t>
            </a:r>
            <a:r>
              <a:rPr lang="en-US" altLang="zh-TW" baseline="0" dirty="0" smtClean="0"/>
              <a:t>optimizer</a:t>
            </a:r>
            <a:r>
              <a:rPr lang="zh-TW" altLang="en-US" baseline="0" dirty="0" smtClean="0"/>
              <a:t>得出的結果</a:t>
            </a:r>
            <a:endParaRPr lang="en-US" altLang="zh-TW" baseline="0" dirty="0" smtClean="0"/>
          </a:p>
          <a:p>
            <a:r>
              <a:rPr lang="zh-TW" altLang="en-US" baseline="0" dirty="0" smtClean="0"/>
              <a:t>但並非所有的</a:t>
            </a:r>
            <a:r>
              <a:rPr lang="en-US" altLang="zh-TW" baseline="0" dirty="0" smtClean="0"/>
              <a:t>R(m)</a:t>
            </a:r>
            <a:r>
              <a:rPr lang="zh-TW" altLang="en-US" baseline="0" dirty="0" smtClean="0"/>
              <a:t>都是合法的結果</a:t>
            </a:r>
            <a:endParaRPr lang="en-US" altLang="zh-TW" baseline="0" dirty="0" smtClean="0"/>
          </a:p>
          <a:p>
            <a:r>
              <a:rPr lang="zh-TW" altLang="en-US" baseline="0" dirty="0" smtClean="0"/>
              <a:t>所以多加了一個</a:t>
            </a:r>
            <a:r>
              <a:rPr lang="en-US" altLang="zh-TW" baseline="0" dirty="0" smtClean="0"/>
              <a:t>L(m)</a:t>
            </a:r>
            <a:r>
              <a:rPr lang="zh-TW" altLang="en-US" baseline="0" dirty="0" smtClean="0"/>
              <a:t>來幫助決策</a:t>
            </a:r>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15</a:t>
            </a:fld>
            <a:endParaRPr lang="zh-TW" altLang="en-US"/>
          </a:p>
        </p:txBody>
      </p:sp>
    </p:spTree>
    <p:extLst>
      <p:ext uri="{BB962C8B-B14F-4D97-AF65-F5344CB8AC3E}">
        <p14:creationId xmlns:p14="http://schemas.microsoft.com/office/powerpoint/2010/main" val="316182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第一個</a:t>
            </a:r>
            <a:r>
              <a:rPr lang="en-US" altLang="zh-TW" dirty="0" smtClean="0"/>
              <a:t>constraint</a:t>
            </a:r>
            <a:r>
              <a:rPr lang="zh-TW" altLang="en-US" dirty="0" smtClean="0"/>
              <a:t>是</a:t>
            </a:r>
            <a:endParaRPr lang="en-US" altLang="zh-TW" dirty="0" smtClean="0"/>
          </a:p>
          <a:p>
            <a:r>
              <a:rPr lang="zh-TW" altLang="en-US" dirty="0" smtClean="0"/>
              <a:t>如果某個</a:t>
            </a:r>
            <a:r>
              <a:rPr lang="en-US" altLang="zh-TW" dirty="0" smtClean="0"/>
              <a:t>method</a:t>
            </a:r>
            <a:r>
              <a:rPr lang="zh-TW" altLang="en-US" dirty="0" smtClean="0"/>
              <a:t>會被</a:t>
            </a:r>
            <a:r>
              <a:rPr lang="en-US" altLang="zh-TW" dirty="0" smtClean="0"/>
              <a:t>migrate</a:t>
            </a:r>
            <a:r>
              <a:rPr lang="zh-TW" altLang="en-US" dirty="0" smtClean="0"/>
              <a:t>到遠端執行</a:t>
            </a:r>
            <a:endParaRPr lang="en-US" altLang="zh-TW" dirty="0" smtClean="0"/>
          </a:p>
          <a:p>
            <a:r>
              <a:rPr lang="zh-TW" altLang="en-US" dirty="0" smtClean="0"/>
              <a:t>那麼他的</a:t>
            </a:r>
            <a:r>
              <a:rPr lang="en-US" altLang="zh-TW" dirty="0" smtClean="0"/>
              <a:t>caller</a:t>
            </a:r>
            <a:r>
              <a:rPr lang="zh-TW" altLang="en-US" dirty="0" smtClean="0"/>
              <a:t>不可能跟他在相同的機器上執行</a:t>
            </a:r>
            <a:endParaRPr lang="en-US" altLang="zh-TW" dirty="0" smtClean="0"/>
          </a:p>
          <a:p>
            <a:r>
              <a:rPr lang="en-US" altLang="zh-TW" dirty="0" smtClean="0"/>
              <a:t>2,3,4</a:t>
            </a:r>
            <a:r>
              <a:rPr lang="zh-TW" altLang="en-US" dirty="0" smtClean="0"/>
              <a:t>分別對應</a:t>
            </a:r>
            <a:r>
              <a:rPr lang="en-US" altLang="zh-TW" dirty="0" smtClean="0"/>
              <a:t>static analysis</a:t>
            </a:r>
            <a:r>
              <a:rPr lang="zh-TW" altLang="en-US" dirty="0" smtClean="0"/>
              <a:t>的三個</a:t>
            </a:r>
            <a:r>
              <a:rPr lang="en-US" altLang="zh-TW" dirty="0" smtClean="0"/>
              <a:t>properties</a:t>
            </a:r>
          </a:p>
          <a:p>
            <a:r>
              <a:rPr lang="en-US" altLang="zh-TW" dirty="0" smtClean="0"/>
              <a:t>Prop1 </a:t>
            </a:r>
            <a:r>
              <a:rPr lang="zh-TW" altLang="en-US" dirty="0" smtClean="0"/>
              <a:t>存取特定</a:t>
            </a:r>
            <a:r>
              <a:rPr lang="en-US" altLang="zh-TW" dirty="0" smtClean="0"/>
              <a:t>machine</a:t>
            </a:r>
            <a:r>
              <a:rPr lang="zh-TW" altLang="en-US" dirty="0" smtClean="0"/>
              <a:t>上功能的</a:t>
            </a:r>
            <a:r>
              <a:rPr lang="en-US" altLang="zh-TW" dirty="0" smtClean="0"/>
              <a:t>method</a:t>
            </a:r>
            <a:r>
              <a:rPr lang="zh-TW" altLang="en-US" dirty="0" smtClean="0"/>
              <a:t>必須放在該</a:t>
            </a:r>
            <a:r>
              <a:rPr lang="en-US" altLang="zh-TW" dirty="0" smtClean="0"/>
              <a:t>machine</a:t>
            </a:r>
            <a:r>
              <a:rPr lang="zh-TW" altLang="en-US" dirty="0" smtClean="0"/>
              <a:t>上執行</a:t>
            </a:r>
            <a:endParaRPr lang="en-US" altLang="zh-TW" dirty="0" smtClean="0"/>
          </a:p>
          <a:p>
            <a:r>
              <a:rPr lang="en-US" altLang="zh-TW" dirty="0" smtClean="0"/>
              <a:t>Prop2 </a:t>
            </a:r>
            <a:r>
              <a:rPr lang="zh-TW" altLang="en-US" dirty="0" smtClean="0"/>
              <a:t>存取</a:t>
            </a:r>
            <a:r>
              <a:rPr lang="en-US" altLang="zh-TW" dirty="0" smtClean="0"/>
              <a:t>native</a:t>
            </a:r>
            <a:r>
              <a:rPr lang="zh-TW" altLang="en-US" dirty="0" smtClean="0"/>
              <a:t> </a:t>
            </a:r>
            <a:r>
              <a:rPr lang="en-US" altLang="zh-TW" dirty="0" smtClean="0"/>
              <a:t>state</a:t>
            </a:r>
            <a:r>
              <a:rPr lang="zh-TW" altLang="en-US" dirty="0" smtClean="0"/>
              <a:t>的</a:t>
            </a:r>
            <a:r>
              <a:rPr lang="en-US" altLang="zh-TW" dirty="0" smtClean="0"/>
              <a:t>methods</a:t>
            </a:r>
            <a:r>
              <a:rPr lang="zh-TW" altLang="en-US" dirty="0" smtClean="0"/>
              <a:t>必須在相同的機器執行</a:t>
            </a:r>
            <a:endParaRPr lang="en-US" altLang="zh-TW" dirty="0" smtClean="0"/>
          </a:p>
          <a:p>
            <a:r>
              <a:rPr lang="en-US" altLang="zh-TW" dirty="0" smtClean="0"/>
              <a:t>Prop3 </a:t>
            </a:r>
            <a:r>
              <a:rPr lang="zh-TW" altLang="en-US" dirty="0" smtClean="0"/>
              <a:t>不能有</a:t>
            </a:r>
            <a:r>
              <a:rPr lang="en-US" altLang="zh-TW" dirty="0" smtClean="0"/>
              <a:t>nested migration</a:t>
            </a:r>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16</a:t>
            </a:fld>
            <a:endParaRPr lang="zh-TW" altLang="en-US"/>
          </a:p>
        </p:txBody>
      </p:sp>
    </p:spTree>
    <p:extLst>
      <p:ext uri="{BB962C8B-B14F-4D97-AF65-F5344CB8AC3E}">
        <p14:creationId xmlns:p14="http://schemas.microsoft.com/office/powerpoint/2010/main" val="2049714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Comp(E)</a:t>
            </a:r>
            <a:r>
              <a:rPr lang="zh-TW" altLang="en-US" dirty="0" smtClean="0"/>
              <a:t>是</a:t>
            </a:r>
            <a:r>
              <a:rPr lang="en-US" altLang="zh-TW" dirty="0" smtClean="0"/>
              <a:t>computation cost</a:t>
            </a:r>
          </a:p>
          <a:p>
            <a:r>
              <a:rPr lang="en-US" altLang="zh-TW" dirty="0" err="1" smtClean="0"/>
              <a:t>Migr</a:t>
            </a:r>
            <a:r>
              <a:rPr lang="en-US" altLang="zh-TW" dirty="0" smtClean="0"/>
              <a:t>(E) </a:t>
            </a:r>
            <a:r>
              <a:rPr lang="zh-TW" altLang="en-US" dirty="0" smtClean="0"/>
              <a:t>是 </a:t>
            </a:r>
            <a:r>
              <a:rPr lang="en-US" altLang="zh-TW" dirty="0" smtClean="0"/>
              <a:t>migration cost</a:t>
            </a:r>
          </a:p>
          <a:p>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17</a:t>
            </a:fld>
            <a:endParaRPr lang="zh-TW" altLang="en-US"/>
          </a:p>
        </p:txBody>
      </p:sp>
    </p:spTree>
    <p:extLst>
      <p:ext uri="{BB962C8B-B14F-4D97-AF65-F5344CB8AC3E}">
        <p14:creationId xmlns:p14="http://schemas.microsoft.com/office/powerpoint/2010/main" val="3044436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Partition configuration </a:t>
            </a:r>
            <a:r>
              <a:rPr lang="zh-TW" altLang="en-US" dirty="0" smtClean="0"/>
              <a:t>是</a:t>
            </a:r>
            <a:r>
              <a:rPr lang="en-US" altLang="zh-TW" dirty="0" smtClean="0"/>
              <a:t>solver</a:t>
            </a:r>
            <a:r>
              <a:rPr lang="zh-TW" altLang="en-US" dirty="0" smtClean="0"/>
              <a:t>所決定的</a:t>
            </a:r>
            <a:r>
              <a:rPr lang="en-US" altLang="zh-TW" dirty="0" smtClean="0"/>
              <a:t>partition</a:t>
            </a:r>
            <a:r>
              <a:rPr lang="zh-TW" altLang="en-US" dirty="0" smtClean="0"/>
              <a:t>方式</a:t>
            </a:r>
            <a:endParaRPr lang="en-US" altLang="zh-TW" dirty="0" smtClean="0"/>
          </a:p>
          <a:p>
            <a:endParaRPr lang="en-US" altLang="zh-TW" dirty="0" smtClean="0"/>
          </a:p>
          <a:p>
            <a:r>
              <a:rPr lang="en-US" altLang="zh-TW" dirty="0" smtClean="0"/>
              <a:t>Migrator</a:t>
            </a:r>
            <a:r>
              <a:rPr lang="zh-TW" altLang="en-US" dirty="0" smtClean="0"/>
              <a:t>負責</a:t>
            </a:r>
            <a:r>
              <a:rPr lang="en-US" altLang="zh-TW" dirty="0" smtClean="0"/>
              <a:t>suspend, package, resume,  merge thread state</a:t>
            </a:r>
          </a:p>
          <a:p>
            <a:r>
              <a:rPr lang="en-US" altLang="zh-TW" dirty="0" smtClean="0"/>
              <a:t>Node manager </a:t>
            </a:r>
            <a:r>
              <a:rPr lang="zh-TW" altLang="en-US" dirty="0" smtClean="0"/>
              <a:t>負責</a:t>
            </a:r>
            <a:r>
              <a:rPr lang="en-US" altLang="zh-TW" dirty="0" smtClean="0"/>
              <a:t>node</a:t>
            </a:r>
            <a:r>
              <a:rPr lang="en-US" altLang="zh-TW" baseline="0" dirty="0" smtClean="0"/>
              <a:t> and node communication, </a:t>
            </a:r>
            <a:r>
              <a:rPr lang="zh-TW" altLang="en-US" baseline="0" dirty="0" smtClean="0"/>
              <a:t>包含傳送封裝好的</a:t>
            </a:r>
            <a:r>
              <a:rPr lang="en-US" altLang="zh-TW" baseline="0" dirty="0" smtClean="0"/>
              <a:t>thread</a:t>
            </a:r>
            <a:r>
              <a:rPr lang="zh-TW" altLang="en-US" baseline="0" dirty="0" smtClean="0"/>
              <a:t>和</a:t>
            </a:r>
            <a:r>
              <a:rPr lang="en-US" altLang="zh-TW" baseline="0" dirty="0" smtClean="0"/>
              <a:t>clone image</a:t>
            </a:r>
            <a:r>
              <a:rPr lang="zh-TW" altLang="en-US" baseline="0" dirty="0" smtClean="0"/>
              <a:t>同步</a:t>
            </a:r>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19</a:t>
            </a:fld>
            <a:endParaRPr lang="zh-TW" altLang="en-US"/>
          </a:p>
        </p:txBody>
      </p:sp>
    </p:spTree>
    <p:extLst>
      <p:ext uri="{BB962C8B-B14F-4D97-AF65-F5344CB8AC3E}">
        <p14:creationId xmlns:p14="http://schemas.microsoft.com/office/powerpoint/2010/main" val="2747466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Migrate</a:t>
            </a:r>
            <a:r>
              <a:rPr lang="en-US" altLang="zh-TW" baseline="0" dirty="0" smtClean="0"/>
              <a:t> </a:t>
            </a:r>
            <a:r>
              <a:rPr lang="zh-TW" altLang="en-US" baseline="0" dirty="0" smtClean="0"/>
              <a:t>過去的時候只要直接把</a:t>
            </a:r>
            <a:r>
              <a:rPr lang="en-US" altLang="zh-TW" baseline="0" dirty="0" smtClean="0"/>
              <a:t>memory</a:t>
            </a:r>
            <a:r>
              <a:rPr lang="zh-TW" altLang="en-US" baseline="0" dirty="0" smtClean="0"/>
              <a:t>直接覆蓋就可以了</a:t>
            </a:r>
            <a:endParaRPr lang="en-US" altLang="zh-TW" baseline="0" dirty="0" smtClean="0"/>
          </a:p>
          <a:p>
            <a:r>
              <a:rPr lang="zh-TW" altLang="en-US" baseline="0" dirty="0" smtClean="0"/>
              <a:t>但是回來的時候要需要</a:t>
            </a:r>
            <a:r>
              <a:rPr lang="en-US" altLang="zh-TW" baseline="0" dirty="0" smtClean="0"/>
              <a:t>update</a:t>
            </a:r>
            <a:r>
              <a:rPr lang="zh-TW" altLang="en-US" baseline="0" dirty="0" smtClean="0"/>
              <a:t>原來的</a:t>
            </a:r>
            <a:r>
              <a:rPr lang="en-US" altLang="zh-TW" baseline="0" dirty="0" smtClean="0"/>
              <a:t>state</a:t>
            </a:r>
          </a:p>
          <a:p>
            <a:r>
              <a:rPr lang="zh-TW" altLang="en-US" baseline="0" dirty="0" smtClean="0"/>
              <a:t>所以他們用了</a:t>
            </a:r>
            <a:r>
              <a:rPr lang="en-US" altLang="zh-TW" baseline="0" dirty="0" smtClean="0"/>
              <a:t>mapping table</a:t>
            </a:r>
          </a:p>
          <a:p>
            <a:r>
              <a:rPr lang="zh-TW" altLang="en-US" baseline="0" dirty="0" smtClean="0"/>
              <a:t>他們指定每個</a:t>
            </a:r>
            <a:r>
              <a:rPr lang="en-US" altLang="zh-TW" baseline="0" dirty="0" smtClean="0"/>
              <a:t>object</a:t>
            </a:r>
            <a:r>
              <a:rPr lang="zh-TW" altLang="en-US" baseline="0" dirty="0" smtClean="0"/>
              <a:t>一個</a:t>
            </a:r>
            <a:r>
              <a:rPr lang="en-US" altLang="zh-TW" baseline="0" dirty="0" smtClean="0"/>
              <a:t>id</a:t>
            </a:r>
          </a:p>
          <a:p>
            <a:r>
              <a:rPr lang="en-US" altLang="zh-TW" baseline="0" dirty="0" smtClean="0"/>
              <a:t>MID</a:t>
            </a:r>
            <a:r>
              <a:rPr lang="zh-TW" altLang="en-US" baseline="0" dirty="0" smtClean="0"/>
              <a:t>是在</a:t>
            </a:r>
            <a:r>
              <a:rPr lang="en-US" altLang="zh-TW" baseline="0" dirty="0" smtClean="0"/>
              <a:t>mobile</a:t>
            </a:r>
            <a:r>
              <a:rPr lang="zh-TW" altLang="en-US" baseline="0" dirty="0" smtClean="0"/>
              <a:t> </a:t>
            </a:r>
            <a:r>
              <a:rPr lang="en-US" altLang="zh-TW" baseline="0" dirty="0" smtClean="0"/>
              <a:t>device </a:t>
            </a:r>
            <a:r>
              <a:rPr lang="zh-TW" altLang="en-US" baseline="0" dirty="0" smtClean="0"/>
              <a:t>上的</a:t>
            </a:r>
            <a:r>
              <a:rPr lang="en-US" altLang="zh-TW" baseline="0" dirty="0" smtClean="0"/>
              <a:t>id</a:t>
            </a:r>
          </a:p>
          <a:p>
            <a:r>
              <a:rPr lang="en-US" altLang="zh-TW" baseline="0" dirty="0" smtClean="0"/>
              <a:t>CID </a:t>
            </a:r>
            <a:r>
              <a:rPr lang="zh-TW" altLang="en-US" baseline="0" dirty="0" smtClean="0"/>
              <a:t>是在</a:t>
            </a:r>
            <a:r>
              <a:rPr lang="en-US" altLang="zh-TW" baseline="0" dirty="0" smtClean="0"/>
              <a:t>Clone </a:t>
            </a:r>
            <a:r>
              <a:rPr lang="zh-TW" altLang="en-US" baseline="0" dirty="0" smtClean="0"/>
              <a:t>上的</a:t>
            </a:r>
            <a:r>
              <a:rPr lang="en-US" altLang="zh-TW" baseline="0" dirty="0" smtClean="0"/>
              <a:t>id</a:t>
            </a:r>
          </a:p>
          <a:p>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20</a:t>
            </a:fld>
            <a:endParaRPr lang="zh-TW" altLang="en-US"/>
          </a:p>
        </p:txBody>
      </p:sp>
    </p:spTree>
    <p:extLst>
      <p:ext uri="{BB962C8B-B14F-4D97-AF65-F5344CB8AC3E}">
        <p14:creationId xmlns:p14="http://schemas.microsoft.com/office/powerpoint/2010/main" val="234166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CC-</a:t>
            </a:r>
            <a:r>
              <a:rPr lang="en-US" altLang="zh-TW" dirty="0" err="1" smtClean="0"/>
              <a:t>WiFi</a:t>
            </a:r>
            <a:r>
              <a:rPr lang="en-US" altLang="zh-TW" dirty="0" smtClean="0"/>
              <a:t>:</a:t>
            </a:r>
            <a:r>
              <a:rPr lang="en-US" altLang="zh-TW" baseline="0" dirty="0" smtClean="0"/>
              <a:t> </a:t>
            </a:r>
            <a:r>
              <a:rPr lang="en-US" altLang="zh-TW" baseline="0" dirty="0" err="1" smtClean="0"/>
              <a:t>clonecloud</a:t>
            </a:r>
            <a:r>
              <a:rPr lang="en-US" altLang="zh-TW" baseline="0" dirty="0" smtClean="0"/>
              <a:t> with </a:t>
            </a:r>
            <a:r>
              <a:rPr lang="en-US" altLang="zh-TW" baseline="0" dirty="0" err="1" smtClean="0"/>
              <a:t>WiFi</a:t>
            </a:r>
            <a:endParaRPr lang="en-US" altLang="zh-TW" dirty="0" smtClean="0"/>
          </a:p>
          <a:p>
            <a:r>
              <a:rPr lang="en-US" altLang="zh-TW" dirty="0" smtClean="0"/>
              <a:t>Virus scanner</a:t>
            </a:r>
          </a:p>
          <a:p>
            <a:r>
              <a:rPr lang="en-US" altLang="zh-TW" dirty="0" smtClean="0"/>
              <a:t>Image</a:t>
            </a:r>
            <a:r>
              <a:rPr lang="en-US" altLang="zh-TW" baseline="0" dirty="0" smtClean="0"/>
              <a:t> search</a:t>
            </a:r>
          </a:p>
          <a:p>
            <a:r>
              <a:rPr lang="en-US" altLang="zh-TW" dirty="0" smtClean="0"/>
              <a:t>Behavior profiling</a:t>
            </a:r>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23</a:t>
            </a:fld>
            <a:endParaRPr lang="zh-TW" altLang="en-US"/>
          </a:p>
        </p:txBody>
      </p:sp>
    </p:spTree>
    <p:extLst>
      <p:ext uri="{BB962C8B-B14F-4D97-AF65-F5344CB8AC3E}">
        <p14:creationId xmlns:p14="http://schemas.microsoft.com/office/powerpoint/2010/main" val="2103830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Profiler </a:t>
            </a:r>
            <a:r>
              <a:rPr lang="zh-TW" altLang="en-US" dirty="0" smtClean="0"/>
              <a:t>的啟動和設定都會在</a:t>
            </a:r>
            <a:r>
              <a:rPr lang="en-US" altLang="zh-TW" dirty="0" smtClean="0"/>
              <a:t>execution controller</a:t>
            </a:r>
            <a:r>
              <a:rPr lang="zh-TW" altLang="en-US" dirty="0" smtClean="0"/>
              <a:t>裡面弄好</a:t>
            </a:r>
            <a:endParaRPr lang="en-US" altLang="zh-TW" dirty="0" smtClean="0"/>
          </a:p>
          <a:p>
            <a:r>
              <a:rPr lang="zh-TW" altLang="en-US" dirty="0" smtClean="0"/>
              <a:t>利用</a:t>
            </a:r>
            <a:r>
              <a:rPr lang="en-US" altLang="zh-TW" dirty="0" smtClean="0"/>
              <a:t>execution</a:t>
            </a:r>
            <a:r>
              <a:rPr lang="en-US" altLang="zh-TW" baseline="0" dirty="0" smtClean="0"/>
              <a:t> solver</a:t>
            </a:r>
            <a:r>
              <a:rPr lang="zh-TW" altLang="en-US" baseline="0" dirty="0" smtClean="0"/>
              <a:t>來決定是否該</a:t>
            </a:r>
            <a:r>
              <a:rPr lang="en-US" altLang="zh-TW" baseline="0" dirty="0" smtClean="0"/>
              <a:t>offload</a:t>
            </a:r>
            <a:r>
              <a:rPr lang="zh-TW" altLang="en-US" baseline="0" dirty="0" smtClean="0"/>
              <a:t>到</a:t>
            </a:r>
            <a:r>
              <a:rPr lang="en-US" altLang="zh-TW" baseline="0" dirty="0" smtClean="0"/>
              <a:t>cloud</a:t>
            </a:r>
          </a:p>
          <a:p>
            <a:r>
              <a:rPr lang="zh-TW" altLang="en-US" dirty="0" smtClean="0"/>
              <a:t>不管事在遠端執行還是在本地端執行</a:t>
            </a:r>
            <a:endParaRPr lang="en-US" altLang="zh-TW" dirty="0" smtClean="0"/>
          </a:p>
          <a:p>
            <a:r>
              <a:rPr lang="zh-TW" altLang="en-US" dirty="0" smtClean="0"/>
              <a:t>都是由</a:t>
            </a:r>
            <a:r>
              <a:rPr lang="en-US" altLang="zh-TW" dirty="0" smtClean="0"/>
              <a:t>execution controller</a:t>
            </a:r>
            <a:r>
              <a:rPr lang="zh-TW" altLang="en-US" smtClean="0"/>
              <a:t>來控制</a:t>
            </a:r>
            <a:endParaRPr lang="zh-TW" altLang="en-US"/>
          </a:p>
        </p:txBody>
      </p:sp>
      <p:sp>
        <p:nvSpPr>
          <p:cNvPr id="4" name="投影片編號版面配置區 3"/>
          <p:cNvSpPr>
            <a:spLocks noGrp="1"/>
          </p:cNvSpPr>
          <p:nvPr>
            <p:ph type="sldNum" sz="quarter" idx="10"/>
          </p:nvPr>
        </p:nvSpPr>
        <p:spPr/>
        <p:txBody>
          <a:bodyPr/>
          <a:lstStyle/>
          <a:p>
            <a:fld id="{7BCA7C9D-F76E-4356-B328-95853E27FC86}" type="slidenum">
              <a:rPr lang="zh-TW" altLang="en-US" smtClean="0"/>
              <a:t>28</a:t>
            </a:fld>
            <a:endParaRPr lang="zh-TW" altLang="en-US"/>
          </a:p>
        </p:txBody>
      </p:sp>
    </p:spTree>
    <p:extLst>
      <p:ext uri="{BB962C8B-B14F-4D97-AF65-F5344CB8AC3E}">
        <p14:creationId xmlns:p14="http://schemas.microsoft.com/office/powerpoint/2010/main" val="142494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5</a:t>
            </a:fld>
            <a:endParaRPr lang="zh-TW" altLang="en-US"/>
          </a:p>
        </p:txBody>
      </p:sp>
    </p:spTree>
    <p:extLst>
      <p:ext uri="{BB962C8B-B14F-4D97-AF65-F5344CB8AC3E}">
        <p14:creationId xmlns:p14="http://schemas.microsoft.com/office/powerpoint/2010/main" val="138277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為了簡化實作的困難</a:t>
            </a:r>
            <a:endParaRPr lang="en-US" altLang="zh-TW" dirty="0" smtClean="0"/>
          </a:p>
          <a:p>
            <a:r>
              <a:rPr lang="zh-TW" altLang="en-US" dirty="0" smtClean="0"/>
              <a:t>他們對這些</a:t>
            </a:r>
            <a:r>
              <a:rPr lang="en-US" altLang="zh-TW" dirty="0" smtClean="0"/>
              <a:t>points</a:t>
            </a:r>
            <a:r>
              <a:rPr lang="zh-TW" altLang="en-US" dirty="0" smtClean="0"/>
              <a:t>做了一些限制</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6</a:t>
            </a:fld>
            <a:endParaRPr lang="zh-TW" altLang="en-US"/>
          </a:p>
        </p:txBody>
      </p:sp>
    </p:spTree>
    <p:extLst>
      <p:ext uri="{BB962C8B-B14F-4D97-AF65-F5344CB8AC3E}">
        <p14:creationId xmlns:p14="http://schemas.microsoft.com/office/powerpoint/2010/main" val="367143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Control</a:t>
            </a:r>
            <a:r>
              <a:rPr lang="en-US" altLang="zh-TW" baseline="0" dirty="0" smtClean="0"/>
              <a:t> flow </a:t>
            </a:r>
            <a:r>
              <a:rPr lang="zh-TW" altLang="en-US" baseline="0" dirty="0" smtClean="0"/>
              <a:t>只是一個推估的近似值</a:t>
            </a:r>
            <a:endParaRPr lang="en-US" altLang="zh-TW" baseline="0" dirty="0" smtClean="0"/>
          </a:p>
          <a:p>
            <a:r>
              <a:rPr lang="zh-TW" altLang="en-US" dirty="0" smtClean="0"/>
              <a:t>因為實際的</a:t>
            </a:r>
            <a:r>
              <a:rPr lang="en-US" altLang="zh-TW" dirty="0" smtClean="0"/>
              <a:t>control</a:t>
            </a:r>
            <a:r>
              <a:rPr lang="zh-TW" altLang="en-US" dirty="0" smtClean="0"/>
              <a:t> </a:t>
            </a:r>
            <a:r>
              <a:rPr lang="en-US" altLang="zh-TW" dirty="0" smtClean="0"/>
              <a:t>flow</a:t>
            </a:r>
            <a:r>
              <a:rPr lang="zh-TW" altLang="en-US" dirty="0" smtClean="0"/>
              <a:t>沒有辦法準確的掌握</a:t>
            </a:r>
            <a:endParaRPr lang="en-US" altLang="zh-TW" dirty="0" smtClean="0"/>
          </a:p>
          <a:p>
            <a:endParaRPr lang="en-US" altLang="zh-TW" dirty="0" smtClean="0"/>
          </a:p>
          <a:p>
            <a:r>
              <a:rPr lang="zh-TW" altLang="en-US" dirty="0" smtClean="0"/>
              <a:t>最右邊的圖示其中一種</a:t>
            </a:r>
            <a:r>
              <a:rPr lang="en-US" altLang="zh-TW" dirty="0" smtClean="0"/>
              <a:t>partition</a:t>
            </a:r>
            <a:r>
              <a:rPr lang="zh-TW" altLang="en-US" dirty="0" smtClean="0"/>
              <a:t>方式</a:t>
            </a:r>
            <a:endParaRPr lang="en-US" altLang="zh-TW" dirty="0" smtClean="0"/>
          </a:p>
          <a:p>
            <a:endParaRPr lang="en-US" altLang="zh-TW" dirty="0" smtClean="0"/>
          </a:p>
          <a:p>
            <a:r>
              <a:rPr lang="zh-TW" altLang="en-US" dirty="0" smtClean="0"/>
              <a:t>根據前面說的那些限制</a:t>
            </a:r>
            <a:endParaRPr lang="en-US" altLang="zh-TW" dirty="0" smtClean="0"/>
          </a:p>
          <a:p>
            <a:r>
              <a:rPr lang="en-US" altLang="zh-TW" dirty="0" smtClean="0"/>
              <a:t>Method</a:t>
            </a:r>
            <a:r>
              <a:rPr lang="zh-TW" altLang="en-US" baseline="0" dirty="0" smtClean="0"/>
              <a:t> </a:t>
            </a:r>
            <a:r>
              <a:rPr lang="en-US" altLang="zh-TW" baseline="0" dirty="0" smtClean="0"/>
              <a:t>c</a:t>
            </a:r>
            <a:r>
              <a:rPr lang="zh-TW" altLang="en-US" baseline="0" dirty="0" smtClean="0"/>
              <a:t>不能為</a:t>
            </a:r>
            <a:r>
              <a:rPr lang="en-US" altLang="zh-TW" baseline="0" dirty="0" smtClean="0"/>
              <a:t>system library</a:t>
            </a:r>
            <a:r>
              <a:rPr lang="zh-TW" altLang="en-US" baseline="0" dirty="0" smtClean="0"/>
              <a:t>或</a:t>
            </a:r>
            <a:r>
              <a:rPr lang="en-US" altLang="zh-TW" baseline="0" dirty="0" smtClean="0"/>
              <a:t>native method</a:t>
            </a:r>
          </a:p>
          <a:p>
            <a:r>
              <a:rPr lang="zh-TW" altLang="en-US" baseline="0" dirty="0" smtClean="0"/>
              <a:t>但他本身可以呼叫</a:t>
            </a:r>
            <a:r>
              <a:rPr lang="en-US" altLang="zh-TW" baseline="0" dirty="0" smtClean="0"/>
              <a:t>system library </a:t>
            </a:r>
            <a:r>
              <a:rPr lang="zh-TW" altLang="en-US" baseline="0" dirty="0" smtClean="0"/>
              <a:t>或</a:t>
            </a:r>
            <a:r>
              <a:rPr lang="en-US" altLang="zh-TW" baseline="0" dirty="0" smtClean="0"/>
              <a:t>native</a:t>
            </a:r>
            <a:r>
              <a:rPr lang="zh-TW" altLang="en-US" baseline="0" dirty="0" smtClean="0"/>
              <a:t> </a:t>
            </a:r>
            <a:r>
              <a:rPr lang="en-US" altLang="zh-TW" baseline="0" dirty="0" smtClean="0"/>
              <a:t>method</a:t>
            </a:r>
          </a:p>
          <a:p>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7</a:t>
            </a:fld>
            <a:endParaRPr lang="zh-TW" altLang="en-US"/>
          </a:p>
        </p:txBody>
      </p:sp>
    </p:spTree>
    <p:extLst>
      <p:ext uri="{BB962C8B-B14F-4D97-AF65-F5344CB8AC3E}">
        <p14:creationId xmlns:p14="http://schemas.microsoft.com/office/powerpoint/2010/main" val="167436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任何合法 </a:t>
            </a:r>
            <a:r>
              <a:rPr lang="en-US" altLang="zh-TW" dirty="0" smtClean="0"/>
              <a:t>partition</a:t>
            </a:r>
            <a:r>
              <a:rPr lang="zh-TW" altLang="en-US" dirty="0" smtClean="0"/>
              <a:t> 都符合三個特性</a:t>
            </a:r>
            <a:endParaRPr lang="en-US" altLang="zh-TW" dirty="0" smtClean="0"/>
          </a:p>
          <a:p>
            <a:endParaRPr lang="en-US" altLang="zh-TW" dirty="0" smtClean="0"/>
          </a:p>
          <a:p>
            <a:r>
              <a:rPr lang="zh-TW" altLang="en-US" dirty="0" smtClean="0"/>
              <a:t>使用到某個機器上的功能的</a:t>
            </a:r>
            <a:r>
              <a:rPr lang="en-US" altLang="zh-TW" dirty="0" smtClean="0"/>
              <a:t>method</a:t>
            </a:r>
            <a:r>
              <a:rPr lang="zh-TW" altLang="en-US" dirty="0" smtClean="0"/>
              <a:t>必須在該台機器上運作</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8</a:t>
            </a:fld>
            <a:endParaRPr lang="zh-TW" altLang="en-US"/>
          </a:p>
        </p:txBody>
      </p:sp>
    </p:spTree>
    <p:extLst>
      <p:ext uri="{BB962C8B-B14F-4D97-AF65-F5344CB8AC3E}">
        <p14:creationId xmlns:p14="http://schemas.microsoft.com/office/powerpoint/2010/main" val="118865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會存取到</a:t>
            </a:r>
            <a:r>
              <a:rPr lang="en-US" altLang="zh-TW" dirty="0" smtClean="0"/>
              <a:t>native</a:t>
            </a:r>
            <a:r>
              <a:rPr lang="zh-TW" altLang="en-US" dirty="0" smtClean="0"/>
              <a:t> </a:t>
            </a:r>
            <a:r>
              <a:rPr lang="en-US" altLang="zh-TW" dirty="0" smtClean="0"/>
              <a:t>state </a:t>
            </a:r>
            <a:r>
              <a:rPr lang="zh-TW" altLang="en-US" dirty="0" smtClean="0"/>
              <a:t>的</a:t>
            </a:r>
            <a:r>
              <a:rPr lang="en-US" altLang="zh-TW" dirty="0" smtClean="0"/>
              <a:t>method </a:t>
            </a:r>
            <a:r>
              <a:rPr lang="zh-TW" altLang="en-US" dirty="0" smtClean="0"/>
              <a:t>必須在同一個機器下執行</a:t>
            </a:r>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9</a:t>
            </a:fld>
            <a:endParaRPr lang="zh-TW" altLang="en-US"/>
          </a:p>
        </p:txBody>
      </p:sp>
    </p:spTree>
    <p:extLst>
      <p:ext uri="{BB962C8B-B14F-4D97-AF65-F5344CB8AC3E}">
        <p14:creationId xmlns:p14="http://schemas.microsoft.com/office/powerpoint/2010/main" val="353203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不能有</a:t>
            </a:r>
            <a:r>
              <a:rPr lang="en-US" altLang="zh-TW" dirty="0" smtClean="0"/>
              <a:t>nested</a:t>
            </a:r>
            <a:r>
              <a:rPr lang="zh-TW" altLang="en-US" dirty="0" smtClean="0"/>
              <a:t>的</a:t>
            </a:r>
            <a:r>
              <a:rPr lang="en-US" altLang="zh-TW" dirty="0" smtClean="0"/>
              <a:t>migration</a:t>
            </a:r>
          </a:p>
          <a:p>
            <a:endParaRPr lang="en-US" altLang="zh-TW" dirty="0" smtClean="0"/>
          </a:p>
          <a:p>
            <a:r>
              <a:rPr lang="zh-TW" altLang="en-US" dirty="0" smtClean="0"/>
              <a:t>用前面的那個範例來說明的話</a:t>
            </a:r>
            <a:endParaRPr lang="en-US" altLang="zh-TW" dirty="0" smtClean="0"/>
          </a:p>
          <a:p>
            <a:r>
              <a:rPr lang="zh-TW" altLang="en-US" dirty="0" smtClean="0"/>
              <a:t>如果</a:t>
            </a:r>
            <a:r>
              <a:rPr lang="en-US" altLang="zh-TW" dirty="0" smtClean="0"/>
              <a:t>partition point</a:t>
            </a:r>
            <a:r>
              <a:rPr lang="zh-TW" altLang="en-US" dirty="0" smtClean="0"/>
              <a:t>放在</a:t>
            </a:r>
            <a:r>
              <a:rPr lang="en-US" altLang="zh-TW" dirty="0" smtClean="0"/>
              <a:t>a</a:t>
            </a:r>
            <a:r>
              <a:rPr lang="zh-TW" altLang="en-US" dirty="0" smtClean="0"/>
              <a:t>就不能放在</a:t>
            </a:r>
            <a:r>
              <a:rPr lang="en-US" altLang="zh-TW" dirty="0" smtClean="0"/>
              <a:t>b</a:t>
            </a:r>
            <a:r>
              <a:rPr lang="zh-TW" altLang="en-US" dirty="0" smtClean="0"/>
              <a:t>或</a:t>
            </a:r>
            <a:r>
              <a:rPr lang="en-US" altLang="zh-TW" dirty="0" smtClean="0"/>
              <a:t>c</a:t>
            </a:r>
          </a:p>
          <a:p>
            <a:r>
              <a:rPr lang="zh-TW" altLang="en-US" dirty="0" smtClean="0"/>
              <a:t>其他的</a:t>
            </a:r>
            <a:r>
              <a:rPr lang="en-US" altLang="zh-TW" dirty="0" smtClean="0"/>
              <a:t>partition</a:t>
            </a:r>
            <a:r>
              <a:rPr lang="zh-TW" altLang="en-US" dirty="0" smtClean="0"/>
              <a:t>方式可以為</a:t>
            </a:r>
            <a:endParaRPr lang="en-US" altLang="zh-TW" dirty="0" smtClean="0"/>
          </a:p>
          <a:p>
            <a:r>
              <a:rPr lang="en-US" altLang="zh-TW" dirty="0" smtClean="0"/>
              <a:t>Partition</a:t>
            </a:r>
            <a:r>
              <a:rPr lang="zh-TW" altLang="en-US" dirty="0" smtClean="0"/>
              <a:t> </a:t>
            </a:r>
            <a:r>
              <a:rPr lang="en-US" altLang="zh-TW" dirty="0" smtClean="0"/>
              <a:t>point</a:t>
            </a:r>
            <a:r>
              <a:rPr lang="zh-TW" altLang="en-US" dirty="0" smtClean="0"/>
              <a:t>在</a:t>
            </a:r>
            <a:r>
              <a:rPr lang="en-US" altLang="zh-TW" dirty="0" smtClean="0"/>
              <a:t>b, c </a:t>
            </a:r>
            <a:r>
              <a:rPr lang="zh-TW" altLang="en-US" dirty="0" smtClean="0"/>
              <a:t>或同時存在於</a:t>
            </a:r>
            <a:r>
              <a:rPr lang="en-US" altLang="zh-TW" dirty="0" smtClean="0"/>
              <a:t>b</a:t>
            </a:r>
            <a:r>
              <a:rPr lang="zh-TW" altLang="en-US" dirty="0" smtClean="0"/>
              <a:t>和</a:t>
            </a:r>
            <a:r>
              <a:rPr lang="en-US" altLang="zh-TW" dirty="0" smtClean="0"/>
              <a:t>c</a:t>
            </a:r>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10</a:t>
            </a:fld>
            <a:endParaRPr lang="zh-TW" altLang="en-US"/>
          </a:p>
        </p:txBody>
      </p:sp>
    </p:spTree>
    <p:extLst>
      <p:ext uri="{BB962C8B-B14F-4D97-AF65-F5344CB8AC3E}">
        <p14:creationId xmlns:p14="http://schemas.microsoft.com/office/powerpoint/2010/main" val="26233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Dynamic</a:t>
            </a:r>
            <a:r>
              <a:rPr lang="zh-TW" altLang="en-US" dirty="0" smtClean="0"/>
              <a:t> </a:t>
            </a:r>
            <a:r>
              <a:rPr lang="en-US" altLang="zh-TW" dirty="0" smtClean="0"/>
              <a:t>profiler</a:t>
            </a:r>
            <a:r>
              <a:rPr lang="zh-TW" altLang="en-US" dirty="0" smtClean="0"/>
              <a:t>會使用隨機選取的</a:t>
            </a:r>
            <a:r>
              <a:rPr lang="en-US" altLang="zh-TW" dirty="0" smtClean="0"/>
              <a:t>input data</a:t>
            </a:r>
            <a:r>
              <a:rPr lang="zh-TW" altLang="en-US" dirty="0" smtClean="0"/>
              <a:t>來建立多個</a:t>
            </a:r>
            <a:r>
              <a:rPr lang="en-US" altLang="zh-TW" dirty="0" smtClean="0"/>
              <a:t>profiling tree</a:t>
            </a:r>
          </a:p>
          <a:p>
            <a:endParaRPr lang="en-US" altLang="zh-TW" dirty="0" smtClean="0"/>
          </a:p>
          <a:p>
            <a:r>
              <a:rPr lang="en-US" altLang="zh-TW" dirty="0" smtClean="0"/>
              <a:t>Cost</a:t>
            </a:r>
            <a:r>
              <a:rPr lang="zh-TW" altLang="en-US" dirty="0" smtClean="0"/>
              <a:t>可以是</a:t>
            </a:r>
            <a:r>
              <a:rPr lang="en-US" altLang="zh-TW" dirty="0" smtClean="0"/>
              <a:t>execution time</a:t>
            </a:r>
            <a:r>
              <a:rPr lang="zh-TW" altLang="en-US" dirty="0" smtClean="0"/>
              <a:t>或</a:t>
            </a:r>
            <a:r>
              <a:rPr lang="en-US" altLang="zh-TW" dirty="0" smtClean="0"/>
              <a:t>energy</a:t>
            </a:r>
            <a:r>
              <a:rPr lang="en-US" altLang="zh-TW" baseline="0" dirty="0" smtClean="0"/>
              <a:t> consumption</a:t>
            </a:r>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11</a:t>
            </a:fld>
            <a:endParaRPr lang="zh-TW" altLang="en-US"/>
          </a:p>
        </p:txBody>
      </p:sp>
    </p:spTree>
    <p:extLst>
      <p:ext uri="{BB962C8B-B14F-4D97-AF65-F5344CB8AC3E}">
        <p14:creationId xmlns:p14="http://schemas.microsoft.com/office/powerpoint/2010/main" val="57662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這個範例中的</a:t>
            </a:r>
            <a:r>
              <a:rPr lang="en-US" altLang="zh-TW" dirty="0" smtClean="0"/>
              <a:t>cost</a:t>
            </a:r>
            <a:r>
              <a:rPr lang="zh-TW" altLang="en-US" dirty="0" smtClean="0"/>
              <a:t>是用</a:t>
            </a:r>
            <a:r>
              <a:rPr lang="en-US" altLang="zh-TW" dirty="0" smtClean="0"/>
              <a:t>execution time </a:t>
            </a:r>
            <a:r>
              <a:rPr lang="zh-TW" altLang="en-US" dirty="0" smtClean="0"/>
              <a:t>當作標準</a:t>
            </a:r>
            <a:endParaRPr lang="en-US" altLang="zh-TW" dirty="0" smtClean="0"/>
          </a:p>
          <a:p>
            <a:r>
              <a:rPr lang="zh-TW" altLang="en-US" dirty="0" smtClean="0"/>
              <a:t>每條</a:t>
            </a:r>
            <a:r>
              <a:rPr lang="en-US" altLang="zh-TW" dirty="0" smtClean="0"/>
              <a:t>edge</a:t>
            </a:r>
            <a:r>
              <a:rPr lang="zh-TW" altLang="en-US" dirty="0" smtClean="0"/>
              <a:t>代表</a:t>
            </a:r>
            <a:r>
              <a:rPr lang="en-US" altLang="zh-TW" dirty="0" smtClean="0"/>
              <a:t>invocation</a:t>
            </a:r>
            <a:r>
              <a:rPr lang="zh-TW" altLang="en-US" dirty="0" smtClean="0"/>
              <a:t>發生時的</a:t>
            </a:r>
            <a:r>
              <a:rPr lang="en-US" altLang="zh-TW" dirty="0" smtClean="0"/>
              <a:t>state size</a:t>
            </a:r>
            <a:r>
              <a:rPr lang="zh-TW" altLang="en-US" dirty="0" smtClean="0"/>
              <a:t>加上</a:t>
            </a:r>
            <a:r>
              <a:rPr lang="en-US" altLang="zh-TW" dirty="0" smtClean="0"/>
              <a:t>invocation </a:t>
            </a:r>
            <a:r>
              <a:rPr lang="zh-TW" altLang="en-US" dirty="0" smtClean="0"/>
              <a:t>結束時的</a:t>
            </a:r>
            <a:r>
              <a:rPr lang="en-US" altLang="zh-TW" dirty="0" smtClean="0"/>
              <a:t>state size</a:t>
            </a:r>
          </a:p>
          <a:p>
            <a:r>
              <a:rPr lang="zh-TW" altLang="en-US" dirty="0" smtClean="0"/>
              <a:t>虛線代表沒有</a:t>
            </a:r>
            <a:r>
              <a:rPr lang="en-US" altLang="zh-TW" dirty="0" err="1" smtClean="0"/>
              <a:t>ocst</a:t>
            </a:r>
            <a:endParaRPr lang="en-US" altLang="zh-TW" dirty="0" smtClean="0"/>
          </a:p>
          <a:p>
            <a:r>
              <a:rPr lang="zh-TW" altLang="en-US" dirty="0" smtClean="0"/>
              <a:t>因為</a:t>
            </a:r>
            <a:r>
              <a:rPr lang="en-US" altLang="zh-TW" dirty="0" smtClean="0"/>
              <a:t>migration</a:t>
            </a:r>
            <a:r>
              <a:rPr lang="zh-TW" altLang="en-US" dirty="0" smtClean="0"/>
              <a:t>不可能發生在虛線所代表的兩個</a:t>
            </a:r>
            <a:r>
              <a:rPr lang="en-US" altLang="zh-TW" dirty="0" smtClean="0"/>
              <a:t>node</a:t>
            </a:r>
            <a:r>
              <a:rPr lang="zh-TW" altLang="en-US" dirty="0" smtClean="0"/>
              <a:t>之間</a:t>
            </a:r>
            <a:endParaRPr lang="zh-TW" altLang="en-US" dirty="0"/>
          </a:p>
        </p:txBody>
      </p:sp>
      <p:sp>
        <p:nvSpPr>
          <p:cNvPr id="4" name="投影片編號版面配置區 3"/>
          <p:cNvSpPr>
            <a:spLocks noGrp="1"/>
          </p:cNvSpPr>
          <p:nvPr>
            <p:ph type="sldNum" sz="quarter" idx="10"/>
          </p:nvPr>
        </p:nvSpPr>
        <p:spPr/>
        <p:txBody>
          <a:bodyPr/>
          <a:lstStyle/>
          <a:p>
            <a:fld id="{CB7ED221-E31C-44E7-93B0-C438ED45A54E}" type="slidenum">
              <a:rPr lang="zh-TW" altLang="en-US" smtClean="0"/>
              <a:t>12</a:t>
            </a:fld>
            <a:endParaRPr lang="zh-TW" altLang="en-US"/>
          </a:p>
        </p:txBody>
      </p:sp>
    </p:spTree>
    <p:extLst>
      <p:ext uri="{BB962C8B-B14F-4D97-AF65-F5344CB8AC3E}">
        <p14:creationId xmlns:p14="http://schemas.microsoft.com/office/powerpoint/2010/main" val="163662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DEF4756-0D1F-4413-8D61-BA432B988F15}" type="datetimeFigureOut">
              <a:rPr lang="zh-TW" altLang="en-US" smtClean="0"/>
              <a:t>2012/7/23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393892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DEF4756-0D1F-4413-8D61-BA432B988F15}" type="datetimeFigureOut">
              <a:rPr lang="zh-TW" altLang="en-US" smtClean="0"/>
              <a:t>2012/7/23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164562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DEF4756-0D1F-4413-8D61-BA432B988F15}" type="datetimeFigureOut">
              <a:rPr lang="zh-TW" altLang="en-US" smtClean="0"/>
              <a:t>2012/7/23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427600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DEF4756-0D1F-4413-8D61-BA432B988F15}" type="datetimeFigureOut">
              <a:rPr lang="zh-TW" altLang="en-US" smtClean="0"/>
              <a:t>2012/7/23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185279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DEF4756-0D1F-4413-8D61-BA432B988F15}" type="datetimeFigureOut">
              <a:rPr lang="zh-TW" altLang="en-US" smtClean="0"/>
              <a:t>2012/7/23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322212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DEF4756-0D1F-4413-8D61-BA432B988F15}" type="datetimeFigureOut">
              <a:rPr lang="zh-TW" altLang="en-US" smtClean="0"/>
              <a:t>2012/7/23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313545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DEF4756-0D1F-4413-8D61-BA432B988F15}" type="datetimeFigureOut">
              <a:rPr lang="zh-TW" altLang="en-US" smtClean="0"/>
              <a:t>2012/7/23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58168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DEF4756-0D1F-4413-8D61-BA432B988F15}" type="datetimeFigureOut">
              <a:rPr lang="zh-TW" altLang="en-US" smtClean="0"/>
              <a:t>2012/7/23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261140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DEF4756-0D1F-4413-8D61-BA432B988F15}" type="datetimeFigureOut">
              <a:rPr lang="zh-TW" altLang="en-US" smtClean="0"/>
              <a:t>2012/7/23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48951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DEF4756-0D1F-4413-8D61-BA432B988F15}" type="datetimeFigureOut">
              <a:rPr lang="zh-TW" altLang="en-US" smtClean="0"/>
              <a:t>2012/7/23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212494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DEF4756-0D1F-4413-8D61-BA432B988F15}" type="datetimeFigureOut">
              <a:rPr lang="zh-TW" altLang="en-US" smtClean="0"/>
              <a:t>2012/7/23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134634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F4756-0D1F-4413-8D61-BA432B988F15}" type="datetimeFigureOut">
              <a:rPr lang="zh-TW" altLang="en-US" smtClean="0"/>
              <a:t>2012/7/23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00760-3D44-4A7A-BAFA-B3FAE0B86F46}" type="slidenum">
              <a:rPr lang="zh-TW" altLang="en-US" smtClean="0"/>
              <a:t>‹#›</a:t>
            </a:fld>
            <a:endParaRPr lang="zh-TW" altLang="en-US"/>
          </a:p>
        </p:txBody>
      </p:sp>
    </p:spTree>
    <p:extLst>
      <p:ext uri="{BB962C8B-B14F-4D97-AF65-F5344CB8AC3E}">
        <p14:creationId xmlns:p14="http://schemas.microsoft.com/office/powerpoint/2010/main" val="2173391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err="1" smtClean="0"/>
              <a:t>CloneCloud</a:t>
            </a:r>
            <a:r>
              <a:rPr lang="en-US" altLang="zh-TW" dirty="0" smtClean="0"/>
              <a:t>: Elastic Execution between Mobile Device and Cloud</a:t>
            </a:r>
            <a:endParaRPr lang="zh-TW" altLang="en-US" dirty="0"/>
          </a:p>
        </p:txBody>
      </p:sp>
      <p:sp>
        <p:nvSpPr>
          <p:cNvPr id="3" name="副標題 2"/>
          <p:cNvSpPr>
            <a:spLocks noGrp="1"/>
          </p:cNvSpPr>
          <p:nvPr>
            <p:ph type="subTitle" idx="1"/>
          </p:nvPr>
        </p:nvSpPr>
        <p:spPr/>
        <p:txBody>
          <a:bodyPr>
            <a:normAutofit fontScale="92500" lnSpcReduction="20000"/>
          </a:bodyPr>
          <a:lstStyle/>
          <a:p>
            <a:r>
              <a:rPr lang="en-US" altLang="zh-TW" dirty="0" err="1" smtClean="0"/>
              <a:t>Byung-Gon</a:t>
            </a:r>
            <a:r>
              <a:rPr lang="en-US" altLang="zh-TW" dirty="0" smtClean="0"/>
              <a:t> Chun, </a:t>
            </a:r>
            <a:r>
              <a:rPr lang="en-US" altLang="zh-TW" dirty="0" err="1" smtClean="0"/>
              <a:t>Mayur</a:t>
            </a:r>
            <a:r>
              <a:rPr lang="en-US" altLang="zh-TW" dirty="0" smtClean="0"/>
              <a:t> </a:t>
            </a:r>
            <a:r>
              <a:rPr lang="en-US" altLang="zh-TW" dirty="0" err="1" smtClean="0"/>
              <a:t>Naik</a:t>
            </a:r>
            <a:r>
              <a:rPr lang="en-US" altLang="zh-TW" dirty="0" smtClean="0"/>
              <a:t>, </a:t>
            </a:r>
            <a:r>
              <a:rPr lang="en-US" altLang="zh-TW" dirty="0" err="1" smtClean="0"/>
              <a:t>Sunghwan</a:t>
            </a:r>
            <a:r>
              <a:rPr lang="en-US" altLang="zh-TW" dirty="0" smtClean="0"/>
              <a:t> </a:t>
            </a:r>
            <a:r>
              <a:rPr lang="en-US" altLang="zh-TW" dirty="0" err="1" smtClean="0"/>
              <a:t>Ihm</a:t>
            </a:r>
            <a:r>
              <a:rPr lang="en-US" altLang="zh-TW" dirty="0" smtClean="0"/>
              <a:t>, </a:t>
            </a:r>
            <a:r>
              <a:rPr lang="en-US" altLang="zh-TW" dirty="0" err="1" smtClean="0"/>
              <a:t>Petros</a:t>
            </a:r>
            <a:r>
              <a:rPr lang="en-US" altLang="zh-TW" dirty="0" smtClean="0"/>
              <a:t> </a:t>
            </a:r>
            <a:r>
              <a:rPr lang="en-US" altLang="zh-TW" dirty="0" err="1" smtClean="0"/>
              <a:t>Maniatis</a:t>
            </a:r>
            <a:r>
              <a:rPr lang="en-US" altLang="zh-TW" dirty="0" smtClean="0"/>
              <a:t>, </a:t>
            </a:r>
            <a:r>
              <a:rPr lang="en-US" altLang="zh-TW" dirty="0" err="1" smtClean="0"/>
              <a:t>Ashwin</a:t>
            </a:r>
            <a:r>
              <a:rPr lang="en-US" altLang="zh-TW" dirty="0" smtClean="0"/>
              <a:t> Patti</a:t>
            </a:r>
          </a:p>
          <a:p>
            <a:r>
              <a:rPr lang="en-US" altLang="zh-TW" dirty="0" smtClean="0"/>
              <a:t>EuroSys’11</a:t>
            </a:r>
            <a:endParaRPr lang="zh-TW" altLang="en-US" dirty="0"/>
          </a:p>
        </p:txBody>
      </p:sp>
    </p:spTree>
    <p:extLst>
      <p:ext uri="{BB962C8B-B14F-4D97-AF65-F5344CB8AC3E}">
        <p14:creationId xmlns:p14="http://schemas.microsoft.com/office/powerpoint/2010/main" val="365309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Static analyzer: property </a:t>
            </a:r>
            <a:r>
              <a:rPr lang="en-US" altLang="zh-TW" dirty="0" smtClean="0"/>
              <a:t>3</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Prevent nested migration</a:t>
            </a:r>
          </a:p>
          <a:p>
            <a:pPr lvl="1"/>
            <a:r>
              <a:rPr lang="en-US" altLang="zh-TW" dirty="0" smtClean="0"/>
              <a:t>Suspend </a:t>
            </a:r>
            <a:r>
              <a:rPr lang="en-US" altLang="zh-TW" dirty="0" smtClean="0">
                <a:sym typeface="Wingdings" pitchFamily="2" charset="2"/>
              </a:rPr>
              <a:t> suspend  resume  resume  </a:t>
            </a:r>
            <a:r>
              <a:rPr lang="en-US" altLang="zh-TW" dirty="0" smtClean="0">
                <a:solidFill>
                  <a:srgbClr val="FF0000"/>
                </a:solidFill>
                <a:sym typeface="Wingdings" pitchFamily="2" charset="2"/>
              </a:rPr>
              <a:t>(X)</a:t>
            </a:r>
          </a:p>
          <a:p>
            <a:pPr lvl="1"/>
            <a:r>
              <a:rPr lang="en-US" altLang="zh-TW" dirty="0" smtClean="0"/>
              <a:t>Suspend </a:t>
            </a:r>
            <a:r>
              <a:rPr lang="en-US" altLang="zh-TW" dirty="0" smtClean="0">
                <a:sym typeface="Wingdings" pitchFamily="2" charset="2"/>
              </a:rPr>
              <a:t> resume  suspend  resume  </a:t>
            </a:r>
            <a:r>
              <a:rPr lang="en-US" altLang="zh-TW" dirty="0" smtClean="0">
                <a:solidFill>
                  <a:srgbClr val="FF0000"/>
                </a:solidFill>
                <a:sym typeface="Wingdings" pitchFamily="2" charset="2"/>
              </a:rPr>
              <a:t>(O)</a:t>
            </a:r>
          </a:p>
          <a:p>
            <a:pPr lvl="1"/>
            <a:endParaRPr lang="en-US" altLang="zh-TW" dirty="0" smtClean="0">
              <a:sym typeface="Wingdings" pitchFamily="2" charset="2"/>
            </a:endParaRPr>
          </a:p>
          <a:p>
            <a:pPr lvl="1"/>
            <a:r>
              <a:rPr lang="en-US" altLang="zh-TW" dirty="0" smtClean="0">
                <a:sym typeface="Wingdings" pitchFamily="2" charset="2"/>
              </a:rPr>
              <a:t>The static analysis builds the static control-flow graph and capturing the caller-</a:t>
            </a:r>
            <a:r>
              <a:rPr lang="en-US" altLang="zh-TW" dirty="0" err="1" smtClean="0">
                <a:sym typeface="Wingdings" pitchFamily="2" charset="2"/>
              </a:rPr>
              <a:t>callee</a:t>
            </a:r>
            <a:r>
              <a:rPr lang="en-US" altLang="zh-TW" dirty="0" smtClean="0">
                <a:sym typeface="Wingdings" pitchFamily="2" charset="2"/>
              </a:rPr>
              <a:t> method relation and exports two relations</a:t>
            </a:r>
          </a:p>
          <a:p>
            <a:pPr lvl="1"/>
            <a:endParaRPr lang="en-US" altLang="zh-TW" dirty="0" smtClean="0">
              <a:sym typeface="Wingdings" pitchFamily="2" charset="2"/>
            </a:endParaRPr>
          </a:p>
          <a:p>
            <a:pPr lvl="1"/>
            <a:r>
              <a:rPr lang="en-US" altLang="zh-TW" dirty="0" smtClean="0">
                <a:sym typeface="Wingdings" pitchFamily="2" charset="2"/>
              </a:rPr>
              <a:t>                          : method 1 directly calls method 2</a:t>
            </a:r>
          </a:p>
          <a:p>
            <a:pPr lvl="1"/>
            <a:r>
              <a:rPr lang="en-US" altLang="zh-TW" dirty="0" smtClean="0">
                <a:sym typeface="Wingdings" pitchFamily="2" charset="2"/>
              </a:rPr>
              <a:t>                          : method 1 transitively calls method 2     </a:t>
            </a:r>
          </a:p>
          <a:p>
            <a:pPr lvl="1"/>
            <a:endParaRPr lang="en-US" altLang="zh-TW" dirty="0"/>
          </a:p>
          <a:p>
            <a:endParaRPr lang="zh-TW" altLang="en-US" dirty="0"/>
          </a:p>
        </p:txBody>
      </p:sp>
      <p:pic>
        <p:nvPicPr>
          <p:cNvPr id="3075" name="Picture 3" descr="D:\document\presentation\DCm1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669" y="4970993"/>
            <a:ext cx="1944216" cy="4495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ocument\presentation\TCm1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220" y="5476085"/>
            <a:ext cx="1931665" cy="41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98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Dynamic profiler</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The cost metric uses execution time and energy consumed at the mobile device</a:t>
            </a:r>
          </a:p>
          <a:p>
            <a:pPr lvl="1"/>
            <a:endParaRPr lang="en-US" altLang="zh-TW" dirty="0" smtClean="0"/>
          </a:p>
          <a:p>
            <a:pPr lvl="1"/>
            <a:r>
              <a:rPr lang="en-US" altLang="zh-TW" dirty="0" smtClean="0"/>
              <a:t>The profiler is invoked on multiple executions of the application, each using a randomly chosen set of input data, and each executed once on the mobile device and once on the clone in the cloud</a:t>
            </a:r>
          </a:p>
          <a:p>
            <a:pPr lvl="1"/>
            <a:endParaRPr lang="en-US" altLang="zh-TW" dirty="0" smtClean="0"/>
          </a:p>
          <a:p>
            <a:pPr lvl="1"/>
            <a:r>
              <a:rPr lang="en-US" altLang="zh-TW" dirty="0" smtClean="0"/>
              <a:t>The profiler outputs a set S of executions, and for each execution a profile tree T and T’, from the mobile device and the clone</a:t>
            </a:r>
            <a:endParaRPr lang="en-US" altLang="zh-TW" dirty="0"/>
          </a:p>
          <a:p>
            <a:endParaRPr lang="zh-TW" altLang="en-US" dirty="0"/>
          </a:p>
        </p:txBody>
      </p:sp>
    </p:spTree>
    <p:extLst>
      <p:ext uri="{BB962C8B-B14F-4D97-AF65-F5344CB8AC3E}">
        <p14:creationId xmlns:p14="http://schemas.microsoft.com/office/powerpoint/2010/main" val="876108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Dynamic profiler: example</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098" name="Picture 2" descr="D:\document\presentation\figur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8800"/>
            <a:ext cx="7524328" cy="372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82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Dynamic profiler: notations ( execution time)</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                 : computation cost , </a:t>
            </a:r>
            <a:r>
              <a:rPr lang="en-US" altLang="zh-TW" dirty="0" err="1" smtClean="0"/>
              <a:t>i</a:t>
            </a:r>
            <a:r>
              <a:rPr lang="en-US" altLang="zh-TW" dirty="0" smtClean="0"/>
              <a:t> is the invoked method and l is the location of the invocation</a:t>
            </a:r>
          </a:p>
          <a:p>
            <a:pPr lvl="1"/>
            <a:r>
              <a:rPr lang="en-US" altLang="zh-TW" dirty="0" smtClean="0"/>
              <a:t>It is filled from the profile tree</a:t>
            </a:r>
          </a:p>
          <a:p>
            <a:pPr lvl="1"/>
            <a:r>
              <a:rPr lang="en-US" altLang="zh-TW" dirty="0" smtClean="0"/>
              <a:t>If </a:t>
            </a:r>
            <a:r>
              <a:rPr lang="en-US" altLang="zh-TW" dirty="0" err="1" smtClean="0"/>
              <a:t>i</a:t>
            </a:r>
            <a:r>
              <a:rPr lang="en-US" altLang="zh-TW" dirty="0" smtClean="0"/>
              <a:t> is a leaf profile tree node then fill in the node value </a:t>
            </a:r>
          </a:p>
          <a:p>
            <a:pPr lvl="1"/>
            <a:r>
              <a:rPr lang="en-US" altLang="zh-TW" dirty="0" smtClean="0"/>
              <a:t>If </a:t>
            </a:r>
            <a:r>
              <a:rPr lang="en-US" altLang="zh-TW" dirty="0" err="1" smtClean="0"/>
              <a:t>i</a:t>
            </a:r>
            <a:r>
              <a:rPr lang="en-US" altLang="zh-TW" dirty="0" smtClean="0"/>
              <a:t> is not a leaf node then fill in </a:t>
            </a:r>
            <a:r>
              <a:rPr lang="en-US" altLang="zh-TW" dirty="0" err="1" smtClean="0"/>
              <a:t>i</a:t>
            </a:r>
            <a:r>
              <a:rPr lang="en-US" altLang="zh-TW" dirty="0" smtClean="0"/>
              <a:t>’ </a:t>
            </a:r>
          </a:p>
          <a:p>
            <a:endParaRPr lang="en-US" altLang="zh-TW" dirty="0" smtClean="0"/>
          </a:p>
          <a:p>
            <a:r>
              <a:rPr lang="en-US" altLang="zh-TW" dirty="0"/>
              <a:t> </a:t>
            </a:r>
            <a:r>
              <a:rPr lang="en-US" altLang="zh-TW" dirty="0" smtClean="0"/>
              <a:t>              :  making invocation </a:t>
            </a:r>
            <a:r>
              <a:rPr lang="en-US" altLang="zh-TW" dirty="0" err="1" smtClean="0"/>
              <a:t>i</a:t>
            </a:r>
            <a:r>
              <a:rPr lang="en-US" altLang="zh-TW" dirty="0" smtClean="0"/>
              <a:t> a migrant invocation</a:t>
            </a:r>
          </a:p>
          <a:p>
            <a:pPr lvl="1"/>
            <a:endParaRPr lang="en-US" altLang="zh-TW" dirty="0"/>
          </a:p>
          <a:p>
            <a:endParaRPr lang="zh-TW" altLang="en-US" dirty="0"/>
          </a:p>
        </p:txBody>
      </p:sp>
      <p:pic>
        <p:nvPicPr>
          <p:cNvPr id="5122" name="Picture 2" descr="D:\document\presentation\Cc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954" y="1556792"/>
            <a:ext cx="1368152" cy="52049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ocument\presentation\C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092" y="4797152"/>
            <a:ext cx="1194953" cy="60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40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Dynamic profiler: notations ( energy consumption)</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6146" name="Picture 2" descr="D:\document\presentation\Cceq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86244"/>
            <a:ext cx="8496944" cy="54403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document\presentation\Ccequ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47076"/>
            <a:ext cx="7272808" cy="4904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document\presentation\powerfu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501008"/>
            <a:ext cx="5040560" cy="48711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document\presentation\C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467802"/>
            <a:ext cx="1152128" cy="580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接點 5"/>
          <p:cNvCxnSpPr/>
          <p:nvPr/>
        </p:nvCxnSpPr>
        <p:spPr>
          <a:xfrm>
            <a:off x="1907704" y="3645024"/>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1907704" y="375784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916088" y="386104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7422767" y="3613832"/>
            <a:ext cx="288032" cy="274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H="1">
            <a:off x="7421263" y="3630563"/>
            <a:ext cx="260412" cy="247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5" descr="D:\document\presentation\C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3706" y="3449383"/>
            <a:ext cx="1072984" cy="54024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線單箭頭接點 22"/>
          <p:cNvCxnSpPr/>
          <p:nvPr/>
        </p:nvCxnSpPr>
        <p:spPr>
          <a:xfrm flipV="1">
            <a:off x="7668344" y="4047896"/>
            <a:ext cx="432048" cy="5332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6588224" y="4653136"/>
            <a:ext cx="1584176" cy="369332"/>
          </a:xfrm>
          <a:prstGeom prst="rect">
            <a:avLst/>
          </a:prstGeom>
          <a:noFill/>
        </p:spPr>
        <p:txBody>
          <a:bodyPr wrap="square" rtlCol="0">
            <a:spAutoFit/>
          </a:bodyPr>
          <a:lstStyle/>
          <a:p>
            <a:r>
              <a:rPr lang="en-US" altLang="zh-TW" dirty="0" smtClean="0"/>
              <a:t>Execution time</a:t>
            </a:r>
            <a:endParaRPr lang="zh-TW" altLang="en-US" dirty="0"/>
          </a:p>
        </p:txBody>
      </p:sp>
    </p:spTree>
    <p:extLst>
      <p:ext uri="{BB962C8B-B14F-4D97-AF65-F5344CB8AC3E}">
        <p14:creationId xmlns:p14="http://schemas.microsoft.com/office/powerpoint/2010/main" val="2068663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Optimization Solver</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smtClean="0"/>
              <a:t>R(m) : the output of the optimizer with each execution, m is every method in the application. If </a:t>
            </a:r>
            <a:r>
              <a:rPr lang="en-US" altLang="zh-TW" dirty="0" smtClean="0">
                <a:solidFill>
                  <a:srgbClr val="FF0000"/>
                </a:solidFill>
              </a:rPr>
              <a:t>R(m) = 1 </a:t>
            </a:r>
            <a:r>
              <a:rPr lang="en-US" altLang="zh-TW" dirty="0" smtClean="0"/>
              <a:t>then the migration point and re-integrated point will be placed in the entry into the method and the exit from the method. If </a:t>
            </a:r>
            <a:r>
              <a:rPr lang="en-US" altLang="zh-TW" dirty="0" smtClean="0">
                <a:solidFill>
                  <a:srgbClr val="FF0000"/>
                </a:solidFill>
              </a:rPr>
              <a:t>R(m) = 0</a:t>
            </a:r>
            <a:r>
              <a:rPr lang="en-US" altLang="zh-TW" dirty="0" smtClean="0"/>
              <a:t> the application binary is unmodified.</a:t>
            </a:r>
          </a:p>
          <a:p>
            <a:endParaRPr lang="en-US" altLang="zh-TW" dirty="0"/>
          </a:p>
          <a:p>
            <a:r>
              <a:rPr lang="en-US" altLang="zh-TW" dirty="0" smtClean="0"/>
              <a:t>L(m) : auxiliary decision</a:t>
            </a:r>
            <a:r>
              <a:rPr lang="zh-TW" altLang="en-US" dirty="0" smtClean="0"/>
              <a:t> </a:t>
            </a:r>
            <a:r>
              <a:rPr lang="en-US" altLang="zh-TW" dirty="0" smtClean="0"/>
              <a:t>indicating the location of every method m</a:t>
            </a:r>
          </a:p>
          <a:p>
            <a:endParaRPr lang="zh-TW" altLang="en-US" dirty="0"/>
          </a:p>
        </p:txBody>
      </p:sp>
    </p:spTree>
    <p:extLst>
      <p:ext uri="{BB962C8B-B14F-4D97-AF65-F5344CB8AC3E}">
        <p14:creationId xmlns:p14="http://schemas.microsoft.com/office/powerpoint/2010/main" val="95112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Optimization Solver: constraints</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8194" name="Picture 2" descr="D:\document\presentation\constrai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86620"/>
            <a:ext cx="8028384" cy="311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440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Optimization Solver: equation</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           : </a:t>
            </a:r>
            <a:r>
              <a:rPr lang="en-US" altLang="zh-TW" dirty="0" err="1" smtClean="0"/>
              <a:t>i</a:t>
            </a:r>
            <a:r>
              <a:rPr lang="en-US" altLang="zh-TW" dirty="0" smtClean="0"/>
              <a:t> is an invocation of m</a:t>
            </a:r>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smtClean="0"/>
              <a:t>To choose R() so as to minimize </a:t>
            </a:r>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endParaRPr lang="zh-TW" altLang="en-US" dirty="0"/>
          </a:p>
        </p:txBody>
      </p:sp>
      <p:pic>
        <p:nvPicPr>
          <p:cNvPr id="7170" name="Picture 2" descr="D:\document\presentation\c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04864"/>
            <a:ext cx="7488832" cy="305165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document\presentation\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628800"/>
            <a:ext cx="1368152" cy="5244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document\presentation\costs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192104"/>
            <a:ext cx="2016224" cy="50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119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Partitioning</a:t>
            </a:r>
          </a:p>
          <a:p>
            <a:r>
              <a:rPr lang="en-US" altLang="zh-TW" dirty="0" smtClean="0">
                <a:solidFill>
                  <a:srgbClr val="FF0000"/>
                </a:solidFill>
              </a:rPr>
              <a:t>Distributed Execution</a:t>
            </a:r>
          </a:p>
          <a:p>
            <a:r>
              <a:rPr lang="en-US" altLang="zh-TW" dirty="0" smtClean="0"/>
              <a:t>Evaluation</a:t>
            </a:r>
          </a:p>
          <a:p>
            <a:r>
              <a:rPr lang="en-US" altLang="zh-TW" dirty="0" smtClean="0"/>
              <a:t>Discussion and future work</a:t>
            </a:r>
          </a:p>
        </p:txBody>
      </p:sp>
    </p:spTree>
    <p:extLst>
      <p:ext uri="{BB962C8B-B14F-4D97-AF65-F5344CB8AC3E}">
        <p14:creationId xmlns:p14="http://schemas.microsoft.com/office/powerpoint/2010/main" val="3847333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Distibuted</a:t>
            </a:r>
            <a:r>
              <a:rPr lang="en-US" altLang="zh-TW" dirty="0" smtClean="0"/>
              <a:t> execution</a:t>
            </a:r>
            <a:endParaRPr lang="zh-TW" altLang="en-US" dirty="0"/>
          </a:p>
        </p:txBody>
      </p:sp>
      <p:sp>
        <p:nvSpPr>
          <p:cNvPr id="3" name="內容版面配置區 2"/>
          <p:cNvSpPr>
            <a:spLocks noGrp="1"/>
          </p:cNvSpPr>
          <p:nvPr>
            <p:ph idx="1"/>
          </p:nvPr>
        </p:nvSpPr>
        <p:spPr/>
        <p:txBody>
          <a:bodyPr/>
          <a:lstStyle/>
          <a:p>
            <a:r>
              <a:rPr lang="en-US" altLang="zh-TW" dirty="0" smtClean="0"/>
              <a:t>Pick a partition configuration file </a:t>
            </a:r>
            <a:r>
              <a:rPr lang="en-US" altLang="zh-TW" dirty="0" smtClean="0">
                <a:sym typeface="Wingdings" pitchFamily="2" charset="2"/>
              </a:rPr>
              <a:t> if reaches a migration point  suspend and send state  if reaches re-integration point  suspend and send state  update the state in mobile</a:t>
            </a:r>
          </a:p>
          <a:p>
            <a:endParaRPr lang="zh-TW" altLang="en-US" dirty="0"/>
          </a:p>
        </p:txBody>
      </p:sp>
      <p:pic>
        <p:nvPicPr>
          <p:cNvPr id="1026" name="Picture 2" descr="D:\document\presentation\migrationfl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3698943"/>
            <a:ext cx="4464984" cy="295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374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solidFill>
                  <a:srgbClr val="FF0000"/>
                </a:solidFill>
              </a:rPr>
              <a:t>Introduction</a:t>
            </a:r>
          </a:p>
          <a:p>
            <a:r>
              <a:rPr lang="en-US" altLang="zh-TW" dirty="0" smtClean="0"/>
              <a:t>Partitioning</a:t>
            </a:r>
          </a:p>
          <a:p>
            <a:r>
              <a:rPr lang="en-US" altLang="zh-TW" dirty="0" smtClean="0"/>
              <a:t>Distributed Execution</a:t>
            </a:r>
          </a:p>
          <a:p>
            <a:r>
              <a:rPr lang="en-US" altLang="zh-TW" dirty="0" smtClean="0"/>
              <a:t>Evaluation</a:t>
            </a:r>
          </a:p>
          <a:p>
            <a:r>
              <a:rPr lang="en-US" altLang="zh-TW" dirty="0" smtClean="0"/>
              <a:t>Discussion and future work</a:t>
            </a:r>
          </a:p>
        </p:txBody>
      </p:sp>
    </p:spTree>
    <p:extLst>
      <p:ext uri="{BB962C8B-B14F-4D97-AF65-F5344CB8AC3E}">
        <p14:creationId xmlns:p14="http://schemas.microsoft.com/office/powerpoint/2010/main" val="3008037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Object mapping table</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050" name="Picture 2" descr="D:\document\presentation\mapping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72816"/>
            <a:ext cx="6480720" cy="424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925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Partitioning</a:t>
            </a:r>
          </a:p>
          <a:p>
            <a:r>
              <a:rPr lang="en-US" altLang="zh-TW" dirty="0" smtClean="0"/>
              <a:t>Distributed Execution</a:t>
            </a:r>
          </a:p>
          <a:p>
            <a:r>
              <a:rPr lang="en-US" altLang="zh-TW" dirty="0" smtClean="0">
                <a:solidFill>
                  <a:srgbClr val="FF0000"/>
                </a:solidFill>
              </a:rPr>
              <a:t>Evaluation</a:t>
            </a:r>
          </a:p>
          <a:p>
            <a:r>
              <a:rPr lang="en-US" altLang="zh-TW" dirty="0" smtClean="0"/>
              <a:t>Discussion and future work</a:t>
            </a:r>
          </a:p>
        </p:txBody>
      </p:sp>
    </p:spTree>
    <p:extLst>
      <p:ext uri="{BB962C8B-B14F-4D97-AF65-F5344CB8AC3E}">
        <p14:creationId xmlns:p14="http://schemas.microsoft.com/office/powerpoint/2010/main" val="1259339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Environment </a:t>
            </a:r>
            <a:endParaRPr lang="zh-TW" altLang="en-US" dirty="0"/>
          </a:p>
        </p:txBody>
      </p:sp>
      <p:sp>
        <p:nvSpPr>
          <p:cNvPr id="3" name="內容版面配置區 2"/>
          <p:cNvSpPr>
            <a:spLocks noGrp="1"/>
          </p:cNvSpPr>
          <p:nvPr>
            <p:ph idx="1"/>
          </p:nvPr>
        </p:nvSpPr>
        <p:spPr/>
        <p:txBody>
          <a:bodyPr/>
          <a:lstStyle/>
          <a:p>
            <a:r>
              <a:rPr lang="en-US" altLang="zh-TW" dirty="0"/>
              <a:t>M</a:t>
            </a:r>
            <a:r>
              <a:rPr lang="en-US" altLang="zh-TW" dirty="0" smtClean="0"/>
              <a:t>obile: Android device (HTC G1)</a:t>
            </a:r>
          </a:p>
          <a:p>
            <a:r>
              <a:rPr lang="en-US" altLang="zh-TW" dirty="0" err="1" smtClean="0"/>
              <a:t>WiFi</a:t>
            </a:r>
            <a:r>
              <a:rPr lang="en-US" altLang="zh-TW" dirty="0" smtClean="0"/>
              <a:t> and 3G</a:t>
            </a:r>
          </a:p>
          <a:p>
            <a:r>
              <a:rPr lang="en-US" altLang="zh-TW" dirty="0" smtClean="0"/>
              <a:t>Server: 3.0 GHz Xeon, android x86</a:t>
            </a:r>
          </a:p>
          <a:p>
            <a:r>
              <a:rPr lang="en-US" altLang="zh-TW" dirty="0" smtClean="0"/>
              <a:t>Monsoon power monitor to profile energy consumption</a:t>
            </a:r>
            <a:endParaRPr lang="zh-TW" altLang="en-US" dirty="0"/>
          </a:p>
        </p:txBody>
      </p:sp>
    </p:spTree>
    <p:extLst>
      <p:ext uri="{BB962C8B-B14F-4D97-AF65-F5344CB8AC3E}">
        <p14:creationId xmlns:p14="http://schemas.microsoft.com/office/powerpoint/2010/main" val="1583758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Execution time</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3074" name="Picture 2" descr="D:\document\presentation\evaluateres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5573"/>
            <a:ext cx="9144000" cy="458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16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Energy </a:t>
            </a:r>
            <a:r>
              <a:rPr lang="en-US" altLang="zh-TW" dirty="0"/>
              <a:t>c</a:t>
            </a:r>
            <a:r>
              <a:rPr lang="en-US" altLang="zh-TW" dirty="0" smtClean="0"/>
              <a:t>onsumption</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098" name="Picture 2" descr="D:\document\presentation\evaluateresultener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8317"/>
            <a:ext cx="9144000" cy="452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320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Partitioning</a:t>
            </a:r>
          </a:p>
          <a:p>
            <a:r>
              <a:rPr lang="en-US" altLang="zh-TW" dirty="0" smtClean="0"/>
              <a:t>Distributed Execution</a:t>
            </a:r>
          </a:p>
          <a:p>
            <a:r>
              <a:rPr lang="en-US" altLang="zh-TW" dirty="0" smtClean="0"/>
              <a:t>Evaluation</a:t>
            </a:r>
          </a:p>
          <a:p>
            <a:r>
              <a:rPr lang="en-US" altLang="zh-TW" dirty="0" smtClean="0">
                <a:solidFill>
                  <a:srgbClr val="FF0000"/>
                </a:solidFill>
              </a:rPr>
              <a:t>Discussion and future work</a:t>
            </a:r>
          </a:p>
        </p:txBody>
      </p:sp>
    </p:spTree>
    <p:extLst>
      <p:ext uri="{BB962C8B-B14F-4D97-AF65-F5344CB8AC3E}">
        <p14:creationId xmlns:p14="http://schemas.microsoft.com/office/powerpoint/2010/main" val="2212382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Future work</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err="1" smtClean="0"/>
              <a:t>CloneCloud</a:t>
            </a:r>
            <a:r>
              <a:rPr lang="en-US" altLang="zh-TW" dirty="0" smtClean="0"/>
              <a:t> cannot enable native resources that are not virtualized(e.g. camera on mobile)</a:t>
            </a:r>
          </a:p>
          <a:p>
            <a:pPr lvl="1"/>
            <a:r>
              <a:rPr lang="en-US" altLang="zh-TW" dirty="0" smtClean="0"/>
              <a:t>May enable those access via RPC-like mechanism </a:t>
            </a:r>
          </a:p>
          <a:p>
            <a:r>
              <a:rPr lang="en-US" altLang="zh-TW" dirty="0" smtClean="0"/>
              <a:t>Perfunctory concurrency</a:t>
            </a:r>
          </a:p>
          <a:p>
            <a:pPr lvl="1"/>
            <a:r>
              <a:rPr lang="en-US" altLang="zh-TW" dirty="0" smtClean="0"/>
              <a:t>Extend this architecture to support full concurrency</a:t>
            </a:r>
            <a:endParaRPr lang="en-US" altLang="zh-TW" dirty="0"/>
          </a:p>
          <a:p>
            <a:r>
              <a:rPr lang="en-US" altLang="zh-TW" dirty="0" smtClean="0"/>
              <a:t>Assume the environment in which they run clone VMs is trusted</a:t>
            </a:r>
          </a:p>
          <a:p>
            <a:pPr lvl="1"/>
            <a:r>
              <a:rPr lang="en-US" altLang="zh-TW" dirty="0" smtClean="0"/>
              <a:t>Plan to extend the basic system to check that the execution done in the remote machine </a:t>
            </a:r>
            <a:r>
              <a:rPr lang="en-US" altLang="zh-TW" smtClean="0"/>
              <a:t>is trusted</a:t>
            </a:r>
            <a:endParaRPr lang="zh-TW" altLang="en-US" dirty="0"/>
          </a:p>
        </p:txBody>
      </p:sp>
    </p:spTree>
    <p:extLst>
      <p:ext uri="{BB962C8B-B14F-4D97-AF65-F5344CB8AC3E}">
        <p14:creationId xmlns:p14="http://schemas.microsoft.com/office/powerpoint/2010/main" val="3533250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Comparing table</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122" name="Picture 2" descr="D:\document\presentation\comparing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7035"/>
            <a:ext cx="9144000" cy="156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55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ThinkAir</a:t>
            </a:r>
            <a:endParaRPr lang="zh-TW" altLang="en-US"/>
          </a:p>
        </p:txBody>
      </p:sp>
      <p:sp>
        <p:nvSpPr>
          <p:cNvPr id="3" name="內容版面配置區 2"/>
          <p:cNvSpPr>
            <a:spLocks noGrp="1"/>
          </p:cNvSpPr>
          <p:nvPr>
            <p:ph idx="1"/>
          </p:nvPr>
        </p:nvSpPr>
        <p:spPr/>
        <p:txBody>
          <a:bodyPr/>
          <a:lstStyle/>
          <a:p>
            <a:endParaRPr lang="zh-TW" altLang="en-US" dirty="0"/>
          </a:p>
        </p:txBody>
      </p:sp>
      <p:sp>
        <p:nvSpPr>
          <p:cNvPr id="5" name="圓角矩形 4"/>
          <p:cNvSpPr/>
          <p:nvPr/>
        </p:nvSpPr>
        <p:spPr>
          <a:xfrm>
            <a:off x="1043608" y="1916832"/>
            <a:ext cx="1512168"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1331640" y="2132856"/>
            <a:ext cx="10081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Method A source</a:t>
            </a:r>
            <a:endParaRPr lang="zh-TW" altLang="en-US" dirty="0"/>
          </a:p>
        </p:txBody>
      </p:sp>
      <p:sp>
        <p:nvSpPr>
          <p:cNvPr id="7" name="圓角矩形 6"/>
          <p:cNvSpPr/>
          <p:nvPr/>
        </p:nvSpPr>
        <p:spPr>
          <a:xfrm>
            <a:off x="1331640" y="3181536"/>
            <a:ext cx="864096" cy="103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Method  A remote </a:t>
            </a:r>
            <a:endParaRPr lang="zh-TW" altLang="en-US" dirty="0"/>
          </a:p>
        </p:txBody>
      </p:sp>
      <p:sp>
        <p:nvSpPr>
          <p:cNvPr id="8" name="圓角矩形 7"/>
          <p:cNvSpPr/>
          <p:nvPr/>
        </p:nvSpPr>
        <p:spPr>
          <a:xfrm>
            <a:off x="3347864" y="2564904"/>
            <a:ext cx="1584176"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Execution  controller</a:t>
            </a:r>
            <a:endParaRPr lang="zh-TW" altLang="en-US" dirty="0"/>
          </a:p>
        </p:txBody>
      </p:sp>
      <p:cxnSp>
        <p:nvCxnSpPr>
          <p:cNvPr id="10" name="直線單箭頭接點 9"/>
          <p:cNvCxnSpPr/>
          <p:nvPr/>
        </p:nvCxnSpPr>
        <p:spPr>
          <a:xfrm>
            <a:off x="2627784" y="3442996"/>
            <a:ext cx="57606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圓角矩形 10"/>
          <p:cNvSpPr/>
          <p:nvPr/>
        </p:nvSpPr>
        <p:spPr>
          <a:xfrm>
            <a:off x="5796136" y="2525553"/>
            <a:ext cx="1584176"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Execution  solver</a:t>
            </a:r>
            <a:endParaRPr lang="zh-TW" altLang="en-US" dirty="0"/>
          </a:p>
        </p:txBody>
      </p:sp>
      <p:cxnSp>
        <p:nvCxnSpPr>
          <p:cNvPr id="12" name="直線單箭頭接點 11"/>
          <p:cNvCxnSpPr/>
          <p:nvPr/>
        </p:nvCxnSpPr>
        <p:spPr>
          <a:xfrm>
            <a:off x="5076056" y="3427445"/>
            <a:ext cx="57606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45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Motivations and features</a:t>
            </a:r>
            <a:endParaRPr lang="zh-TW" altLang="en-US" dirty="0"/>
          </a:p>
        </p:txBody>
      </p:sp>
      <p:sp>
        <p:nvSpPr>
          <p:cNvPr id="3" name="內容版面配置區 2"/>
          <p:cNvSpPr>
            <a:spLocks noGrp="1"/>
          </p:cNvSpPr>
          <p:nvPr>
            <p:ph idx="1"/>
          </p:nvPr>
        </p:nvSpPr>
        <p:spPr/>
        <p:txBody>
          <a:bodyPr/>
          <a:lstStyle/>
          <a:p>
            <a:r>
              <a:rPr lang="en-US" altLang="zh-TW" dirty="0" smtClean="0"/>
              <a:t>Applications need more and more resources</a:t>
            </a:r>
          </a:p>
          <a:p>
            <a:r>
              <a:rPr lang="en-US" altLang="zh-TW" dirty="0" smtClean="0"/>
              <a:t>It is a big problem for developer to split their application </a:t>
            </a:r>
          </a:p>
          <a:p>
            <a:r>
              <a:rPr lang="en-US" altLang="zh-TW" dirty="0" err="1" smtClean="0"/>
              <a:t>CloneCloud</a:t>
            </a:r>
            <a:r>
              <a:rPr lang="en-US" altLang="zh-TW" dirty="0" smtClean="0"/>
              <a:t> is a flexible architecture, can boost the unmodified applications by offloading</a:t>
            </a:r>
          </a:p>
          <a:p>
            <a:r>
              <a:rPr lang="en-US" altLang="zh-TW" dirty="0" smtClean="0"/>
              <a:t>Static analysis and dynamic profiling to choose migration points</a:t>
            </a:r>
          </a:p>
        </p:txBody>
      </p:sp>
    </p:spTree>
    <p:extLst>
      <p:ext uri="{BB962C8B-B14F-4D97-AF65-F5344CB8AC3E}">
        <p14:creationId xmlns:p14="http://schemas.microsoft.com/office/powerpoint/2010/main" val="34442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solidFill>
                  <a:srgbClr val="FF0000"/>
                </a:solidFill>
              </a:rPr>
              <a:t>Partitioning</a:t>
            </a:r>
          </a:p>
          <a:p>
            <a:r>
              <a:rPr lang="en-US" altLang="zh-TW" dirty="0" smtClean="0"/>
              <a:t>Distributed Execution</a:t>
            </a:r>
          </a:p>
          <a:p>
            <a:r>
              <a:rPr lang="en-US" altLang="zh-TW" dirty="0" smtClean="0"/>
              <a:t>Evaluation</a:t>
            </a:r>
          </a:p>
          <a:p>
            <a:r>
              <a:rPr lang="en-US" altLang="zh-TW" dirty="0" smtClean="0"/>
              <a:t>Discussion and future work</a:t>
            </a:r>
          </a:p>
        </p:txBody>
      </p:sp>
    </p:spTree>
    <p:extLst>
      <p:ext uri="{BB962C8B-B14F-4D97-AF65-F5344CB8AC3E}">
        <p14:creationId xmlns:p14="http://schemas.microsoft.com/office/powerpoint/2010/main" val="276337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Partitioning analysis framework</a:t>
            </a:r>
            <a:endParaRPr lang="zh-TW" altLang="en-US" dirty="0"/>
          </a:p>
        </p:txBody>
      </p:sp>
      <p:sp>
        <p:nvSpPr>
          <p:cNvPr id="3" name="內容版面配置區 2"/>
          <p:cNvSpPr>
            <a:spLocks noGrp="1"/>
          </p:cNvSpPr>
          <p:nvPr>
            <p:ph idx="1"/>
          </p:nvPr>
        </p:nvSpPr>
        <p:spPr/>
        <p:txBody>
          <a:bodyPr/>
          <a:lstStyle/>
          <a:p>
            <a:pPr marL="0" indent="0">
              <a:buNone/>
            </a:pPr>
            <a:endParaRPr lang="zh-TW" altLang="en-US" dirty="0"/>
          </a:p>
        </p:txBody>
      </p:sp>
      <p:sp>
        <p:nvSpPr>
          <p:cNvPr id="4" name="矩形 3"/>
          <p:cNvSpPr/>
          <p:nvPr/>
        </p:nvSpPr>
        <p:spPr>
          <a:xfrm>
            <a:off x="2627784" y="2961822"/>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Static analyzer</a:t>
            </a:r>
            <a:endParaRPr lang="zh-TW" altLang="en-US" dirty="0"/>
          </a:p>
        </p:txBody>
      </p:sp>
      <p:sp>
        <p:nvSpPr>
          <p:cNvPr id="5" name="矩形 4"/>
          <p:cNvSpPr/>
          <p:nvPr/>
        </p:nvSpPr>
        <p:spPr>
          <a:xfrm>
            <a:off x="2624434" y="4725144"/>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Dynamic profiler</a:t>
            </a:r>
            <a:endParaRPr lang="zh-TW" altLang="en-US" dirty="0"/>
          </a:p>
        </p:txBody>
      </p:sp>
      <p:sp>
        <p:nvSpPr>
          <p:cNvPr id="6" name="矩形 5"/>
          <p:cNvSpPr/>
          <p:nvPr/>
        </p:nvSpPr>
        <p:spPr>
          <a:xfrm>
            <a:off x="6012160" y="2961822"/>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Optimization solver</a:t>
            </a:r>
            <a:endParaRPr lang="zh-TW" altLang="en-US" dirty="0"/>
          </a:p>
        </p:txBody>
      </p:sp>
      <p:sp>
        <p:nvSpPr>
          <p:cNvPr id="7" name="圓角矩形 6"/>
          <p:cNvSpPr/>
          <p:nvPr/>
        </p:nvSpPr>
        <p:spPr>
          <a:xfrm>
            <a:off x="2771800" y="1556792"/>
            <a:ext cx="168883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Migration constraints</a:t>
            </a:r>
            <a:endParaRPr lang="zh-TW" altLang="en-US" dirty="0"/>
          </a:p>
        </p:txBody>
      </p:sp>
      <p:sp>
        <p:nvSpPr>
          <p:cNvPr id="8" name="圓角矩形 7"/>
          <p:cNvSpPr/>
          <p:nvPr/>
        </p:nvSpPr>
        <p:spPr>
          <a:xfrm>
            <a:off x="251520" y="3033830"/>
            <a:ext cx="16561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Application binary</a:t>
            </a:r>
            <a:endParaRPr lang="zh-TW" altLang="en-US" dirty="0"/>
          </a:p>
        </p:txBody>
      </p:sp>
      <p:sp>
        <p:nvSpPr>
          <p:cNvPr id="9" name="圓角矩形 8"/>
          <p:cNvSpPr/>
          <p:nvPr/>
        </p:nvSpPr>
        <p:spPr>
          <a:xfrm>
            <a:off x="251520" y="4767605"/>
            <a:ext cx="16561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Profiling inputs</a:t>
            </a:r>
            <a:endParaRPr lang="zh-TW" altLang="en-US" dirty="0"/>
          </a:p>
        </p:txBody>
      </p:sp>
      <p:sp>
        <p:nvSpPr>
          <p:cNvPr id="10" name="圓角矩形 9"/>
          <p:cNvSpPr/>
          <p:nvPr/>
        </p:nvSpPr>
        <p:spPr>
          <a:xfrm>
            <a:off x="6228184" y="1556792"/>
            <a:ext cx="16561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Partitioned binary</a:t>
            </a:r>
            <a:endParaRPr lang="zh-TW" altLang="en-US" dirty="0"/>
          </a:p>
        </p:txBody>
      </p:sp>
      <p:cxnSp>
        <p:nvCxnSpPr>
          <p:cNvPr id="12" name="直線單箭頭接點 11"/>
          <p:cNvCxnSpPr/>
          <p:nvPr/>
        </p:nvCxnSpPr>
        <p:spPr>
          <a:xfrm>
            <a:off x="3616219" y="2420888"/>
            <a:ext cx="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1988181" y="3429874"/>
            <a:ext cx="56759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1979712" y="5085184"/>
            <a:ext cx="56759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1907704" y="3897926"/>
            <a:ext cx="648072" cy="7552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4788024" y="3429874"/>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4932040" y="5301208"/>
            <a:ext cx="21242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V="1">
            <a:off x="7056276" y="4005064"/>
            <a:ext cx="0" cy="12961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4754812" y="2348880"/>
            <a:ext cx="1617388" cy="923330"/>
          </a:xfrm>
          <a:prstGeom prst="rect">
            <a:avLst/>
          </a:prstGeom>
          <a:noFill/>
        </p:spPr>
        <p:txBody>
          <a:bodyPr wrap="square" rtlCol="0">
            <a:spAutoFit/>
          </a:bodyPr>
          <a:lstStyle/>
          <a:p>
            <a:r>
              <a:rPr lang="en-US" altLang="zh-TW" dirty="0" smtClean="0"/>
              <a:t>Location-constrained methods</a:t>
            </a:r>
            <a:endParaRPr lang="zh-TW" altLang="en-US" dirty="0"/>
          </a:p>
        </p:txBody>
      </p:sp>
      <p:sp>
        <p:nvSpPr>
          <p:cNvPr id="48" name="文字方塊 47"/>
          <p:cNvSpPr txBox="1"/>
          <p:nvPr/>
        </p:nvSpPr>
        <p:spPr>
          <a:xfrm>
            <a:off x="5076056" y="5476582"/>
            <a:ext cx="2808312" cy="369332"/>
          </a:xfrm>
          <a:prstGeom prst="rect">
            <a:avLst/>
          </a:prstGeom>
          <a:noFill/>
        </p:spPr>
        <p:txBody>
          <a:bodyPr wrap="square" rtlCol="0">
            <a:spAutoFit/>
          </a:bodyPr>
          <a:lstStyle/>
          <a:p>
            <a:r>
              <a:rPr lang="en-US" altLang="zh-TW" dirty="0" smtClean="0"/>
              <a:t>Cost-annotated executions</a:t>
            </a:r>
            <a:endParaRPr lang="zh-TW" altLang="en-US" dirty="0"/>
          </a:p>
        </p:txBody>
      </p:sp>
    </p:spTree>
    <p:extLst>
      <p:ext uri="{BB962C8B-B14F-4D97-AF65-F5344CB8AC3E}">
        <p14:creationId xmlns:p14="http://schemas.microsoft.com/office/powerpoint/2010/main" val="2979373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Static analyzer: constraints</a:t>
            </a:r>
            <a:endParaRPr lang="zh-TW" altLang="en-US" dirty="0"/>
          </a:p>
        </p:txBody>
      </p:sp>
      <p:sp>
        <p:nvSpPr>
          <p:cNvPr id="3" name="內容版面配置區 2"/>
          <p:cNvSpPr>
            <a:spLocks noGrp="1"/>
          </p:cNvSpPr>
          <p:nvPr>
            <p:ph idx="1"/>
          </p:nvPr>
        </p:nvSpPr>
        <p:spPr/>
        <p:txBody>
          <a:bodyPr/>
          <a:lstStyle/>
          <a:p>
            <a:r>
              <a:rPr lang="en-US" altLang="zh-TW" dirty="0" smtClean="0"/>
              <a:t>Identify choices for placing migration and re-integration points in the code</a:t>
            </a:r>
          </a:p>
          <a:p>
            <a:pPr lvl="1"/>
            <a:r>
              <a:rPr lang="en-US" altLang="zh-TW" dirty="0" smtClean="0"/>
              <a:t>These points must be method entry and exit points</a:t>
            </a:r>
          </a:p>
          <a:p>
            <a:pPr lvl="1"/>
            <a:r>
              <a:rPr lang="en-US" altLang="zh-TW" dirty="0" smtClean="0"/>
              <a:t>Only allow migration at the boundaries of application methods, not core-system library methods</a:t>
            </a:r>
          </a:p>
          <a:p>
            <a:pPr lvl="1"/>
            <a:r>
              <a:rPr lang="en-US" altLang="zh-TW" dirty="0" smtClean="0"/>
              <a:t>Only allow migration at VM-layer method boundaries, not native method boundaries</a:t>
            </a:r>
            <a:endParaRPr lang="en-US" altLang="zh-TW" dirty="0"/>
          </a:p>
          <a:p>
            <a:endParaRPr lang="en-US" altLang="zh-TW" dirty="0" smtClean="0"/>
          </a:p>
        </p:txBody>
      </p:sp>
    </p:spTree>
    <p:extLst>
      <p:ext uri="{BB962C8B-B14F-4D97-AF65-F5344CB8AC3E}">
        <p14:creationId xmlns:p14="http://schemas.microsoft.com/office/powerpoint/2010/main" val="324637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Static analyzer: example</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026" name="Picture 2" descr="D:\document\presentation\code_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628800"/>
            <a:ext cx="2555311"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915816" y="1700808"/>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C.a.entry</a:t>
            </a:r>
            <a:endParaRPr lang="zh-TW" altLang="en-US" dirty="0"/>
          </a:p>
        </p:txBody>
      </p:sp>
      <p:sp>
        <p:nvSpPr>
          <p:cNvPr id="7" name="矩形 6"/>
          <p:cNvSpPr/>
          <p:nvPr/>
        </p:nvSpPr>
        <p:spPr>
          <a:xfrm>
            <a:off x="3635896" y="2482555"/>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C.b.entry</a:t>
            </a:r>
            <a:endParaRPr lang="zh-TW" altLang="en-US" dirty="0"/>
          </a:p>
        </p:txBody>
      </p:sp>
      <p:sp>
        <p:nvSpPr>
          <p:cNvPr id="8" name="矩形 7"/>
          <p:cNvSpPr/>
          <p:nvPr/>
        </p:nvSpPr>
        <p:spPr>
          <a:xfrm>
            <a:off x="3635896" y="3212976"/>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C.b.exit</a:t>
            </a:r>
            <a:endParaRPr lang="zh-TW" altLang="en-US" dirty="0"/>
          </a:p>
        </p:txBody>
      </p:sp>
      <p:sp>
        <p:nvSpPr>
          <p:cNvPr id="9" name="矩形 8"/>
          <p:cNvSpPr/>
          <p:nvPr/>
        </p:nvSpPr>
        <p:spPr>
          <a:xfrm>
            <a:off x="3635896" y="4005064"/>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C.c.entry</a:t>
            </a:r>
            <a:endParaRPr lang="zh-TW" altLang="en-US" dirty="0"/>
          </a:p>
        </p:txBody>
      </p:sp>
      <p:sp>
        <p:nvSpPr>
          <p:cNvPr id="10" name="矩形 9"/>
          <p:cNvSpPr/>
          <p:nvPr/>
        </p:nvSpPr>
        <p:spPr>
          <a:xfrm>
            <a:off x="3635896" y="4797152"/>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C.c.exit</a:t>
            </a:r>
            <a:endParaRPr lang="zh-TW" altLang="en-US" dirty="0"/>
          </a:p>
        </p:txBody>
      </p:sp>
      <p:sp>
        <p:nvSpPr>
          <p:cNvPr id="11" name="矩形 10"/>
          <p:cNvSpPr/>
          <p:nvPr/>
        </p:nvSpPr>
        <p:spPr>
          <a:xfrm>
            <a:off x="2915816" y="5676809"/>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C.a.exit</a:t>
            </a:r>
            <a:endParaRPr lang="zh-TW" altLang="en-US" dirty="0"/>
          </a:p>
        </p:txBody>
      </p:sp>
      <p:cxnSp>
        <p:nvCxnSpPr>
          <p:cNvPr id="6" name="直線單箭頭接點 5"/>
          <p:cNvCxnSpPr/>
          <p:nvPr/>
        </p:nvCxnSpPr>
        <p:spPr>
          <a:xfrm>
            <a:off x="3779912" y="2132856"/>
            <a:ext cx="576064"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4510901" y="2901573"/>
            <a:ext cx="0"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4510901" y="3630798"/>
            <a:ext cx="0"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4522927" y="4437112"/>
            <a:ext cx="0"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H="1">
            <a:off x="3779912" y="5229200"/>
            <a:ext cx="504056"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084168" y="1700808"/>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C.a.entry</a:t>
            </a:r>
            <a:endParaRPr lang="zh-TW" altLang="en-US" dirty="0"/>
          </a:p>
        </p:txBody>
      </p:sp>
      <p:sp>
        <p:nvSpPr>
          <p:cNvPr id="21" name="矩形 20"/>
          <p:cNvSpPr/>
          <p:nvPr/>
        </p:nvSpPr>
        <p:spPr>
          <a:xfrm>
            <a:off x="7020272" y="2482555"/>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C.b.entry</a:t>
            </a:r>
            <a:endParaRPr lang="zh-TW" altLang="en-US" dirty="0"/>
          </a:p>
        </p:txBody>
      </p:sp>
      <p:sp>
        <p:nvSpPr>
          <p:cNvPr id="22" name="矩形 21"/>
          <p:cNvSpPr/>
          <p:nvPr/>
        </p:nvSpPr>
        <p:spPr>
          <a:xfrm>
            <a:off x="7043239" y="3212976"/>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C.b.exit</a:t>
            </a:r>
            <a:endParaRPr lang="zh-TW" altLang="en-US" dirty="0"/>
          </a:p>
        </p:txBody>
      </p:sp>
      <p:sp>
        <p:nvSpPr>
          <p:cNvPr id="23" name="矩形 22"/>
          <p:cNvSpPr/>
          <p:nvPr/>
        </p:nvSpPr>
        <p:spPr>
          <a:xfrm>
            <a:off x="7043239" y="4005064"/>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C.c.entry</a:t>
            </a:r>
            <a:endParaRPr lang="zh-TW" altLang="en-US" dirty="0"/>
          </a:p>
        </p:txBody>
      </p:sp>
      <p:sp>
        <p:nvSpPr>
          <p:cNvPr id="24" name="矩形 23"/>
          <p:cNvSpPr/>
          <p:nvPr/>
        </p:nvSpPr>
        <p:spPr>
          <a:xfrm>
            <a:off x="7043239" y="4797152"/>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C.c.exit</a:t>
            </a:r>
            <a:endParaRPr lang="zh-TW" altLang="en-US" dirty="0"/>
          </a:p>
        </p:txBody>
      </p:sp>
      <p:sp>
        <p:nvSpPr>
          <p:cNvPr id="25" name="矩形 24"/>
          <p:cNvSpPr/>
          <p:nvPr/>
        </p:nvSpPr>
        <p:spPr>
          <a:xfrm>
            <a:off x="6084168" y="5676809"/>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C.a.exit</a:t>
            </a:r>
            <a:endParaRPr lang="zh-TW" altLang="en-US" dirty="0"/>
          </a:p>
        </p:txBody>
      </p:sp>
      <p:cxnSp>
        <p:nvCxnSpPr>
          <p:cNvPr id="26" name="直線單箭頭接點 25"/>
          <p:cNvCxnSpPr/>
          <p:nvPr/>
        </p:nvCxnSpPr>
        <p:spPr>
          <a:xfrm>
            <a:off x="7236296" y="2141240"/>
            <a:ext cx="576064"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7956376" y="2901573"/>
            <a:ext cx="0"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7956376" y="3630798"/>
            <a:ext cx="0"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7989376" y="4437112"/>
            <a:ext cx="0"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flipH="1">
            <a:off x="7236296" y="5229200"/>
            <a:ext cx="504056"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5940152" y="2662575"/>
            <a:ext cx="1008112" cy="646331"/>
          </a:xfrm>
          <a:prstGeom prst="rect">
            <a:avLst/>
          </a:prstGeom>
          <a:noFill/>
        </p:spPr>
        <p:txBody>
          <a:bodyPr wrap="square" rtlCol="0">
            <a:spAutoFit/>
          </a:bodyPr>
          <a:lstStyle/>
          <a:p>
            <a:r>
              <a:rPr lang="en-US" altLang="zh-TW" dirty="0" smtClean="0"/>
              <a:t>Mobile device</a:t>
            </a:r>
            <a:endParaRPr lang="zh-TW" altLang="en-US" dirty="0"/>
          </a:p>
        </p:txBody>
      </p:sp>
      <p:cxnSp>
        <p:nvCxnSpPr>
          <p:cNvPr id="31" name="直線接點 30"/>
          <p:cNvCxnSpPr/>
          <p:nvPr/>
        </p:nvCxnSpPr>
        <p:spPr>
          <a:xfrm>
            <a:off x="6444208" y="4185084"/>
            <a:ext cx="0" cy="1800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6444208" y="4437112"/>
            <a:ext cx="0" cy="1800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6444208" y="4686011"/>
            <a:ext cx="0" cy="1800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6444208" y="4928421"/>
            <a:ext cx="0" cy="1800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6524178" y="5108441"/>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H="1">
            <a:off x="6516216" y="4185084"/>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flipH="1">
            <a:off x="6740624" y="4189850"/>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8820472" y="4189850"/>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flipH="1">
            <a:off x="6744054" y="5108441"/>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a:off x="8820472" y="5105073"/>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32" name="文字方塊 1031"/>
          <p:cNvSpPr txBox="1"/>
          <p:nvPr/>
        </p:nvSpPr>
        <p:spPr>
          <a:xfrm>
            <a:off x="7125280" y="4406689"/>
            <a:ext cx="864096" cy="369332"/>
          </a:xfrm>
          <a:prstGeom prst="rect">
            <a:avLst/>
          </a:prstGeom>
          <a:noFill/>
        </p:spPr>
        <p:txBody>
          <a:bodyPr wrap="square" rtlCol="0">
            <a:spAutoFit/>
          </a:bodyPr>
          <a:lstStyle/>
          <a:p>
            <a:r>
              <a:rPr lang="en-US" altLang="zh-TW" dirty="0" smtClean="0"/>
              <a:t>Clone</a:t>
            </a:r>
            <a:endParaRPr lang="zh-TW" altLang="en-US" dirty="0"/>
          </a:p>
        </p:txBody>
      </p:sp>
      <p:sp>
        <p:nvSpPr>
          <p:cNvPr id="5" name="文字方塊 4"/>
          <p:cNvSpPr txBox="1"/>
          <p:nvPr/>
        </p:nvSpPr>
        <p:spPr>
          <a:xfrm>
            <a:off x="2483768" y="6309320"/>
            <a:ext cx="3096344" cy="369332"/>
          </a:xfrm>
          <a:prstGeom prst="rect">
            <a:avLst/>
          </a:prstGeom>
          <a:noFill/>
        </p:spPr>
        <p:txBody>
          <a:bodyPr wrap="square" rtlCol="0">
            <a:spAutoFit/>
          </a:bodyPr>
          <a:lstStyle/>
          <a:p>
            <a:pPr algn="ctr"/>
            <a:r>
              <a:rPr lang="en-US" altLang="zh-TW" dirty="0" smtClean="0"/>
              <a:t>(a) Static control-flow graph</a:t>
            </a:r>
            <a:endParaRPr lang="zh-TW" altLang="en-US" dirty="0"/>
          </a:p>
        </p:txBody>
      </p:sp>
      <p:sp>
        <p:nvSpPr>
          <p:cNvPr id="41" name="文字方塊 40"/>
          <p:cNvSpPr txBox="1"/>
          <p:nvPr/>
        </p:nvSpPr>
        <p:spPr>
          <a:xfrm>
            <a:off x="5400092" y="6295245"/>
            <a:ext cx="3096344" cy="369332"/>
          </a:xfrm>
          <a:prstGeom prst="rect">
            <a:avLst/>
          </a:prstGeom>
          <a:noFill/>
        </p:spPr>
        <p:txBody>
          <a:bodyPr wrap="square" rtlCol="0">
            <a:spAutoFit/>
          </a:bodyPr>
          <a:lstStyle/>
          <a:p>
            <a:pPr algn="ctr"/>
            <a:r>
              <a:rPr lang="en-US" altLang="zh-TW" dirty="0" smtClean="0"/>
              <a:t>(b) partitioned graph</a:t>
            </a:r>
            <a:endParaRPr lang="zh-TW" altLang="en-US" dirty="0"/>
          </a:p>
        </p:txBody>
      </p:sp>
    </p:spTree>
    <p:extLst>
      <p:ext uri="{BB962C8B-B14F-4D97-AF65-F5344CB8AC3E}">
        <p14:creationId xmlns:p14="http://schemas.microsoft.com/office/powerpoint/2010/main" val="170590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Static analyzer: property 1</a:t>
            </a:r>
            <a:endParaRPr lang="zh-TW" altLang="en-US" dirty="0"/>
          </a:p>
        </p:txBody>
      </p:sp>
      <p:sp>
        <p:nvSpPr>
          <p:cNvPr id="3" name="內容版面配置區 2"/>
          <p:cNvSpPr>
            <a:spLocks noGrp="1"/>
          </p:cNvSpPr>
          <p:nvPr>
            <p:ph idx="1"/>
          </p:nvPr>
        </p:nvSpPr>
        <p:spPr/>
        <p:txBody>
          <a:bodyPr/>
          <a:lstStyle/>
          <a:p>
            <a:r>
              <a:rPr lang="en-US" altLang="zh-TW" dirty="0" smtClean="0"/>
              <a:t>Methods that access specific features of a machine must be pinned to the machine</a:t>
            </a:r>
          </a:p>
          <a:p>
            <a:pPr lvl="1"/>
            <a:r>
              <a:rPr lang="en-US" altLang="zh-TW" dirty="0" smtClean="0"/>
              <a:t>E.g. a method uses a local resource such as GPS or sensor in a mobile device the method must be executed on the mobile device</a:t>
            </a:r>
          </a:p>
          <a:p>
            <a:pPr lvl="1"/>
            <a:r>
              <a:rPr lang="en-US" altLang="zh-TW" dirty="0" smtClean="0"/>
              <a:t>These methods are marked with a special annotation M </a:t>
            </a:r>
          </a:p>
          <a:p>
            <a:pPr lvl="1"/>
            <a:r>
              <a:rPr lang="en-US" altLang="zh-TW" dirty="0" smtClean="0"/>
              <a:t>The set             contains such methods</a:t>
            </a:r>
            <a:endParaRPr lang="en-US" altLang="zh-TW" dirty="0"/>
          </a:p>
          <a:p>
            <a:endParaRPr lang="zh-TW" altLang="en-US" dirty="0"/>
          </a:p>
        </p:txBody>
      </p:sp>
      <p:pic>
        <p:nvPicPr>
          <p:cNvPr id="2050" name="Picture 2" descr="D:\document\presentation\V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920" y="4941168"/>
            <a:ext cx="1008112" cy="551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45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Static analyzer: property </a:t>
            </a:r>
            <a:r>
              <a:rPr lang="en-US" altLang="zh-TW" dirty="0" smtClean="0"/>
              <a:t>2</a:t>
            </a:r>
            <a:endParaRPr lang="zh-TW" altLang="en-US" dirty="0"/>
          </a:p>
        </p:txBody>
      </p:sp>
      <p:sp>
        <p:nvSpPr>
          <p:cNvPr id="3" name="內容版面配置區 2"/>
          <p:cNvSpPr>
            <a:spLocks noGrp="1"/>
          </p:cNvSpPr>
          <p:nvPr>
            <p:ph idx="1"/>
          </p:nvPr>
        </p:nvSpPr>
        <p:spPr/>
        <p:txBody>
          <a:bodyPr/>
          <a:lstStyle/>
          <a:p>
            <a:r>
              <a:rPr lang="en-US" altLang="zh-TW" dirty="0" smtClean="0"/>
              <a:t>Methods that share native state must be collocated at the same machine</a:t>
            </a:r>
          </a:p>
          <a:p>
            <a:pPr lvl="1"/>
            <a:r>
              <a:rPr lang="en-US" altLang="zh-TW" dirty="0" smtClean="0"/>
              <a:t>E.g. method 1, method 2, method 3 access native state they need to be collocated at the same machine</a:t>
            </a:r>
          </a:p>
          <a:p>
            <a:pPr lvl="1"/>
            <a:r>
              <a:rPr lang="en-US" altLang="zh-TW" dirty="0" smtClean="0"/>
              <a:t>We assign a unique annotation                to all native methods declared in the same class C</a:t>
            </a:r>
          </a:p>
          <a:p>
            <a:pPr lvl="1"/>
            <a:r>
              <a:rPr lang="en-US" altLang="zh-TW" dirty="0" smtClean="0"/>
              <a:t>The set                 contains all such methods</a:t>
            </a:r>
            <a:endParaRPr lang="en-US" altLang="zh-TW" dirty="0"/>
          </a:p>
          <a:p>
            <a:endParaRPr lang="zh-TW" altLang="en-US" dirty="0"/>
          </a:p>
        </p:txBody>
      </p:sp>
      <p:pic>
        <p:nvPicPr>
          <p:cNvPr id="1027" name="Picture 3" descr="D:\document\presentation\nat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732" y="4014275"/>
            <a:ext cx="1224136" cy="469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ocument\presentation\Vnat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5002198"/>
            <a:ext cx="1152128" cy="48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3305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5460</TotalTime>
  <Words>1295</Words>
  <Application>Microsoft Office PowerPoint</Application>
  <PresentationFormat>如螢幕大小 (4:3)</PresentationFormat>
  <Paragraphs>225</Paragraphs>
  <Slides>28</Slides>
  <Notes>17</Notes>
  <HiddenSlides>0</HiddenSlides>
  <MMClips>0</MMClips>
  <ScaleCrop>false</ScaleCrop>
  <HeadingPairs>
    <vt:vector size="4" baseType="variant">
      <vt:variant>
        <vt:lpstr>佈景主題</vt:lpstr>
      </vt:variant>
      <vt:variant>
        <vt:i4>1</vt:i4>
      </vt:variant>
      <vt:variant>
        <vt:lpstr>投影片標題</vt:lpstr>
      </vt:variant>
      <vt:variant>
        <vt:i4>28</vt:i4>
      </vt:variant>
    </vt:vector>
  </HeadingPairs>
  <TitlesOfParts>
    <vt:vector size="29" baseType="lpstr">
      <vt:lpstr>Office 佈景主題</vt:lpstr>
      <vt:lpstr>CloneCloud: Elastic Execution between Mobile Device and Cloud</vt:lpstr>
      <vt:lpstr>Outline</vt:lpstr>
      <vt:lpstr>Motivations and features</vt:lpstr>
      <vt:lpstr>Outline</vt:lpstr>
      <vt:lpstr>Partitioning analysis framework</vt:lpstr>
      <vt:lpstr>Static analyzer: constraints</vt:lpstr>
      <vt:lpstr>Static analyzer: example</vt:lpstr>
      <vt:lpstr>Static analyzer: property 1</vt:lpstr>
      <vt:lpstr>Static analyzer: property 2</vt:lpstr>
      <vt:lpstr>Static analyzer: property 3</vt:lpstr>
      <vt:lpstr>Dynamic profiler</vt:lpstr>
      <vt:lpstr>Dynamic profiler: example</vt:lpstr>
      <vt:lpstr>Dynamic profiler: notations ( execution time)</vt:lpstr>
      <vt:lpstr>Dynamic profiler: notations ( energy consumption)</vt:lpstr>
      <vt:lpstr>Optimization Solver</vt:lpstr>
      <vt:lpstr>Optimization Solver: constraints</vt:lpstr>
      <vt:lpstr>Optimization Solver: equation</vt:lpstr>
      <vt:lpstr>Outline</vt:lpstr>
      <vt:lpstr>Distibuted execution</vt:lpstr>
      <vt:lpstr>Object mapping table</vt:lpstr>
      <vt:lpstr>Outline</vt:lpstr>
      <vt:lpstr>Environment </vt:lpstr>
      <vt:lpstr>Execution time</vt:lpstr>
      <vt:lpstr>Energy consumption</vt:lpstr>
      <vt:lpstr>Outline</vt:lpstr>
      <vt:lpstr>Future work</vt:lpstr>
      <vt:lpstr>Comparing table</vt:lpstr>
      <vt:lpstr>ThinkAir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CloneCloud: Elastic Execution between Mobile Device and Cloud</dc:title>
  <dc:creator>wooer</dc:creator>
  <cp:lastModifiedBy>wooer</cp:lastModifiedBy>
  <cp:revision>102</cp:revision>
  <dcterms:created xsi:type="dcterms:W3CDTF">2012-07-16T08:27:14Z</dcterms:created>
  <dcterms:modified xsi:type="dcterms:W3CDTF">2012-07-23T05:47:28Z</dcterms:modified>
</cp:coreProperties>
</file>