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58" r:id="rId4"/>
    <p:sldId id="261" r:id="rId5"/>
    <p:sldId id="259" r:id="rId6"/>
    <p:sldId id="262" r:id="rId7"/>
    <p:sldId id="263" r:id="rId8"/>
    <p:sldId id="264" r:id="rId9"/>
    <p:sldId id="265" r:id="rId10"/>
    <p:sldId id="269" r:id="rId11"/>
    <p:sldId id="266" r:id="rId12"/>
    <p:sldId id="267" r:id="rId13"/>
    <p:sldId id="270" r:id="rId14"/>
    <p:sldId id="268" r:id="rId15"/>
    <p:sldId id="271" r:id="rId16"/>
    <p:sldId id="272" r:id="rId17"/>
    <p:sldId id="274" r:id="rId18"/>
    <p:sldId id="273" r:id="rId19"/>
    <p:sldId id="275" r:id="rId2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46" autoAdjust="0"/>
  </p:normalViewPr>
  <p:slideViewPr>
    <p:cSldViewPr>
      <p:cViewPr varScale="1">
        <p:scale>
          <a:sx n="112" d="100"/>
          <a:sy n="112" d="100"/>
        </p:scale>
        <p:origin x="-15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E4934-296E-4BE5-9061-D345D48B91A7}" type="datetimeFigureOut">
              <a:rPr lang="zh-TW" altLang="en-US" smtClean="0"/>
              <a:t>2012/8/20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3A25C8-B0BC-43F0-A351-CEC4E427747E}" type="slidenum">
              <a:rPr lang="zh-TW" altLang="en-US" smtClean="0"/>
              <a:t>‹#›</a:t>
            </a:fld>
            <a:endParaRPr lang="zh-TW" altLang="en-US"/>
          </a:p>
        </p:txBody>
      </p:sp>
    </p:spTree>
    <p:extLst>
      <p:ext uri="{BB962C8B-B14F-4D97-AF65-F5344CB8AC3E}">
        <p14:creationId xmlns:p14="http://schemas.microsoft.com/office/powerpoint/2010/main" val="1202745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本篇</a:t>
            </a:r>
            <a:r>
              <a:rPr lang="en-US" altLang="zh-TW" dirty="0" smtClean="0"/>
              <a:t>paper</a:t>
            </a:r>
            <a:r>
              <a:rPr lang="zh-TW" altLang="en-US" dirty="0" smtClean="0"/>
              <a:t>主要在探討什麼樣的情況下使用</a:t>
            </a:r>
            <a:r>
              <a:rPr lang="en-US" altLang="zh-TW" dirty="0" smtClean="0"/>
              <a:t>cloud  application</a:t>
            </a:r>
            <a:r>
              <a:rPr lang="en-US" altLang="zh-TW" baseline="0" dirty="0" smtClean="0"/>
              <a:t> </a:t>
            </a:r>
            <a:r>
              <a:rPr lang="zh-TW" altLang="en-US" baseline="0" dirty="0" smtClean="0"/>
              <a:t>是比較有利的</a:t>
            </a:r>
            <a:endParaRPr lang="en-US" altLang="zh-TW" baseline="0" dirty="0" smtClean="0"/>
          </a:p>
          <a:p>
            <a:r>
              <a:rPr lang="zh-TW" altLang="en-US" dirty="0" smtClean="0"/>
              <a:t>他從兩個主要方向出發</a:t>
            </a:r>
            <a:endParaRPr lang="en-US" altLang="zh-TW" dirty="0" smtClean="0"/>
          </a:p>
          <a:p>
            <a:r>
              <a:rPr lang="zh-TW" altLang="en-US" dirty="0" smtClean="0"/>
              <a:t>首先是什麼樣的應用程式使用雲端的方式執行會比較節省能源</a:t>
            </a:r>
            <a:endParaRPr lang="en-US" altLang="zh-TW" dirty="0" smtClean="0"/>
          </a:p>
          <a:p>
            <a:r>
              <a:rPr lang="zh-TW" altLang="en-US" dirty="0" smtClean="0"/>
              <a:t>另外一個就是行動裝置的體積大小對於使用雲端來解決能源問題的影響</a:t>
            </a:r>
            <a:endParaRPr lang="zh-TW" altLang="en-US" dirty="0"/>
          </a:p>
        </p:txBody>
      </p:sp>
      <p:sp>
        <p:nvSpPr>
          <p:cNvPr id="4" name="投影片編號版面配置區 3"/>
          <p:cNvSpPr>
            <a:spLocks noGrp="1"/>
          </p:cNvSpPr>
          <p:nvPr>
            <p:ph type="sldNum" sz="quarter" idx="10"/>
          </p:nvPr>
        </p:nvSpPr>
        <p:spPr/>
        <p:txBody>
          <a:bodyPr/>
          <a:lstStyle/>
          <a:p>
            <a:fld id="{463A25C8-B0BC-43F0-A351-CEC4E427747E}" type="slidenum">
              <a:rPr lang="zh-TW" altLang="en-US" smtClean="0"/>
              <a:t>3</a:t>
            </a:fld>
            <a:endParaRPr lang="zh-TW" altLang="en-US"/>
          </a:p>
        </p:txBody>
      </p:sp>
    </p:spTree>
    <p:extLst>
      <p:ext uri="{BB962C8B-B14F-4D97-AF65-F5344CB8AC3E}">
        <p14:creationId xmlns:p14="http://schemas.microsoft.com/office/powerpoint/2010/main" val="3893178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這幾個實驗是固定</a:t>
            </a:r>
            <a:r>
              <a:rPr lang="en-US" altLang="zh-TW" dirty="0" smtClean="0"/>
              <a:t>Fc</a:t>
            </a:r>
            <a:r>
              <a:rPr lang="en-US" altLang="zh-TW" baseline="0" dirty="0" smtClean="0"/>
              <a:t> – </a:t>
            </a:r>
            <a:r>
              <a:rPr lang="en-US" altLang="zh-TW" baseline="0" dirty="0" err="1" smtClean="0"/>
              <a:t>Fl</a:t>
            </a:r>
            <a:r>
              <a:rPr lang="zh-TW" altLang="en-US" baseline="0" dirty="0" smtClean="0"/>
              <a:t>然後改變</a:t>
            </a:r>
            <a:r>
              <a:rPr lang="en-US" altLang="zh-TW" baseline="0" dirty="0" smtClean="0"/>
              <a:t>w</a:t>
            </a:r>
            <a:r>
              <a:rPr lang="zh-TW" altLang="en-US" baseline="0" dirty="0" smtClean="0"/>
              <a:t>的權種值來找出所需要的最小</a:t>
            </a:r>
            <a:r>
              <a:rPr lang="en-US" altLang="zh-TW" baseline="0" dirty="0" smtClean="0"/>
              <a:t>speedup</a:t>
            </a:r>
          </a:p>
          <a:p>
            <a:r>
              <a:rPr lang="zh-TW" altLang="en-US" dirty="0" smtClean="0"/>
              <a:t>但是這個實驗對於我們想做的東西意義不大</a:t>
            </a:r>
            <a:endParaRPr lang="en-US" altLang="zh-TW" dirty="0" smtClean="0"/>
          </a:p>
          <a:p>
            <a:r>
              <a:rPr lang="zh-TW" altLang="en-US" dirty="0" smtClean="0"/>
              <a:t>因為我們做的</a:t>
            </a:r>
            <a:r>
              <a:rPr lang="en-US" altLang="zh-TW" dirty="0" smtClean="0"/>
              <a:t>offloading</a:t>
            </a:r>
            <a:r>
              <a:rPr lang="zh-TW" altLang="en-US" dirty="0" smtClean="0"/>
              <a:t>對這篇</a:t>
            </a:r>
            <a:r>
              <a:rPr lang="en-US" altLang="zh-TW" dirty="0" smtClean="0"/>
              <a:t>paper</a:t>
            </a:r>
            <a:r>
              <a:rPr lang="zh-TW" altLang="en-US" dirty="0" smtClean="0"/>
              <a:t>來說</a:t>
            </a:r>
            <a:r>
              <a:rPr lang="en-US" altLang="zh-TW" dirty="0" smtClean="0"/>
              <a:t>local</a:t>
            </a:r>
            <a:r>
              <a:rPr lang="en-US" altLang="zh-TW" baseline="0" dirty="0" smtClean="0"/>
              <a:t> </a:t>
            </a:r>
            <a:r>
              <a:rPr lang="zh-TW" altLang="en-US" baseline="0" dirty="0" smtClean="0"/>
              <a:t>或 </a:t>
            </a:r>
            <a:r>
              <a:rPr lang="en-US" altLang="zh-TW" baseline="0" dirty="0" smtClean="0"/>
              <a:t>cloud version </a:t>
            </a:r>
            <a:r>
              <a:rPr lang="zh-TW" altLang="en-US" baseline="0" dirty="0" smtClean="0"/>
              <a:t>的</a:t>
            </a:r>
            <a:r>
              <a:rPr lang="en-US" altLang="zh-TW" dirty="0" smtClean="0"/>
              <a:t>feature</a:t>
            </a:r>
            <a:r>
              <a:rPr lang="zh-TW" altLang="en-US" dirty="0" smtClean="0"/>
              <a:t> </a:t>
            </a:r>
            <a:r>
              <a:rPr lang="en-US" altLang="zh-TW" dirty="0" smtClean="0"/>
              <a:t>score</a:t>
            </a:r>
            <a:r>
              <a:rPr lang="zh-TW" altLang="en-US" dirty="0" smtClean="0"/>
              <a:t>應該是相同的</a:t>
            </a:r>
            <a:endParaRPr lang="en-US" altLang="zh-TW" dirty="0" smtClean="0"/>
          </a:p>
          <a:p>
            <a:r>
              <a:rPr lang="zh-TW" altLang="en-US" dirty="0" smtClean="0"/>
              <a:t>所以頂多只能推算</a:t>
            </a:r>
            <a:r>
              <a:rPr lang="en-US" altLang="zh-TW" dirty="0" smtClean="0"/>
              <a:t>feature difference</a:t>
            </a:r>
            <a:r>
              <a:rPr lang="zh-TW" altLang="en-US" dirty="0" smtClean="0"/>
              <a:t>是</a:t>
            </a:r>
            <a:r>
              <a:rPr lang="en-US" altLang="zh-TW" dirty="0" smtClean="0"/>
              <a:t>0</a:t>
            </a:r>
            <a:r>
              <a:rPr lang="zh-TW" altLang="en-US" dirty="0" smtClean="0"/>
              <a:t>的話</a:t>
            </a:r>
            <a:r>
              <a:rPr lang="en-US" altLang="zh-TW" dirty="0" smtClean="0"/>
              <a:t>speedup</a:t>
            </a:r>
            <a:r>
              <a:rPr lang="en-US" altLang="zh-TW" baseline="0" dirty="0" smtClean="0"/>
              <a:t> </a:t>
            </a:r>
            <a:r>
              <a:rPr lang="zh-TW" altLang="en-US" baseline="0" dirty="0" smtClean="0"/>
              <a:t>的大概區間</a:t>
            </a:r>
            <a:endParaRPr lang="en-US" altLang="zh-TW" baseline="0" dirty="0" smtClean="0"/>
          </a:p>
          <a:p>
            <a:r>
              <a:rPr lang="zh-TW" altLang="en-US" dirty="0" smtClean="0"/>
              <a:t>而且從其他篇</a:t>
            </a:r>
            <a:r>
              <a:rPr lang="en-US" altLang="zh-TW" dirty="0" smtClean="0"/>
              <a:t>paper</a:t>
            </a:r>
            <a:r>
              <a:rPr lang="zh-TW" altLang="en-US" dirty="0" smtClean="0"/>
              <a:t>或是直覺來看</a:t>
            </a:r>
            <a:r>
              <a:rPr lang="en-US" altLang="zh-TW" dirty="0" smtClean="0"/>
              <a:t>speedup</a:t>
            </a:r>
            <a:r>
              <a:rPr lang="en-US" altLang="zh-TW" baseline="0" dirty="0" smtClean="0"/>
              <a:t> </a:t>
            </a:r>
            <a:r>
              <a:rPr lang="zh-TW" altLang="en-US" baseline="0" dirty="0" smtClean="0"/>
              <a:t>對於</a:t>
            </a:r>
            <a:r>
              <a:rPr lang="en-US" altLang="zh-TW" baseline="0" dirty="0" smtClean="0"/>
              <a:t>offloading</a:t>
            </a:r>
            <a:r>
              <a:rPr lang="zh-TW" altLang="en-US" baseline="0" dirty="0" smtClean="0"/>
              <a:t>的好處的影響會越來越小</a:t>
            </a:r>
            <a:endParaRPr lang="en-US" altLang="zh-TW" baseline="0" dirty="0" smtClean="0"/>
          </a:p>
          <a:p>
            <a:endParaRPr lang="zh-TW" altLang="en-US" dirty="0"/>
          </a:p>
        </p:txBody>
      </p:sp>
      <p:sp>
        <p:nvSpPr>
          <p:cNvPr id="4" name="投影片編號版面配置區 3"/>
          <p:cNvSpPr>
            <a:spLocks noGrp="1"/>
          </p:cNvSpPr>
          <p:nvPr>
            <p:ph type="sldNum" sz="quarter" idx="10"/>
          </p:nvPr>
        </p:nvSpPr>
        <p:spPr/>
        <p:txBody>
          <a:bodyPr/>
          <a:lstStyle/>
          <a:p>
            <a:fld id="{463A25C8-B0BC-43F0-A351-CEC4E427747E}" type="slidenum">
              <a:rPr lang="zh-TW" altLang="en-US" smtClean="0"/>
              <a:t>15</a:t>
            </a:fld>
            <a:endParaRPr lang="zh-TW" altLang="en-US"/>
          </a:p>
        </p:txBody>
      </p:sp>
    </p:spTree>
    <p:extLst>
      <p:ext uri="{BB962C8B-B14F-4D97-AF65-F5344CB8AC3E}">
        <p14:creationId xmlns:p14="http://schemas.microsoft.com/office/powerpoint/2010/main" val="207274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首先會檢查</a:t>
            </a:r>
            <a:r>
              <a:rPr lang="en-US" altLang="zh-TW" dirty="0" smtClean="0"/>
              <a:t>local</a:t>
            </a:r>
            <a:r>
              <a:rPr lang="en-US" altLang="zh-TW" baseline="0" dirty="0" smtClean="0"/>
              <a:t> </a:t>
            </a:r>
            <a:r>
              <a:rPr lang="zh-TW" altLang="en-US" baseline="0" dirty="0" smtClean="0"/>
              <a:t>和</a:t>
            </a:r>
            <a:r>
              <a:rPr lang="en-US" altLang="zh-TW" baseline="0" dirty="0" smtClean="0"/>
              <a:t>cloud</a:t>
            </a:r>
            <a:r>
              <a:rPr lang="zh-TW" altLang="en-US" baseline="0" dirty="0" smtClean="0"/>
              <a:t>是否都可使用</a:t>
            </a:r>
            <a:endParaRPr lang="en-US" altLang="zh-TW" baseline="0" dirty="0" smtClean="0"/>
          </a:p>
          <a:p>
            <a:r>
              <a:rPr lang="zh-TW" altLang="en-US" dirty="0" smtClean="0"/>
              <a:t>如果只有其中一種可以使用就直接用那個</a:t>
            </a:r>
            <a:endParaRPr lang="en-US" altLang="zh-TW" dirty="0" smtClean="0"/>
          </a:p>
          <a:p>
            <a:r>
              <a:rPr lang="zh-TW" altLang="en-US" dirty="0" smtClean="0"/>
              <a:t>然後拿需要的參數</a:t>
            </a:r>
            <a:endParaRPr lang="en-US" altLang="zh-TW" dirty="0" smtClean="0"/>
          </a:p>
          <a:p>
            <a:r>
              <a:rPr lang="zh-TW" altLang="en-US" dirty="0" smtClean="0"/>
              <a:t>開始算</a:t>
            </a:r>
            <a:r>
              <a:rPr lang="en-US" altLang="zh-TW" dirty="0" smtClean="0"/>
              <a:t>R</a:t>
            </a:r>
            <a:r>
              <a:rPr lang="en-US" altLang="zh-TW" baseline="0" dirty="0" smtClean="0"/>
              <a:t> cloud </a:t>
            </a:r>
            <a:r>
              <a:rPr lang="zh-TW" altLang="en-US" baseline="0" dirty="0" smtClean="0"/>
              <a:t>和</a:t>
            </a:r>
            <a:r>
              <a:rPr lang="en-US" altLang="zh-TW" baseline="0" dirty="0" smtClean="0"/>
              <a:t>R local</a:t>
            </a:r>
          </a:p>
          <a:p>
            <a:r>
              <a:rPr lang="zh-TW" altLang="en-US" baseline="0" dirty="0" smtClean="0"/>
              <a:t>這邊要求</a:t>
            </a:r>
            <a:r>
              <a:rPr lang="en-US" altLang="zh-TW" baseline="0" dirty="0" smtClean="0"/>
              <a:t>R cloud </a:t>
            </a:r>
            <a:r>
              <a:rPr lang="zh-TW" altLang="en-US" baseline="0" dirty="0" smtClean="0"/>
              <a:t>需要達到一定的</a:t>
            </a:r>
            <a:r>
              <a:rPr lang="en-US" altLang="zh-TW" baseline="0" dirty="0" smtClean="0"/>
              <a:t>performance</a:t>
            </a:r>
            <a:r>
              <a:rPr lang="zh-TW" altLang="en-US" baseline="0" dirty="0" smtClean="0"/>
              <a:t>才會再來考慮是否使用</a:t>
            </a:r>
            <a:r>
              <a:rPr lang="en-US" altLang="zh-TW" baseline="0" dirty="0" smtClean="0"/>
              <a:t>cloud</a:t>
            </a:r>
            <a:r>
              <a:rPr lang="zh-TW" altLang="en-US" baseline="0" dirty="0" smtClean="0"/>
              <a:t>的方式</a:t>
            </a:r>
            <a:endParaRPr lang="en-US" altLang="zh-TW" baseline="0" dirty="0" smtClean="0"/>
          </a:p>
          <a:p>
            <a:r>
              <a:rPr lang="zh-TW" altLang="en-US" dirty="0" smtClean="0"/>
              <a:t>最後檢查</a:t>
            </a:r>
            <a:r>
              <a:rPr lang="en-US" altLang="zh-TW" dirty="0" smtClean="0"/>
              <a:t>power</a:t>
            </a:r>
            <a:r>
              <a:rPr lang="en-US" altLang="zh-TW" baseline="0" dirty="0" smtClean="0"/>
              <a:t> ratio</a:t>
            </a:r>
            <a:r>
              <a:rPr lang="zh-TW" altLang="en-US" baseline="0" dirty="0" smtClean="0"/>
              <a:t>看使用</a:t>
            </a:r>
            <a:r>
              <a:rPr lang="en-US" altLang="zh-TW" baseline="0" dirty="0" smtClean="0"/>
              <a:t>cloud application</a:t>
            </a:r>
            <a:r>
              <a:rPr lang="zh-TW" altLang="en-US" baseline="0" dirty="0" smtClean="0"/>
              <a:t>是否能省下能源</a:t>
            </a:r>
            <a:endParaRPr lang="en-US" altLang="zh-TW" baseline="0" dirty="0" smtClean="0"/>
          </a:p>
          <a:p>
            <a:endParaRPr lang="zh-TW" altLang="en-US" dirty="0"/>
          </a:p>
        </p:txBody>
      </p:sp>
      <p:sp>
        <p:nvSpPr>
          <p:cNvPr id="4" name="投影片編號版面配置區 3"/>
          <p:cNvSpPr>
            <a:spLocks noGrp="1"/>
          </p:cNvSpPr>
          <p:nvPr>
            <p:ph type="sldNum" sz="quarter" idx="10"/>
          </p:nvPr>
        </p:nvSpPr>
        <p:spPr/>
        <p:txBody>
          <a:bodyPr/>
          <a:lstStyle/>
          <a:p>
            <a:fld id="{463A25C8-B0BC-43F0-A351-CEC4E427747E}" type="slidenum">
              <a:rPr lang="zh-TW" altLang="en-US" smtClean="0"/>
              <a:t>18</a:t>
            </a:fld>
            <a:endParaRPr lang="zh-TW" altLang="en-US"/>
          </a:p>
        </p:txBody>
      </p:sp>
    </p:spTree>
    <p:extLst>
      <p:ext uri="{BB962C8B-B14F-4D97-AF65-F5344CB8AC3E}">
        <p14:creationId xmlns:p14="http://schemas.microsoft.com/office/powerpoint/2010/main" val="2075640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63A25C8-B0BC-43F0-A351-CEC4E427747E}" type="slidenum">
              <a:rPr lang="zh-TW" altLang="en-US" smtClean="0"/>
              <a:t>19</a:t>
            </a:fld>
            <a:endParaRPr lang="zh-TW" altLang="en-US"/>
          </a:p>
        </p:txBody>
      </p:sp>
    </p:spTree>
    <p:extLst>
      <p:ext uri="{BB962C8B-B14F-4D97-AF65-F5344CB8AC3E}">
        <p14:creationId xmlns:p14="http://schemas.microsoft.com/office/powerpoint/2010/main" val="313768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63A25C8-B0BC-43F0-A351-CEC4E427747E}" type="slidenum">
              <a:rPr lang="zh-TW" altLang="en-US" smtClean="0"/>
              <a:t>5</a:t>
            </a:fld>
            <a:endParaRPr lang="zh-TW" altLang="en-US"/>
          </a:p>
        </p:txBody>
      </p:sp>
    </p:spTree>
    <p:extLst>
      <p:ext uri="{BB962C8B-B14F-4D97-AF65-F5344CB8AC3E}">
        <p14:creationId xmlns:p14="http://schemas.microsoft.com/office/powerpoint/2010/main" val="409075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這邊將多媒體檔案類型分成</a:t>
            </a:r>
            <a:r>
              <a:rPr lang="en-US" altLang="zh-TW" dirty="0" smtClean="0"/>
              <a:t>audio </a:t>
            </a:r>
            <a:r>
              <a:rPr lang="zh-TW" altLang="en-US" dirty="0" smtClean="0"/>
              <a:t>和</a:t>
            </a:r>
            <a:r>
              <a:rPr lang="en-US" altLang="zh-TW" dirty="0" smtClean="0"/>
              <a:t>video</a:t>
            </a:r>
          </a:p>
          <a:p>
            <a:r>
              <a:rPr lang="zh-TW" altLang="en-US" dirty="0" smtClean="0"/>
              <a:t>用</a:t>
            </a:r>
            <a:r>
              <a:rPr lang="en-US" altLang="zh-TW" dirty="0" err="1" smtClean="0"/>
              <a:t>youtube</a:t>
            </a:r>
            <a:r>
              <a:rPr lang="zh-TW" altLang="en-US" dirty="0" smtClean="0"/>
              <a:t>播放影片也有分成</a:t>
            </a:r>
            <a:r>
              <a:rPr lang="en-US" altLang="zh-TW" dirty="0" err="1" smtClean="0"/>
              <a:t>firefox</a:t>
            </a:r>
            <a:r>
              <a:rPr lang="en-US" altLang="zh-TW" dirty="0" smtClean="0"/>
              <a:t>, IE, Chrome</a:t>
            </a:r>
            <a:r>
              <a:rPr lang="zh-TW" altLang="en-US" baseline="0" dirty="0" smtClean="0"/>
              <a:t> 這三種瀏覽器的測試</a:t>
            </a:r>
            <a:endParaRPr lang="en-US" altLang="zh-TW" baseline="0" dirty="0" smtClean="0"/>
          </a:p>
          <a:p>
            <a:endParaRPr lang="zh-TW" altLang="en-US" dirty="0"/>
          </a:p>
        </p:txBody>
      </p:sp>
      <p:sp>
        <p:nvSpPr>
          <p:cNvPr id="4" name="投影片編號版面配置區 3"/>
          <p:cNvSpPr>
            <a:spLocks noGrp="1"/>
          </p:cNvSpPr>
          <p:nvPr>
            <p:ph type="sldNum" sz="quarter" idx="10"/>
          </p:nvPr>
        </p:nvSpPr>
        <p:spPr/>
        <p:txBody>
          <a:bodyPr/>
          <a:lstStyle/>
          <a:p>
            <a:fld id="{463A25C8-B0BC-43F0-A351-CEC4E427747E}" type="slidenum">
              <a:rPr lang="zh-TW" altLang="en-US" smtClean="0"/>
              <a:t>6</a:t>
            </a:fld>
            <a:endParaRPr lang="zh-TW" altLang="en-US"/>
          </a:p>
        </p:txBody>
      </p:sp>
    </p:spTree>
    <p:extLst>
      <p:ext uri="{BB962C8B-B14F-4D97-AF65-F5344CB8AC3E}">
        <p14:creationId xmlns:p14="http://schemas.microsoft.com/office/powerpoint/2010/main" val="44335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smtClean="0"/>
              <a:t> </a:t>
            </a:r>
            <a:endParaRPr lang="zh-TW" altLang="en-US" dirty="0"/>
          </a:p>
        </p:txBody>
      </p:sp>
      <p:sp>
        <p:nvSpPr>
          <p:cNvPr id="4" name="投影片編號版面配置區 3"/>
          <p:cNvSpPr>
            <a:spLocks noGrp="1"/>
          </p:cNvSpPr>
          <p:nvPr>
            <p:ph type="sldNum" sz="quarter" idx="10"/>
          </p:nvPr>
        </p:nvSpPr>
        <p:spPr/>
        <p:txBody>
          <a:bodyPr/>
          <a:lstStyle/>
          <a:p>
            <a:fld id="{463A25C8-B0BC-43F0-A351-CEC4E427747E}" type="slidenum">
              <a:rPr lang="zh-TW" altLang="en-US" smtClean="0"/>
              <a:t>7</a:t>
            </a:fld>
            <a:endParaRPr lang="zh-TW" altLang="en-US"/>
          </a:p>
        </p:txBody>
      </p:sp>
    </p:spTree>
    <p:extLst>
      <p:ext uri="{BB962C8B-B14F-4D97-AF65-F5344CB8AC3E}">
        <p14:creationId xmlns:p14="http://schemas.microsoft.com/office/powerpoint/2010/main" val="60402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這些圖顯示了他們使用</a:t>
            </a:r>
            <a:r>
              <a:rPr lang="en-US" altLang="zh-TW" dirty="0" smtClean="0"/>
              <a:t>laptop</a:t>
            </a:r>
            <a:r>
              <a:rPr lang="zh-TW" altLang="en-US" dirty="0" smtClean="0"/>
              <a:t>做的實驗結果</a:t>
            </a:r>
            <a:endParaRPr lang="en-US" altLang="zh-TW" dirty="0" smtClean="0"/>
          </a:p>
          <a:p>
            <a:r>
              <a:rPr lang="zh-TW" altLang="en-US" dirty="0" smtClean="0"/>
              <a:t>除了西洋棋之外其他都是在</a:t>
            </a:r>
            <a:r>
              <a:rPr lang="en-US" altLang="zh-TW" dirty="0" err="1" smtClean="0"/>
              <a:t>loacl</a:t>
            </a:r>
            <a:r>
              <a:rPr lang="zh-TW" altLang="en-US" dirty="0" smtClean="0"/>
              <a:t>執行比較省電</a:t>
            </a:r>
            <a:endParaRPr lang="en-US" altLang="zh-TW" dirty="0" smtClean="0"/>
          </a:p>
          <a:p>
            <a:r>
              <a:rPr lang="zh-TW" altLang="en-US" dirty="0" smtClean="0"/>
              <a:t>他們的說法是因為以上幾種應用程式對於 </a:t>
            </a:r>
            <a:r>
              <a:rPr lang="en-US" altLang="zh-TW" dirty="0" smtClean="0"/>
              <a:t>local resource</a:t>
            </a:r>
            <a:r>
              <a:rPr lang="zh-TW" altLang="en-US" dirty="0" smtClean="0"/>
              <a:t>的需求 不管是</a:t>
            </a:r>
            <a:r>
              <a:rPr lang="en-US" altLang="zh-TW" dirty="0" smtClean="0"/>
              <a:t>cloud </a:t>
            </a:r>
            <a:r>
              <a:rPr lang="zh-TW" altLang="en-US" dirty="0" smtClean="0"/>
              <a:t>還是</a:t>
            </a:r>
            <a:r>
              <a:rPr lang="en-US" altLang="zh-TW" dirty="0" smtClean="0"/>
              <a:t>local</a:t>
            </a:r>
            <a:r>
              <a:rPr lang="zh-TW" altLang="en-US" dirty="0" smtClean="0"/>
              <a:t>都差不多</a:t>
            </a:r>
            <a:endParaRPr lang="en-US" altLang="zh-TW" dirty="0" smtClean="0"/>
          </a:p>
          <a:p>
            <a:r>
              <a:rPr lang="zh-TW" altLang="en-US" dirty="0" smtClean="0"/>
              <a:t>但因為多了</a:t>
            </a:r>
            <a:r>
              <a:rPr lang="en-US" altLang="zh-TW" dirty="0" smtClean="0"/>
              <a:t>data transfer</a:t>
            </a:r>
            <a:r>
              <a:rPr lang="zh-TW" altLang="en-US" dirty="0" smtClean="0"/>
              <a:t>的關係所以</a:t>
            </a:r>
            <a:r>
              <a:rPr lang="en-US" altLang="zh-TW" dirty="0" smtClean="0"/>
              <a:t>cloud</a:t>
            </a:r>
            <a:r>
              <a:rPr lang="zh-TW" altLang="en-US" dirty="0" smtClean="0"/>
              <a:t>反而比較耗電</a:t>
            </a:r>
            <a:endParaRPr lang="en-US" altLang="zh-TW" dirty="0" smtClean="0"/>
          </a:p>
          <a:p>
            <a:r>
              <a:rPr lang="zh-TW" altLang="en-US" dirty="0" smtClean="0"/>
              <a:t>西洋棋因為需要較多的計算資源</a:t>
            </a:r>
            <a:endParaRPr lang="en-US" altLang="zh-TW" dirty="0" smtClean="0"/>
          </a:p>
          <a:p>
            <a:r>
              <a:rPr lang="zh-TW" altLang="en-US" dirty="0" smtClean="0"/>
              <a:t>所以如果讓</a:t>
            </a:r>
            <a:r>
              <a:rPr lang="en-US" altLang="zh-TW" dirty="0" smtClean="0"/>
              <a:t>cloud</a:t>
            </a:r>
            <a:r>
              <a:rPr lang="en-US" altLang="zh-TW" baseline="0" dirty="0" smtClean="0"/>
              <a:t> server</a:t>
            </a:r>
            <a:r>
              <a:rPr lang="zh-TW" altLang="en-US" baseline="0" dirty="0" smtClean="0"/>
              <a:t>去運算可以省下很多的工作量</a:t>
            </a:r>
            <a:endParaRPr lang="en-US" altLang="zh-TW" baseline="0" dirty="0" smtClean="0"/>
          </a:p>
          <a:p>
            <a:endParaRPr lang="en-US" altLang="zh-TW" dirty="0" smtClean="0"/>
          </a:p>
        </p:txBody>
      </p:sp>
      <p:sp>
        <p:nvSpPr>
          <p:cNvPr id="4" name="投影片編號版面配置區 3"/>
          <p:cNvSpPr>
            <a:spLocks noGrp="1"/>
          </p:cNvSpPr>
          <p:nvPr>
            <p:ph type="sldNum" sz="quarter" idx="10"/>
          </p:nvPr>
        </p:nvSpPr>
        <p:spPr/>
        <p:txBody>
          <a:bodyPr/>
          <a:lstStyle/>
          <a:p>
            <a:fld id="{463A25C8-B0BC-43F0-A351-CEC4E427747E}" type="slidenum">
              <a:rPr lang="zh-TW" altLang="en-US" smtClean="0"/>
              <a:t>8</a:t>
            </a:fld>
            <a:endParaRPr lang="zh-TW" altLang="en-US"/>
          </a:p>
        </p:txBody>
      </p:sp>
    </p:spTree>
    <p:extLst>
      <p:ext uri="{BB962C8B-B14F-4D97-AF65-F5344CB8AC3E}">
        <p14:creationId xmlns:p14="http://schemas.microsoft.com/office/powerpoint/2010/main" val="67512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這邊的單位和上一張投影片的不太一樣</a:t>
            </a:r>
            <a:endParaRPr lang="en-US" altLang="zh-TW" dirty="0" smtClean="0"/>
          </a:p>
          <a:p>
            <a:r>
              <a:rPr lang="zh-TW" altLang="en-US" dirty="0" smtClean="0"/>
              <a:t>這裡是以電池殘餘電量來當作</a:t>
            </a:r>
            <a:r>
              <a:rPr lang="en-US" altLang="zh-TW" dirty="0" smtClean="0"/>
              <a:t>y</a:t>
            </a:r>
            <a:r>
              <a:rPr lang="zh-TW" altLang="en-US" dirty="0" smtClean="0"/>
              <a:t>軸</a:t>
            </a:r>
            <a:endParaRPr lang="en-US" altLang="zh-TW" dirty="0" smtClean="0"/>
          </a:p>
          <a:p>
            <a:r>
              <a:rPr lang="zh-TW" altLang="en-US" dirty="0" smtClean="0"/>
              <a:t>我們可以看到不管是哪種應用程式都沒有辦法省到能源</a:t>
            </a:r>
            <a:endParaRPr lang="en-US" altLang="zh-TW" dirty="0" smtClean="0"/>
          </a:p>
          <a:p>
            <a:r>
              <a:rPr lang="zh-TW" altLang="en-US" dirty="0" smtClean="0"/>
              <a:t>他們對於這樣的結果是認為因為</a:t>
            </a:r>
            <a:r>
              <a:rPr lang="en-US" altLang="zh-TW" dirty="0" err="1" smtClean="0"/>
              <a:t>WiFi</a:t>
            </a:r>
            <a:r>
              <a:rPr lang="zh-TW" altLang="en-US" dirty="0" smtClean="0"/>
              <a:t>占整體系統的耗電量比率較高的關係</a:t>
            </a:r>
            <a:endParaRPr lang="zh-TW" altLang="en-US" dirty="0"/>
          </a:p>
        </p:txBody>
      </p:sp>
      <p:sp>
        <p:nvSpPr>
          <p:cNvPr id="4" name="投影片編號版面配置區 3"/>
          <p:cNvSpPr>
            <a:spLocks noGrp="1"/>
          </p:cNvSpPr>
          <p:nvPr>
            <p:ph type="sldNum" sz="quarter" idx="10"/>
          </p:nvPr>
        </p:nvSpPr>
        <p:spPr/>
        <p:txBody>
          <a:bodyPr/>
          <a:lstStyle/>
          <a:p>
            <a:fld id="{463A25C8-B0BC-43F0-A351-CEC4E427747E}" type="slidenum">
              <a:rPr lang="zh-TW" altLang="en-US" smtClean="0"/>
              <a:t>9</a:t>
            </a:fld>
            <a:endParaRPr lang="zh-TW" altLang="en-US"/>
          </a:p>
        </p:txBody>
      </p:sp>
    </p:spTree>
    <p:extLst>
      <p:ext uri="{BB962C8B-B14F-4D97-AF65-F5344CB8AC3E}">
        <p14:creationId xmlns:p14="http://schemas.microsoft.com/office/powerpoint/2010/main" val="198338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Pm </a:t>
            </a:r>
            <a:r>
              <a:rPr lang="zh-TW" altLang="en-US" dirty="0" smtClean="0"/>
              <a:t>為</a:t>
            </a:r>
            <a:r>
              <a:rPr lang="en-US" altLang="zh-TW" dirty="0" smtClean="0"/>
              <a:t>mobile device</a:t>
            </a:r>
            <a:r>
              <a:rPr lang="zh-TW" altLang="en-US" dirty="0" smtClean="0"/>
              <a:t>所消耗的能源</a:t>
            </a:r>
            <a:endParaRPr lang="en-US" altLang="zh-TW" dirty="0" smtClean="0"/>
          </a:p>
          <a:p>
            <a:r>
              <a:rPr lang="en-US" altLang="zh-TW" dirty="0" smtClean="0"/>
              <a:t>P0</a:t>
            </a:r>
            <a:r>
              <a:rPr lang="zh-TW" altLang="en-US" dirty="0" smtClean="0"/>
              <a:t>是</a:t>
            </a:r>
            <a:r>
              <a:rPr lang="en-US" altLang="zh-TW" dirty="0" smtClean="0"/>
              <a:t>idle</a:t>
            </a:r>
            <a:r>
              <a:rPr lang="zh-TW" altLang="en-US" dirty="0" smtClean="0"/>
              <a:t>時的基礎能源損耗</a:t>
            </a:r>
            <a:endParaRPr lang="en-US" altLang="zh-TW" dirty="0" smtClean="0"/>
          </a:p>
          <a:p>
            <a:r>
              <a:rPr lang="en-US" altLang="zh-TW" dirty="0" err="1" smtClean="0"/>
              <a:t>Pcpu</a:t>
            </a:r>
            <a:r>
              <a:rPr lang="zh-TW" altLang="en-US" dirty="0" smtClean="0"/>
              <a:t>是</a:t>
            </a:r>
            <a:r>
              <a:rPr lang="en-US" altLang="zh-TW" dirty="0" smtClean="0"/>
              <a:t>CPU</a:t>
            </a:r>
            <a:r>
              <a:rPr lang="zh-TW" altLang="en-US" dirty="0" smtClean="0"/>
              <a:t>的最大功率</a:t>
            </a:r>
            <a:endParaRPr lang="en-US" altLang="zh-TW" dirty="0" smtClean="0"/>
          </a:p>
          <a:p>
            <a:r>
              <a:rPr lang="zh-TW" altLang="en-US" dirty="0" smtClean="0"/>
              <a:t>入是一個</a:t>
            </a:r>
            <a:r>
              <a:rPr lang="en-US" altLang="zh-TW" dirty="0" smtClean="0"/>
              <a:t>load fraction</a:t>
            </a:r>
            <a:r>
              <a:rPr lang="zh-TW" altLang="en-US" dirty="0" smtClean="0"/>
              <a:t>代表</a:t>
            </a:r>
            <a:r>
              <a:rPr lang="en-US" altLang="zh-TW" dirty="0" err="1" smtClean="0"/>
              <a:t>cpu</a:t>
            </a:r>
            <a:r>
              <a:rPr lang="zh-TW" altLang="en-US" dirty="0" smtClean="0"/>
              <a:t>目前的使用率</a:t>
            </a:r>
            <a:endParaRPr lang="en-US" altLang="zh-TW" dirty="0" smtClean="0"/>
          </a:p>
          <a:p>
            <a:r>
              <a:rPr lang="en-US" altLang="zh-TW" dirty="0" err="1" smtClean="0"/>
              <a:t>Pnic</a:t>
            </a:r>
            <a:r>
              <a:rPr lang="en-US" altLang="zh-TW" baseline="0" dirty="0" smtClean="0"/>
              <a:t> </a:t>
            </a:r>
            <a:r>
              <a:rPr lang="zh-TW" altLang="en-US" baseline="0" dirty="0" smtClean="0"/>
              <a:t>是網路介面的功率</a:t>
            </a:r>
            <a:endParaRPr lang="en-US" altLang="zh-TW" baseline="0" dirty="0" smtClean="0"/>
          </a:p>
          <a:p>
            <a:r>
              <a:rPr lang="en-US" altLang="zh-TW" dirty="0" err="1" smtClean="0"/>
              <a:t>Pnic</a:t>
            </a:r>
            <a:r>
              <a:rPr lang="zh-TW" altLang="en-US" dirty="0" smtClean="0"/>
              <a:t>中的</a:t>
            </a:r>
            <a:r>
              <a:rPr lang="en-US" altLang="zh-TW" dirty="0" smtClean="0"/>
              <a:t>f()</a:t>
            </a:r>
            <a:r>
              <a:rPr lang="zh-TW" altLang="en-US" dirty="0" smtClean="0"/>
              <a:t>是各種模式下的時間比例</a:t>
            </a:r>
            <a:endParaRPr lang="en-US" altLang="zh-TW" dirty="0" smtClean="0"/>
          </a:p>
          <a:p>
            <a:endParaRPr lang="en-US" altLang="zh-TW" dirty="0" smtClean="0"/>
          </a:p>
          <a:p>
            <a:r>
              <a:rPr lang="zh-TW" altLang="en-US" dirty="0" smtClean="0"/>
              <a:t>最後的式子結果可以看成是如果使用</a:t>
            </a:r>
            <a:r>
              <a:rPr lang="en-US" altLang="zh-TW" dirty="0" smtClean="0"/>
              <a:t>cloud</a:t>
            </a:r>
            <a:r>
              <a:rPr lang="zh-TW" altLang="en-US" dirty="0" smtClean="0"/>
              <a:t> 來做運算的話</a:t>
            </a:r>
            <a:endParaRPr lang="en-US" altLang="zh-TW" dirty="0" smtClean="0"/>
          </a:p>
          <a:p>
            <a:r>
              <a:rPr lang="zh-TW" altLang="en-US" dirty="0" smtClean="0"/>
              <a:t>他所能減少的</a:t>
            </a:r>
            <a:r>
              <a:rPr lang="en-US" altLang="zh-TW" dirty="0" smtClean="0"/>
              <a:t>local</a:t>
            </a:r>
            <a:r>
              <a:rPr lang="en-US" altLang="zh-TW" baseline="0" dirty="0" smtClean="0"/>
              <a:t> </a:t>
            </a:r>
            <a:r>
              <a:rPr lang="en-US" altLang="zh-TW" baseline="0" dirty="0" err="1" smtClean="0"/>
              <a:t>cpu</a:t>
            </a:r>
            <a:r>
              <a:rPr lang="en-US" altLang="zh-TW" baseline="0" dirty="0" smtClean="0"/>
              <a:t> </a:t>
            </a:r>
            <a:r>
              <a:rPr lang="zh-TW" altLang="en-US" baseline="0" dirty="0" smtClean="0"/>
              <a:t>能源損耗會大於網路傳輸的損耗</a:t>
            </a:r>
            <a:endParaRPr lang="en-US" altLang="zh-TW" baseline="0" dirty="0" smtClean="0"/>
          </a:p>
          <a:p>
            <a:r>
              <a:rPr lang="zh-TW" altLang="en-US" dirty="0" smtClean="0"/>
              <a:t>那就可以替</a:t>
            </a:r>
            <a:r>
              <a:rPr lang="en-US" altLang="zh-TW" dirty="0" smtClean="0"/>
              <a:t>mobile</a:t>
            </a:r>
            <a:r>
              <a:rPr lang="zh-TW" altLang="en-US" dirty="0" smtClean="0"/>
              <a:t>省下能源</a:t>
            </a:r>
            <a:endParaRPr lang="zh-TW" altLang="en-US" dirty="0"/>
          </a:p>
        </p:txBody>
      </p:sp>
      <p:sp>
        <p:nvSpPr>
          <p:cNvPr id="4" name="投影片編號版面配置區 3"/>
          <p:cNvSpPr>
            <a:spLocks noGrp="1"/>
          </p:cNvSpPr>
          <p:nvPr>
            <p:ph type="sldNum" sz="quarter" idx="10"/>
          </p:nvPr>
        </p:nvSpPr>
        <p:spPr/>
        <p:txBody>
          <a:bodyPr/>
          <a:lstStyle/>
          <a:p>
            <a:fld id="{463A25C8-B0BC-43F0-A351-CEC4E427747E}" type="slidenum">
              <a:rPr lang="zh-TW" altLang="en-US" smtClean="0"/>
              <a:t>11</a:t>
            </a:fld>
            <a:endParaRPr lang="zh-TW" altLang="en-US"/>
          </a:p>
        </p:txBody>
      </p:sp>
    </p:spTree>
    <p:extLst>
      <p:ext uri="{BB962C8B-B14F-4D97-AF65-F5344CB8AC3E}">
        <p14:creationId xmlns:p14="http://schemas.microsoft.com/office/powerpoint/2010/main" val="74138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上面的實驗分別設定</a:t>
            </a:r>
            <a:r>
              <a:rPr lang="en-US" altLang="zh-TW" dirty="0" smtClean="0"/>
              <a:t>mobile </a:t>
            </a:r>
            <a:r>
              <a:rPr lang="zh-TW" altLang="en-US" dirty="0" smtClean="0"/>
              <a:t>和 </a:t>
            </a:r>
            <a:r>
              <a:rPr lang="en-US" altLang="zh-TW" dirty="0" smtClean="0"/>
              <a:t>laptop</a:t>
            </a:r>
            <a:r>
              <a:rPr lang="en-US" altLang="zh-TW" baseline="0" dirty="0" smtClean="0"/>
              <a:t> </a:t>
            </a:r>
            <a:r>
              <a:rPr lang="zh-TW" altLang="en-US" baseline="0" dirty="0" smtClean="0"/>
              <a:t>為 </a:t>
            </a:r>
            <a:r>
              <a:rPr lang="en-US" altLang="zh-TW" baseline="0" dirty="0" smtClean="0"/>
              <a:t>2W </a:t>
            </a:r>
            <a:r>
              <a:rPr lang="zh-TW" altLang="en-US" baseline="0" dirty="0" smtClean="0"/>
              <a:t>和 </a:t>
            </a:r>
            <a:r>
              <a:rPr lang="en-US" altLang="zh-TW" baseline="0" dirty="0" smtClean="0"/>
              <a:t>10W</a:t>
            </a:r>
          </a:p>
          <a:p>
            <a:r>
              <a:rPr lang="zh-TW" altLang="en-US" baseline="0" dirty="0" smtClean="0"/>
              <a:t>第一張圖網路只有</a:t>
            </a:r>
            <a:r>
              <a:rPr lang="en-US" altLang="zh-TW" baseline="0" dirty="0" smtClean="0"/>
              <a:t>active </a:t>
            </a:r>
            <a:r>
              <a:rPr lang="zh-TW" altLang="en-US" baseline="0" dirty="0" smtClean="0"/>
              <a:t>和 </a:t>
            </a:r>
            <a:r>
              <a:rPr lang="en-US" altLang="zh-TW" baseline="0" dirty="0" smtClean="0"/>
              <a:t>idle</a:t>
            </a:r>
            <a:r>
              <a:rPr lang="zh-TW" altLang="en-US" baseline="0" dirty="0" smtClean="0"/>
              <a:t> 這兩種情況</a:t>
            </a:r>
            <a:endParaRPr lang="en-US" altLang="zh-TW" baseline="0" dirty="0" smtClean="0"/>
          </a:p>
          <a:p>
            <a:r>
              <a:rPr lang="zh-TW" altLang="en-US" baseline="0" dirty="0" smtClean="0"/>
              <a:t>從圖中可以很明顯看到</a:t>
            </a:r>
            <a:r>
              <a:rPr lang="en-US" altLang="zh-TW" baseline="0" dirty="0" smtClean="0"/>
              <a:t>delta </a:t>
            </a:r>
            <a:r>
              <a:rPr lang="en-US" altLang="zh-TW" baseline="0" dirty="0" err="1" smtClean="0"/>
              <a:t>lamda</a:t>
            </a:r>
            <a:r>
              <a:rPr lang="zh-TW" altLang="en-US" baseline="0" dirty="0" smtClean="0"/>
              <a:t>越大</a:t>
            </a:r>
            <a:endParaRPr lang="en-US" altLang="zh-TW" baseline="0" dirty="0" smtClean="0"/>
          </a:p>
          <a:p>
            <a:r>
              <a:rPr lang="zh-TW" altLang="en-US" baseline="0" dirty="0" smtClean="0"/>
              <a:t>越容易使得算出來的</a:t>
            </a:r>
            <a:r>
              <a:rPr lang="en-US" altLang="zh-TW" baseline="0" dirty="0" smtClean="0"/>
              <a:t>power ratio </a:t>
            </a:r>
            <a:r>
              <a:rPr lang="zh-TW" altLang="en-US" baseline="0" dirty="0" smtClean="0"/>
              <a:t>低於</a:t>
            </a:r>
            <a:r>
              <a:rPr lang="en-US" altLang="zh-TW" baseline="0" dirty="0" smtClean="0"/>
              <a:t>1</a:t>
            </a:r>
          </a:p>
          <a:p>
            <a:r>
              <a:rPr lang="zh-TW" altLang="en-US" baseline="0" dirty="0" smtClean="0"/>
              <a:t>也就是越容易能夠節省能源</a:t>
            </a:r>
            <a:endParaRPr lang="en-US" altLang="zh-TW" baseline="0" dirty="0" smtClean="0"/>
          </a:p>
          <a:p>
            <a:endParaRPr lang="en-US" altLang="zh-TW" baseline="0" dirty="0" smtClean="0"/>
          </a:p>
          <a:p>
            <a:r>
              <a:rPr lang="zh-TW" altLang="en-US" baseline="0" dirty="0" smtClean="0"/>
              <a:t>第二章圖是有一定的可能會進入</a:t>
            </a:r>
            <a:r>
              <a:rPr lang="en-US" altLang="zh-TW" baseline="0" dirty="0" smtClean="0"/>
              <a:t>sleep mode</a:t>
            </a:r>
          </a:p>
          <a:p>
            <a:r>
              <a:rPr lang="zh-TW" altLang="en-US" baseline="0" dirty="0" smtClean="0"/>
              <a:t>進入</a:t>
            </a:r>
            <a:r>
              <a:rPr lang="en-US" altLang="zh-TW" baseline="0" dirty="0" smtClean="0"/>
              <a:t>sleep</a:t>
            </a:r>
            <a:r>
              <a:rPr lang="zh-TW" altLang="en-US" baseline="0" dirty="0" smtClean="0"/>
              <a:t> </a:t>
            </a:r>
            <a:r>
              <a:rPr lang="en-US" altLang="zh-TW" baseline="0" dirty="0" smtClean="0"/>
              <a:t>mode</a:t>
            </a:r>
            <a:r>
              <a:rPr lang="zh-TW" altLang="en-US" baseline="0" dirty="0" smtClean="0"/>
              <a:t>的時間比例取決於應用程式的特性</a:t>
            </a:r>
            <a:endParaRPr lang="en-US" altLang="zh-TW" baseline="0" dirty="0" smtClean="0"/>
          </a:p>
          <a:p>
            <a:r>
              <a:rPr lang="zh-TW" altLang="en-US" baseline="0" dirty="0" smtClean="0"/>
              <a:t>這邊利用</a:t>
            </a:r>
            <a:r>
              <a:rPr lang="en-US" altLang="zh-TW" baseline="0" dirty="0" smtClean="0"/>
              <a:t>browser </a:t>
            </a:r>
            <a:r>
              <a:rPr lang="zh-TW" altLang="en-US" baseline="0" dirty="0" smtClean="0"/>
              <a:t>這類的應用程式來控制</a:t>
            </a:r>
            <a:r>
              <a:rPr lang="en-US" altLang="zh-TW" baseline="0" dirty="0" smtClean="0"/>
              <a:t>sleep mode</a:t>
            </a:r>
            <a:r>
              <a:rPr lang="zh-TW" altLang="en-US" baseline="0" dirty="0" smtClean="0"/>
              <a:t>的</a:t>
            </a:r>
            <a:r>
              <a:rPr lang="en-US" altLang="zh-TW" baseline="0" dirty="0" smtClean="0"/>
              <a:t>fraction</a:t>
            </a:r>
            <a:r>
              <a:rPr lang="zh-TW" altLang="en-US" baseline="0" dirty="0" smtClean="0"/>
              <a:t>在特定值</a:t>
            </a:r>
            <a:endParaRPr lang="en-US" altLang="zh-TW" baseline="0" dirty="0" smtClean="0"/>
          </a:p>
          <a:p>
            <a:r>
              <a:rPr lang="zh-TW" altLang="en-US" baseline="0" dirty="0" smtClean="0"/>
              <a:t>數據顯示</a:t>
            </a:r>
            <a:r>
              <a:rPr lang="en-US" altLang="zh-TW" baseline="0" dirty="0" smtClean="0"/>
              <a:t>sleep mode </a:t>
            </a:r>
            <a:r>
              <a:rPr lang="zh-TW" altLang="en-US" baseline="0" dirty="0" smtClean="0"/>
              <a:t>可以讓</a:t>
            </a:r>
            <a:r>
              <a:rPr lang="en-US" altLang="zh-TW" baseline="0" dirty="0" smtClean="0"/>
              <a:t>power ratio</a:t>
            </a:r>
            <a:r>
              <a:rPr lang="zh-TW" altLang="en-US" baseline="0" dirty="0" smtClean="0"/>
              <a:t>大幅下降</a:t>
            </a:r>
            <a:endParaRPr lang="en-US" altLang="zh-TW" baseline="0" dirty="0" smtClean="0"/>
          </a:p>
          <a:p>
            <a:r>
              <a:rPr lang="zh-TW" altLang="en-US" baseline="0" dirty="0" smtClean="0"/>
              <a:t>不過對於</a:t>
            </a:r>
            <a:r>
              <a:rPr lang="en-US" altLang="zh-TW" baseline="0" dirty="0" smtClean="0"/>
              <a:t>VOIP</a:t>
            </a:r>
            <a:r>
              <a:rPr lang="zh-TW" altLang="en-US" baseline="0" dirty="0" smtClean="0"/>
              <a:t>這類</a:t>
            </a:r>
            <a:r>
              <a:rPr lang="en-US" altLang="zh-TW" baseline="0" dirty="0" smtClean="0"/>
              <a:t>streaming</a:t>
            </a:r>
            <a:r>
              <a:rPr lang="zh-TW" altLang="en-US" baseline="0" dirty="0" smtClean="0"/>
              <a:t>的應用程式效果有限</a:t>
            </a:r>
            <a:endParaRPr lang="en-US" altLang="zh-TW" baseline="0" dirty="0" smtClean="0"/>
          </a:p>
          <a:p>
            <a:endParaRPr lang="en-US" altLang="zh-TW" baseline="0" dirty="0" smtClean="0"/>
          </a:p>
          <a:p>
            <a:r>
              <a:rPr lang="zh-TW" altLang="en-US" baseline="0" dirty="0" smtClean="0"/>
              <a:t>最後是對不同最大功率的</a:t>
            </a:r>
            <a:r>
              <a:rPr lang="en-US" altLang="zh-TW" baseline="0" dirty="0" smtClean="0"/>
              <a:t>CPU</a:t>
            </a:r>
            <a:r>
              <a:rPr lang="zh-TW" altLang="en-US" baseline="0" dirty="0" smtClean="0"/>
              <a:t>去看他的</a:t>
            </a:r>
            <a:r>
              <a:rPr lang="en-US" altLang="zh-TW" baseline="0" dirty="0" smtClean="0"/>
              <a:t>power ratio </a:t>
            </a:r>
            <a:r>
              <a:rPr lang="zh-TW" altLang="en-US" baseline="0" dirty="0" smtClean="0"/>
              <a:t>變化</a:t>
            </a:r>
            <a:endParaRPr lang="en-US" altLang="zh-TW" baseline="0" dirty="0" smtClean="0"/>
          </a:p>
          <a:p>
            <a:r>
              <a:rPr lang="zh-TW" altLang="en-US" baseline="0" dirty="0" smtClean="0"/>
              <a:t>要達到</a:t>
            </a:r>
            <a:r>
              <a:rPr lang="en-US" altLang="zh-TW" baseline="0" dirty="0" smtClean="0"/>
              <a:t>power ratio</a:t>
            </a:r>
            <a:r>
              <a:rPr lang="zh-TW" altLang="en-US" baseline="0" dirty="0" smtClean="0"/>
              <a:t>小於</a:t>
            </a:r>
            <a:r>
              <a:rPr lang="en-US" altLang="zh-TW" baseline="0" dirty="0" smtClean="0"/>
              <a:t>1</a:t>
            </a:r>
            <a:r>
              <a:rPr lang="zh-TW" altLang="en-US" baseline="0" dirty="0" smtClean="0"/>
              <a:t>的結果</a:t>
            </a:r>
            <a:r>
              <a:rPr lang="en-US" altLang="zh-TW" baseline="0" dirty="0" smtClean="0"/>
              <a:t> </a:t>
            </a:r>
            <a:r>
              <a:rPr lang="en-US" altLang="zh-TW" baseline="0" dirty="0" err="1" smtClean="0"/>
              <a:t>Pcpu</a:t>
            </a:r>
            <a:r>
              <a:rPr lang="zh-TW" altLang="en-US" baseline="0" dirty="0" smtClean="0"/>
              <a:t>越大的所需要的</a:t>
            </a:r>
            <a:r>
              <a:rPr lang="en-US" altLang="zh-TW" baseline="0" dirty="0" smtClean="0"/>
              <a:t>delta </a:t>
            </a:r>
            <a:r>
              <a:rPr lang="en-US" altLang="zh-TW" baseline="0" dirty="0" err="1" smtClean="0"/>
              <a:t>lamda</a:t>
            </a:r>
            <a:r>
              <a:rPr lang="zh-TW" altLang="en-US" baseline="0" dirty="0" smtClean="0"/>
              <a:t>越小</a:t>
            </a:r>
            <a:endParaRPr lang="en-US" altLang="zh-TW" baseline="0" dirty="0" smtClean="0"/>
          </a:p>
        </p:txBody>
      </p:sp>
      <p:sp>
        <p:nvSpPr>
          <p:cNvPr id="4" name="投影片編號版面配置區 3"/>
          <p:cNvSpPr>
            <a:spLocks noGrp="1"/>
          </p:cNvSpPr>
          <p:nvPr>
            <p:ph type="sldNum" sz="quarter" idx="10"/>
          </p:nvPr>
        </p:nvSpPr>
        <p:spPr/>
        <p:txBody>
          <a:bodyPr/>
          <a:lstStyle/>
          <a:p>
            <a:fld id="{463A25C8-B0BC-43F0-A351-CEC4E427747E}" type="slidenum">
              <a:rPr lang="zh-TW" altLang="en-US" smtClean="0"/>
              <a:t>12</a:t>
            </a:fld>
            <a:endParaRPr lang="zh-TW" altLang="en-US"/>
          </a:p>
        </p:txBody>
      </p:sp>
    </p:spTree>
    <p:extLst>
      <p:ext uri="{BB962C8B-B14F-4D97-AF65-F5344CB8AC3E}">
        <p14:creationId xmlns:p14="http://schemas.microsoft.com/office/powerpoint/2010/main" val="1765414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a:t>
            </a:r>
            <a:r>
              <a:rPr lang="zh-TW" altLang="en-US" dirty="0" smtClean="0"/>
              <a:t>是</a:t>
            </a:r>
            <a:r>
              <a:rPr lang="en-US" altLang="zh-TW" dirty="0" smtClean="0"/>
              <a:t>feature score</a:t>
            </a:r>
            <a:r>
              <a:rPr lang="en-US" altLang="zh-TW" baseline="0" dirty="0" smtClean="0"/>
              <a:t> </a:t>
            </a:r>
            <a:r>
              <a:rPr lang="zh-TW" altLang="en-US" baseline="0" dirty="0" smtClean="0"/>
              <a:t>在這篇</a:t>
            </a:r>
            <a:r>
              <a:rPr lang="en-US" altLang="zh-TW" baseline="0" dirty="0" smtClean="0"/>
              <a:t>paper</a:t>
            </a:r>
            <a:r>
              <a:rPr lang="zh-TW" altLang="en-US" baseline="0" dirty="0" smtClean="0"/>
              <a:t>裡面定義的有點抽象而且有點主觀 </a:t>
            </a:r>
            <a:r>
              <a:rPr lang="en-US" altLang="zh-TW" baseline="0" dirty="0" smtClean="0"/>
              <a:t>(</a:t>
            </a:r>
            <a:r>
              <a:rPr lang="zh-TW" altLang="en-US" baseline="0" dirty="0" smtClean="0"/>
              <a:t> </a:t>
            </a:r>
            <a:r>
              <a:rPr lang="en-US" altLang="zh-TW" baseline="0" dirty="0" smtClean="0"/>
              <a:t>e.g. application functionality, ubiquitous access, availability of other users to interact with)</a:t>
            </a:r>
          </a:p>
          <a:p>
            <a:endParaRPr lang="en-US" altLang="zh-TW" baseline="0" dirty="0" smtClean="0"/>
          </a:p>
          <a:p>
            <a:r>
              <a:rPr lang="en-US" altLang="zh-TW" baseline="0" dirty="0" smtClean="0"/>
              <a:t>S</a:t>
            </a:r>
            <a:r>
              <a:rPr lang="zh-TW" altLang="en-US" baseline="0" dirty="0" smtClean="0"/>
              <a:t>是</a:t>
            </a:r>
            <a:r>
              <a:rPr lang="en-US" altLang="zh-TW" baseline="0" dirty="0" smtClean="0"/>
              <a:t>performance score</a:t>
            </a:r>
            <a:r>
              <a:rPr lang="zh-TW" altLang="en-US" baseline="0" dirty="0" smtClean="0"/>
              <a:t>可以包含</a:t>
            </a:r>
            <a:r>
              <a:rPr lang="en-US" altLang="zh-TW" baseline="0" dirty="0" smtClean="0"/>
              <a:t>execution speed </a:t>
            </a:r>
            <a:r>
              <a:rPr lang="zh-TW" altLang="en-US" baseline="0" dirty="0" smtClean="0"/>
              <a:t>和 </a:t>
            </a:r>
            <a:r>
              <a:rPr lang="en-US" altLang="zh-TW" baseline="0" dirty="0" smtClean="0"/>
              <a:t>response time</a:t>
            </a:r>
          </a:p>
          <a:p>
            <a:endParaRPr lang="en-US" altLang="zh-TW" baseline="0" dirty="0" smtClean="0"/>
          </a:p>
          <a:p>
            <a:r>
              <a:rPr lang="en-US" altLang="zh-TW" baseline="0" dirty="0" smtClean="0"/>
              <a:t>W</a:t>
            </a:r>
            <a:r>
              <a:rPr lang="zh-TW" altLang="en-US" baseline="0" dirty="0" smtClean="0"/>
              <a:t>是權重</a:t>
            </a:r>
            <a:endParaRPr lang="en-US" altLang="zh-TW" baseline="0" dirty="0" smtClean="0"/>
          </a:p>
          <a:p>
            <a:endParaRPr lang="en-US" altLang="zh-TW" baseline="0" dirty="0" smtClean="0"/>
          </a:p>
          <a:p>
            <a:r>
              <a:rPr lang="en-US" altLang="zh-TW" baseline="0" dirty="0" smtClean="0"/>
              <a:t>N</a:t>
            </a:r>
            <a:r>
              <a:rPr lang="zh-TW" altLang="en-US" baseline="0" dirty="0" smtClean="0"/>
              <a:t>是</a:t>
            </a:r>
            <a:r>
              <a:rPr lang="en-US" altLang="zh-TW" baseline="0" dirty="0" smtClean="0"/>
              <a:t>network score</a:t>
            </a:r>
          </a:p>
          <a:p>
            <a:endParaRPr lang="en-US" altLang="zh-TW" baseline="0" dirty="0" smtClean="0"/>
          </a:p>
          <a:p>
            <a:r>
              <a:rPr lang="zh-TW" altLang="en-US" baseline="0" dirty="0" smtClean="0"/>
              <a:t>在這裡所說的</a:t>
            </a:r>
            <a:r>
              <a:rPr lang="en-US" altLang="zh-TW" baseline="0" dirty="0" smtClean="0"/>
              <a:t>score</a:t>
            </a:r>
            <a:r>
              <a:rPr lang="zh-TW" altLang="en-US" baseline="0" dirty="0" smtClean="0"/>
              <a:t>都是在負無限到</a:t>
            </a:r>
            <a:r>
              <a:rPr lang="en-US" altLang="zh-TW" baseline="0" dirty="0" smtClean="0"/>
              <a:t>1</a:t>
            </a:r>
            <a:r>
              <a:rPr lang="zh-TW" altLang="en-US" baseline="0" dirty="0" smtClean="0"/>
              <a:t>之間</a:t>
            </a:r>
            <a:endParaRPr lang="en-US" altLang="zh-TW" baseline="0" dirty="0" smtClean="0"/>
          </a:p>
          <a:p>
            <a:endParaRPr lang="en-US" altLang="zh-TW" baseline="0" dirty="0" smtClean="0"/>
          </a:p>
          <a:p>
            <a:r>
              <a:rPr lang="en-US" altLang="zh-TW" baseline="0" dirty="0" smtClean="0"/>
              <a:t>E</a:t>
            </a:r>
            <a:r>
              <a:rPr lang="zh-TW" altLang="en-US" baseline="0" dirty="0" smtClean="0"/>
              <a:t>和</a:t>
            </a:r>
            <a:r>
              <a:rPr lang="en-US" altLang="zh-TW" baseline="0" dirty="0" smtClean="0"/>
              <a:t>L</a:t>
            </a:r>
            <a:r>
              <a:rPr lang="zh-TW" altLang="en-US" baseline="0" dirty="0" smtClean="0"/>
              <a:t>分別為現在網路狀況的</a:t>
            </a:r>
            <a:r>
              <a:rPr lang="en-US" altLang="zh-TW" baseline="0" dirty="0" smtClean="0"/>
              <a:t>packet loss rate </a:t>
            </a:r>
            <a:r>
              <a:rPr lang="zh-TW" altLang="en-US" baseline="0" dirty="0" smtClean="0"/>
              <a:t>和 </a:t>
            </a:r>
            <a:r>
              <a:rPr lang="en-US" altLang="zh-TW" baseline="0" dirty="0" smtClean="0"/>
              <a:t>latency rate</a:t>
            </a:r>
          </a:p>
          <a:p>
            <a:endParaRPr lang="en-US" altLang="zh-TW" baseline="0" dirty="0" smtClean="0"/>
          </a:p>
          <a:p>
            <a:r>
              <a:rPr lang="en-US" altLang="zh-TW" baseline="0" dirty="0" err="1" smtClean="0"/>
              <a:t>Te</a:t>
            </a:r>
            <a:r>
              <a:rPr lang="en-US" altLang="zh-TW" baseline="0" dirty="0" smtClean="0"/>
              <a:t> </a:t>
            </a:r>
            <a:r>
              <a:rPr lang="zh-TW" altLang="en-US" baseline="0" dirty="0" smtClean="0"/>
              <a:t>和</a:t>
            </a:r>
            <a:r>
              <a:rPr lang="en-US" altLang="zh-TW" baseline="0" dirty="0" smtClean="0"/>
              <a:t> </a:t>
            </a:r>
            <a:r>
              <a:rPr lang="en-US" altLang="zh-TW" baseline="0" dirty="0" err="1" smtClean="0"/>
              <a:t>Tl</a:t>
            </a:r>
            <a:r>
              <a:rPr lang="en-US" altLang="zh-TW" baseline="0" dirty="0" smtClean="0"/>
              <a:t> </a:t>
            </a:r>
            <a:r>
              <a:rPr lang="zh-TW" altLang="en-US" baseline="0" dirty="0" smtClean="0"/>
              <a:t>分別是某個應用程式期望的</a:t>
            </a:r>
            <a:r>
              <a:rPr lang="en-US" altLang="zh-TW" baseline="0" dirty="0" smtClean="0"/>
              <a:t>packet loss rate </a:t>
            </a:r>
            <a:r>
              <a:rPr lang="zh-TW" altLang="en-US" baseline="0" dirty="0" smtClean="0"/>
              <a:t>和</a:t>
            </a:r>
            <a:r>
              <a:rPr lang="en-US" altLang="zh-TW" baseline="0" dirty="0" smtClean="0"/>
              <a:t> latency rate</a:t>
            </a:r>
          </a:p>
          <a:p>
            <a:endParaRPr lang="en-US" altLang="zh-TW" baseline="0" dirty="0" smtClean="0"/>
          </a:p>
          <a:p>
            <a:r>
              <a:rPr lang="zh-TW" altLang="en-US" baseline="0" dirty="0" smtClean="0"/>
              <a:t>最後一個式子似乎是錯的</a:t>
            </a:r>
            <a:endParaRPr lang="en-US" altLang="zh-TW" baseline="0" dirty="0" smtClean="0"/>
          </a:p>
          <a:p>
            <a:endParaRPr lang="en-US" altLang="zh-TW" baseline="0" dirty="0" smtClean="0"/>
          </a:p>
          <a:p>
            <a:endParaRPr lang="zh-TW" altLang="en-US" dirty="0"/>
          </a:p>
        </p:txBody>
      </p:sp>
      <p:sp>
        <p:nvSpPr>
          <p:cNvPr id="4" name="投影片編號版面配置區 3"/>
          <p:cNvSpPr>
            <a:spLocks noGrp="1"/>
          </p:cNvSpPr>
          <p:nvPr>
            <p:ph type="sldNum" sz="quarter" idx="10"/>
          </p:nvPr>
        </p:nvSpPr>
        <p:spPr/>
        <p:txBody>
          <a:bodyPr/>
          <a:lstStyle/>
          <a:p>
            <a:fld id="{463A25C8-B0BC-43F0-A351-CEC4E427747E}" type="slidenum">
              <a:rPr lang="zh-TW" altLang="en-US" smtClean="0"/>
              <a:t>14</a:t>
            </a:fld>
            <a:endParaRPr lang="zh-TW" altLang="en-US"/>
          </a:p>
        </p:txBody>
      </p:sp>
    </p:spTree>
    <p:extLst>
      <p:ext uri="{BB962C8B-B14F-4D97-AF65-F5344CB8AC3E}">
        <p14:creationId xmlns:p14="http://schemas.microsoft.com/office/powerpoint/2010/main" val="2814177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E492EBF-7575-4B1E-A102-60528345EC3D}" type="datetimeFigureOut">
              <a:rPr lang="zh-TW" altLang="en-US" smtClean="0"/>
              <a:t>2012/8/20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8D0594B-E9B5-4B23-B3DD-3927614E8460}" type="slidenum">
              <a:rPr lang="zh-TW" altLang="en-US" smtClean="0"/>
              <a:t>‹#›</a:t>
            </a:fld>
            <a:endParaRPr lang="zh-TW" altLang="en-US"/>
          </a:p>
        </p:txBody>
      </p:sp>
    </p:spTree>
    <p:extLst>
      <p:ext uri="{BB962C8B-B14F-4D97-AF65-F5344CB8AC3E}">
        <p14:creationId xmlns:p14="http://schemas.microsoft.com/office/powerpoint/2010/main" val="94734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E492EBF-7575-4B1E-A102-60528345EC3D}" type="datetimeFigureOut">
              <a:rPr lang="zh-TW" altLang="en-US" smtClean="0"/>
              <a:t>2012/8/20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8D0594B-E9B5-4B23-B3DD-3927614E8460}" type="slidenum">
              <a:rPr lang="zh-TW" altLang="en-US" smtClean="0"/>
              <a:t>‹#›</a:t>
            </a:fld>
            <a:endParaRPr lang="zh-TW" altLang="en-US"/>
          </a:p>
        </p:txBody>
      </p:sp>
    </p:spTree>
    <p:extLst>
      <p:ext uri="{BB962C8B-B14F-4D97-AF65-F5344CB8AC3E}">
        <p14:creationId xmlns:p14="http://schemas.microsoft.com/office/powerpoint/2010/main" val="214692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E492EBF-7575-4B1E-A102-60528345EC3D}" type="datetimeFigureOut">
              <a:rPr lang="zh-TW" altLang="en-US" smtClean="0"/>
              <a:t>2012/8/20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8D0594B-E9B5-4B23-B3DD-3927614E8460}" type="slidenum">
              <a:rPr lang="zh-TW" altLang="en-US" smtClean="0"/>
              <a:t>‹#›</a:t>
            </a:fld>
            <a:endParaRPr lang="zh-TW" altLang="en-US"/>
          </a:p>
        </p:txBody>
      </p:sp>
    </p:spTree>
    <p:extLst>
      <p:ext uri="{BB962C8B-B14F-4D97-AF65-F5344CB8AC3E}">
        <p14:creationId xmlns:p14="http://schemas.microsoft.com/office/powerpoint/2010/main" val="333630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E492EBF-7575-4B1E-A102-60528345EC3D}" type="datetimeFigureOut">
              <a:rPr lang="zh-TW" altLang="en-US" smtClean="0"/>
              <a:t>2012/8/20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8D0594B-E9B5-4B23-B3DD-3927614E8460}" type="slidenum">
              <a:rPr lang="zh-TW" altLang="en-US" smtClean="0"/>
              <a:t>‹#›</a:t>
            </a:fld>
            <a:endParaRPr lang="zh-TW" altLang="en-US"/>
          </a:p>
        </p:txBody>
      </p:sp>
    </p:spTree>
    <p:extLst>
      <p:ext uri="{BB962C8B-B14F-4D97-AF65-F5344CB8AC3E}">
        <p14:creationId xmlns:p14="http://schemas.microsoft.com/office/powerpoint/2010/main" val="298793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E492EBF-7575-4B1E-A102-60528345EC3D}" type="datetimeFigureOut">
              <a:rPr lang="zh-TW" altLang="en-US" smtClean="0"/>
              <a:t>2012/8/20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8D0594B-E9B5-4B23-B3DD-3927614E8460}" type="slidenum">
              <a:rPr lang="zh-TW" altLang="en-US" smtClean="0"/>
              <a:t>‹#›</a:t>
            </a:fld>
            <a:endParaRPr lang="zh-TW" altLang="en-US"/>
          </a:p>
        </p:txBody>
      </p:sp>
    </p:spTree>
    <p:extLst>
      <p:ext uri="{BB962C8B-B14F-4D97-AF65-F5344CB8AC3E}">
        <p14:creationId xmlns:p14="http://schemas.microsoft.com/office/powerpoint/2010/main" val="421314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E492EBF-7575-4B1E-A102-60528345EC3D}" type="datetimeFigureOut">
              <a:rPr lang="zh-TW" altLang="en-US" smtClean="0"/>
              <a:t>2012/8/20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8D0594B-E9B5-4B23-B3DD-3927614E8460}" type="slidenum">
              <a:rPr lang="zh-TW" altLang="en-US" smtClean="0"/>
              <a:t>‹#›</a:t>
            </a:fld>
            <a:endParaRPr lang="zh-TW" altLang="en-US"/>
          </a:p>
        </p:txBody>
      </p:sp>
    </p:spTree>
    <p:extLst>
      <p:ext uri="{BB962C8B-B14F-4D97-AF65-F5344CB8AC3E}">
        <p14:creationId xmlns:p14="http://schemas.microsoft.com/office/powerpoint/2010/main" val="387331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E492EBF-7575-4B1E-A102-60528345EC3D}" type="datetimeFigureOut">
              <a:rPr lang="zh-TW" altLang="en-US" smtClean="0"/>
              <a:t>2012/8/20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8D0594B-E9B5-4B23-B3DD-3927614E8460}" type="slidenum">
              <a:rPr lang="zh-TW" altLang="en-US" smtClean="0"/>
              <a:t>‹#›</a:t>
            </a:fld>
            <a:endParaRPr lang="zh-TW" altLang="en-US"/>
          </a:p>
        </p:txBody>
      </p:sp>
    </p:spTree>
    <p:extLst>
      <p:ext uri="{BB962C8B-B14F-4D97-AF65-F5344CB8AC3E}">
        <p14:creationId xmlns:p14="http://schemas.microsoft.com/office/powerpoint/2010/main" val="131873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E492EBF-7575-4B1E-A102-60528345EC3D}" type="datetimeFigureOut">
              <a:rPr lang="zh-TW" altLang="en-US" smtClean="0"/>
              <a:t>2012/8/20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8D0594B-E9B5-4B23-B3DD-3927614E8460}" type="slidenum">
              <a:rPr lang="zh-TW" altLang="en-US" smtClean="0"/>
              <a:t>‹#›</a:t>
            </a:fld>
            <a:endParaRPr lang="zh-TW" altLang="en-US"/>
          </a:p>
        </p:txBody>
      </p:sp>
    </p:spTree>
    <p:extLst>
      <p:ext uri="{BB962C8B-B14F-4D97-AF65-F5344CB8AC3E}">
        <p14:creationId xmlns:p14="http://schemas.microsoft.com/office/powerpoint/2010/main" val="103166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E492EBF-7575-4B1E-A102-60528345EC3D}" type="datetimeFigureOut">
              <a:rPr lang="zh-TW" altLang="en-US" smtClean="0"/>
              <a:t>2012/8/20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8D0594B-E9B5-4B23-B3DD-3927614E8460}" type="slidenum">
              <a:rPr lang="zh-TW" altLang="en-US" smtClean="0"/>
              <a:t>‹#›</a:t>
            </a:fld>
            <a:endParaRPr lang="zh-TW" altLang="en-US"/>
          </a:p>
        </p:txBody>
      </p:sp>
    </p:spTree>
    <p:extLst>
      <p:ext uri="{BB962C8B-B14F-4D97-AF65-F5344CB8AC3E}">
        <p14:creationId xmlns:p14="http://schemas.microsoft.com/office/powerpoint/2010/main" val="363186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E492EBF-7575-4B1E-A102-60528345EC3D}" type="datetimeFigureOut">
              <a:rPr lang="zh-TW" altLang="en-US" smtClean="0"/>
              <a:t>2012/8/20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8D0594B-E9B5-4B23-B3DD-3927614E8460}" type="slidenum">
              <a:rPr lang="zh-TW" altLang="en-US" smtClean="0"/>
              <a:t>‹#›</a:t>
            </a:fld>
            <a:endParaRPr lang="zh-TW" altLang="en-US"/>
          </a:p>
        </p:txBody>
      </p:sp>
    </p:spTree>
    <p:extLst>
      <p:ext uri="{BB962C8B-B14F-4D97-AF65-F5344CB8AC3E}">
        <p14:creationId xmlns:p14="http://schemas.microsoft.com/office/powerpoint/2010/main" val="145245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E492EBF-7575-4B1E-A102-60528345EC3D}" type="datetimeFigureOut">
              <a:rPr lang="zh-TW" altLang="en-US" smtClean="0"/>
              <a:t>2012/8/20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8D0594B-E9B5-4B23-B3DD-3927614E8460}" type="slidenum">
              <a:rPr lang="zh-TW" altLang="en-US" smtClean="0"/>
              <a:t>‹#›</a:t>
            </a:fld>
            <a:endParaRPr lang="zh-TW" altLang="en-US"/>
          </a:p>
        </p:txBody>
      </p:sp>
    </p:spTree>
    <p:extLst>
      <p:ext uri="{BB962C8B-B14F-4D97-AF65-F5344CB8AC3E}">
        <p14:creationId xmlns:p14="http://schemas.microsoft.com/office/powerpoint/2010/main" val="262228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92EBF-7575-4B1E-A102-60528345EC3D}" type="datetimeFigureOut">
              <a:rPr lang="zh-TW" altLang="en-US" smtClean="0"/>
              <a:t>2012/8/20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0594B-E9B5-4B23-B3DD-3927614E8460}" type="slidenum">
              <a:rPr lang="zh-TW" altLang="en-US" smtClean="0"/>
              <a:t>‹#›</a:t>
            </a:fld>
            <a:endParaRPr lang="zh-TW" altLang="en-US"/>
          </a:p>
        </p:txBody>
      </p:sp>
    </p:spTree>
    <p:extLst>
      <p:ext uri="{BB962C8B-B14F-4D97-AF65-F5344CB8AC3E}">
        <p14:creationId xmlns:p14="http://schemas.microsoft.com/office/powerpoint/2010/main" val="3137722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smtClean="0"/>
              <a:t>To Cloud or Not to Cloud: A Mobile Device Perspective on Energy Consumption of Applications</a:t>
            </a:r>
            <a:endParaRPr lang="zh-TW" altLang="en-US" dirty="0"/>
          </a:p>
        </p:txBody>
      </p:sp>
      <p:sp>
        <p:nvSpPr>
          <p:cNvPr id="3" name="副標題 2"/>
          <p:cNvSpPr>
            <a:spLocks noGrp="1"/>
          </p:cNvSpPr>
          <p:nvPr>
            <p:ph type="subTitle" idx="1"/>
          </p:nvPr>
        </p:nvSpPr>
        <p:spPr/>
        <p:txBody>
          <a:bodyPr/>
          <a:lstStyle/>
          <a:p>
            <a:r>
              <a:rPr lang="en-US" altLang="zh-TW" dirty="0" err="1" smtClean="0"/>
              <a:t>Vinod</a:t>
            </a:r>
            <a:r>
              <a:rPr lang="en-US" altLang="zh-TW" dirty="0" smtClean="0"/>
              <a:t> </a:t>
            </a:r>
            <a:r>
              <a:rPr lang="en-US" altLang="zh-TW" dirty="0" err="1" smtClean="0"/>
              <a:t>Namboodiri</a:t>
            </a:r>
            <a:r>
              <a:rPr lang="en-US" altLang="zh-TW" dirty="0" smtClean="0"/>
              <a:t>, </a:t>
            </a:r>
            <a:r>
              <a:rPr lang="en-US" altLang="zh-TW" dirty="0" err="1" smtClean="0"/>
              <a:t>Toolika</a:t>
            </a:r>
            <a:r>
              <a:rPr lang="en-US" altLang="zh-TW" dirty="0" smtClean="0"/>
              <a:t> </a:t>
            </a:r>
            <a:r>
              <a:rPr lang="en-US" altLang="zh-TW" dirty="0" err="1" smtClean="0"/>
              <a:t>Ghose</a:t>
            </a:r>
            <a:endParaRPr lang="zh-TW" altLang="en-US" dirty="0"/>
          </a:p>
        </p:txBody>
      </p:sp>
    </p:spTree>
    <p:extLst>
      <p:ext uri="{BB962C8B-B14F-4D97-AF65-F5344CB8AC3E}">
        <p14:creationId xmlns:p14="http://schemas.microsoft.com/office/powerpoint/2010/main" val="2663939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Empirical measurement</a:t>
            </a:r>
          </a:p>
          <a:p>
            <a:r>
              <a:rPr lang="en-US" altLang="zh-TW" dirty="0" smtClean="0">
                <a:solidFill>
                  <a:srgbClr val="FF0000"/>
                </a:solidFill>
              </a:rPr>
              <a:t>Analytical characterization</a:t>
            </a:r>
          </a:p>
          <a:p>
            <a:r>
              <a:rPr lang="en-US" altLang="zh-TW" dirty="0" smtClean="0"/>
              <a:t>Performance considerations</a:t>
            </a:r>
          </a:p>
          <a:p>
            <a:r>
              <a:rPr lang="en-US" altLang="zh-TW" dirty="0" smtClean="0"/>
              <a:t>Algorithm and conclusion</a:t>
            </a:r>
            <a:endParaRPr lang="zh-TW" altLang="en-US" dirty="0"/>
          </a:p>
        </p:txBody>
      </p:sp>
    </p:spTree>
    <p:extLst>
      <p:ext uri="{BB962C8B-B14F-4D97-AF65-F5344CB8AC3E}">
        <p14:creationId xmlns:p14="http://schemas.microsoft.com/office/powerpoint/2010/main" val="2315663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Model and condition for energy-efficient cloud based execution</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3074" name="Picture 2" descr="D:\document\presentation\pm equ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56048"/>
            <a:ext cx="3581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ocument\presentation\pnic equ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276872"/>
            <a:ext cx="7343775" cy="371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document\presentation\pmc smaller than pm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780928"/>
            <a:ext cx="12096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document\presentation\pmc smaller than pml exten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429000"/>
            <a:ext cx="58007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document\presentation\pmc smaller than pml extend and ruduc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4293096"/>
            <a:ext cx="3467100"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D:\document\presentation\pmc smaller than pml extend and ruduce agai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4941168"/>
            <a:ext cx="295275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640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Determining an energy-efficient range for cloud computing</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098" name="Picture 2" descr="D:\document\presentation\delta lam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04876"/>
            <a:ext cx="19812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ocument\presentation\power rat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082808"/>
            <a:ext cx="34956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document\presentation\power ratio statist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17" y="3068960"/>
            <a:ext cx="9144000" cy="272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75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Empirical measurement</a:t>
            </a:r>
          </a:p>
          <a:p>
            <a:r>
              <a:rPr lang="en-US" altLang="zh-TW" dirty="0" smtClean="0"/>
              <a:t>Analytical characterization</a:t>
            </a:r>
          </a:p>
          <a:p>
            <a:r>
              <a:rPr lang="en-US" altLang="zh-TW" dirty="0" smtClean="0">
                <a:solidFill>
                  <a:srgbClr val="FF0000"/>
                </a:solidFill>
              </a:rPr>
              <a:t>Performance considerations</a:t>
            </a:r>
          </a:p>
          <a:p>
            <a:r>
              <a:rPr lang="en-US" altLang="zh-TW" dirty="0" smtClean="0"/>
              <a:t>Algorithm and conclusion</a:t>
            </a:r>
            <a:endParaRPr lang="zh-TW" altLang="en-US" dirty="0"/>
          </a:p>
        </p:txBody>
      </p:sp>
    </p:spTree>
    <p:extLst>
      <p:ext uri="{BB962C8B-B14F-4D97-AF65-F5344CB8AC3E}">
        <p14:creationId xmlns:p14="http://schemas.microsoft.com/office/powerpoint/2010/main" val="2315663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Scores</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5122" name="Picture 2" descr="D:\document\presentation\application performance sc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00808"/>
            <a:ext cx="28289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ocument\presentation\performance sco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72" y="2204864"/>
            <a:ext cx="5448300" cy="771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document\presentation\network sco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010669"/>
            <a:ext cx="44100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document\presentation\r cloud smaller than r loc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077072"/>
            <a:ext cx="1962150" cy="3524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document\presentation\speed up low boun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4581128"/>
            <a:ext cx="6734175" cy="8191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D:\document\presentation\feature differenc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5517232"/>
            <a:ext cx="4219575"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38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Minimal speedup</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6146" name="Picture 2" descr="D:\document\presentation\minimal speed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848"/>
            <a:ext cx="9144000" cy="327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423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Tolerable latency</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7170" name="Picture 2" descr="D:\document\presentation\tolerable latency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72816"/>
            <a:ext cx="74676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55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Empirical measurement</a:t>
            </a:r>
          </a:p>
          <a:p>
            <a:r>
              <a:rPr lang="en-US" altLang="zh-TW" dirty="0" smtClean="0"/>
              <a:t>Analytical characterization</a:t>
            </a:r>
          </a:p>
          <a:p>
            <a:r>
              <a:rPr lang="en-US" altLang="zh-TW" dirty="0" smtClean="0"/>
              <a:t>Performance considerations</a:t>
            </a:r>
          </a:p>
          <a:p>
            <a:r>
              <a:rPr lang="en-US" altLang="zh-TW" dirty="0" smtClean="0">
                <a:solidFill>
                  <a:srgbClr val="FF0000"/>
                </a:solidFill>
              </a:rPr>
              <a:t>Algorithm and conclusion</a:t>
            </a:r>
            <a:endParaRPr lang="zh-TW" altLang="en-US" dirty="0">
              <a:solidFill>
                <a:srgbClr val="FF0000"/>
              </a:solidFill>
            </a:endParaRPr>
          </a:p>
        </p:txBody>
      </p:sp>
    </p:spTree>
    <p:extLst>
      <p:ext uri="{BB962C8B-B14F-4D97-AF65-F5344CB8AC3E}">
        <p14:creationId xmlns:p14="http://schemas.microsoft.com/office/powerpoint/2010/main" val="142918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GreenSpot</a:t>
            </a:r>
            <a:r>
              <a:rPr lang="en-US" altLang="zh-TW" dirty="0" smtClean="0"/>
              <a:t> Algorithm</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8194" name="Picture 2" descr="D:\document\presentation\greenspot algorith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12776"/>
            <a:ext cx="5845274" cy="514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960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p:txBody>
          <a:bodyPr/>
          <a:lstStyle/>
          <a:p>
            <a:r>
              <a:rPr lang="en-US" altLang="zh-TW" dirty="0" smtClean="0"/>
              <a:t>The equation can be adjusted to fit the offloading system</a:t>
            </a:r>
          </a:p>
          <a:p>
            <a:r>
              <a:rPr lang="en-US" altLang="zh-TW" dirty="0" smtClean="0"/>
              <a:t>The feature score is too abstractive and can discard it</a:t>
            </a:r>
            <a:endParaRPr lang="zh-TW" altLang="en-US" dirty="0"/>
          </a:p>
        </p:txBody>
      </p:sp>
    </p:spTree>
    <p:extLst>
      <p:ext uri="{BB962C8B-B14F-4D97-AF65-F5344CB8AC3E}">
        <p14:creationId xmlns:p14="http://schemas.microsoft.com/office/powerpoint/2010/main" val="168692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solidFill>
                  <a:srgbClr val="FF0000"/>
                </a:solidFill>
              </a:rPr>
              <a:t>Introduction</a:t>
            </a:r>
          </a:p>
          <a:p>
            <a:r>
              <a:rPr lang="en-US" altLang="zh-TW" dirty="0" smtClean="0"/>
              <a:t>Empirical measurement</a:t>
            </a:r>
          </a:p>
          <a:p>
            <a:r>
              <a:rPr lang="en-US" altLang="zh-TW" dirty="0" smtClean="0"/>
              <a:t>Analytical characterization</a:t>
            </a:r>
          </a:p>
          <a:p>
            <a:r>
              <a:rPr lang="en-US" altLang="zh-TW" dirty="0" smtClean="0"/>
              <a:t>Performance considerations</a:t>
            </a:r>
          </a:p>
          <a:p>
            <a:r>
              <a:rPr lang="en-US" altLang="zh-TW" dirty="0" smtClean="0"/>
              <a:t>Algorithm and conclusion</a:t>
            </a:r>
            <a:endParaRPr lang="zh-TW" altLang="en-US" dirty="0"/>
          </a:p>
        </p:txBody>
      </p:sp>
    </p:spTree>
    <p:extLst>
      <p:ext uri="{BB962C8B-B14F-4D97-AF65-F5344CB8AC3E}">
        <p14:creationId xmlns:p14="http://schemas.microsoft.com/office/powerpoint/2010/main" val="367804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Decision is important for offloading</a:t>
            </a:r>
            <a:endParaRPr lang="zh-TW" altLang="en-US" dirty="0"/>
          </a:p>
        </p:txBody>
      </p:sp>
      <p:sp>
        <p:nvSpPr>
          <p:cNvPr id="3" name="內容版面配置區 2"/>
          <p:cNvSpPr>
            <a:spLocks noGrp="1"/>
          </p:cNvSpPr>
          <p:nvPr>
            <p:ph idx="1"/>
          </p:nvPr>
        </p:nvSpPr>
        <p:spPr/>
        <p:txBody>
          <a:bodyPr/>
          <a:lstStyle/>
          <a:p>
            <a:r>
              <a:rPr lang="en-US" altLang="zh-TW" dirty="0" smtClean="0"/>
              <a:t>Mobile give the heavy computation to cloud may save energy or improve performance so deciding whether/ when to use cloud can achieve the goal is important</a:t>
            </a:r>
          </a:p>
          <a:p>
            <a:r>
              <a:rPr lang="en-US" altLang="zh-TW" dirty="0" smtClean="0"/>
              <a:t>What types of applications is more energy-efficient</a:t>
            </a:r>
            <a:r>
              <a:rPr lang="zh-TW" altLang="en-US" dirty="0" smtClean="0"/>
              <a:t> </a:t>
            </a:r>
            <a:r>
              <a:rPr lang="en-US" altLang="zh-TW" dirty="0" smtClean="0"/>
              <a:t>by using cloud-based</a:t>
            </a:r>
          </a:p>
          <a:p>
            <a:r>
              <a:rPr lang="en-US" altLang="zh-TW" dirty="0" smtClean="0"/>
              <a:t>What is the impact of device form-factor</a:t>
            </a:r>
            <a:endParaRPr lang="zh-TW" altLang="en-US" dirty="0"/>
          </a:p>
        </p:txBody>
      </p:sp>
    </p:spTree>
    <p:extLst>
      <p:ext uri="{BB962C8B-B14F-4D97-AF65-F5344CB8AC3E}">
        <p14:creationId xmlns:p14="http://schemas.microsoft.com/office/powerpoint/2010/main" val="1061979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solidFill>
                  <a:srgbClr val="FF0000"/>
                </a:solidFill>
              </a:rPr>
              <a:t>Empirical measurement</a:t>
            </a:r>
          </a:p>
          <a:p>
            <a:r>
              <a:rPr lang="en-US" altLang="zh-TW" dirty="0" smtClean="0"/>
              <a:t>Analytical characterization</a:t>
            </a:r>
          </a:p>
          <a:p>
            <a:r>
              <a:rPr lang="en-US" altLang="zh-TW" dirty="0" smtClean="0"/>
              <a:t>Performance considerations</a:t>
            </a:r>
          </a:p>
          <a:p>
            <a:r>
              <a:rPr lang="en-US" altLang="zh-TW" dirty="0" smtClean="0"/>
              <a:t>Algorithm and conclusion</a:t>
            </a:r>
            <a:endParaRPr lang="zh-TW" altLang="en-US" dirty="0"/>
          </a:p>
        </p:txBody>
      </p:sp>
    </p:spTree>
    <p:extLst>
      <p:ext uri="{BB962C8B-B14F-4D97-AF65-F5344CB8AC3E}">
        <p14:creationId xmlns:p14="http://schemas.microsoft.com/office/powerpoint/2010/main" val="1533708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Word processing </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a:t>D</a:t>
            </a:r>
            <a:r>
              <a:rPr lang="en-US" altLang="zh-TW" dirty="0" smtClean="0"/>
              <a:t>evice: Lenovo SL400/ HTC desire</a:t>
            </a:r>
          </a:p>
          <a:p>
            <a:r>
              <a:rPr lang="en-US" altLang="zh-TW" dirty="0" smtClean="0"/>
              <a:t>Android</a:t>
            </a:r>
          </a:p>
          <a:p>
            <a:pPr lvl="1"/>
            <a:r>
              <a:rPr lang="en-US" altLang="zh-TW" dirty="0" smtClean="0"/>
              <a:t>Local: </a:t>
            </a:r>
            <a:r>
              <a:rPr lang="en-US" altLang="zh-TW" dirty="0" err="1" smtClean="0"/>
              <a:t>QuickOffice</a:t>
            </a:r>
            <a:endParaRPr lang="en-US" altLang="zh-TW" dirty="0"/>
          </a:p>
          <a:p>
            <a:pPr lvl="1"/>
            <a:r>
              <a:rPr lang="en-US" altLang="zh-TW" dirty="0" smtClean="0"/>
              <a:t>Cloud</a:t>
            </a:r>
            <a:r>
              <a:rPr lang="en-US" altLang="zh-TW" dirty="0"/>
              <a:t>: Google </a:t>
            </a:r>
            <a:r>
              <a:rPr lang="en-US" altLang="zh-TW" dirty="0" smtClean="0"/>
              <a:t>Docs</a:t>
            </a:r>
          </a:p>
          <a:p>
            <a:r>
              <a:rPr lang="en-US" altLang="zh-TW" dirty="0" smtClean="0"/>
              <a:t>Win 7</a:t>
            </a:r>
          </a:p>
          <a:p>
            <a:pPr lvl="1"/>
            <a:r>
              <a:rPr lang="en-US" altLang="zh-TW" dirty="0" smtClean="0"/>
              <a:t>Local: Microsoft Office, Sun Open office</a:t>
            </a:r>
          </a:p>
          <a:p>
            <a:pPr lvl="1"/>
            <a:r>
              <a:rPr lang="en-US" altLang="zh-TW" dirty="0" smtClean="0"/>
              <a:t>Cloud: Google Docs, Microsoft Office Live</a:t>
            </a:r>
          </a:p>
          <a:p>
            <a:r>
              <a:rPr lang="en-US" altLang="zh-TW" dirty="0" smtClean="0"/>
              <a:t>Ubuntu </a:t>
            </a:r>
          </a:p>
          <a:p>
            <a:pPr lvl="1"/>
            <a:r>
              <a:rPr lang="en-US" altLang="zh-TW" dirty="0" smtClean="0"/>
              <a:t>Local</a:t>
            </a:r>
            <a:r>
              <a:rPr lang="en-US" altLang="zh-TW" dirty="0"/>
              <a:t>: Sun </a:t>
            </a:r>
            <a:r>
              <a:rPr lang="en-US" altLang="zh-TW" dirty="0" err="1"/>
              <a:t>MicroSystem</a:t>
            </a:r>
            <a:r>
              <a:rPr lang="en-US" altLang="zh-TW" dirty="0"/>
              <a:t> Open Office</a:t>
            </a:r>
            <a:endParaRPr lang="en-US" altLang="zh-TW" dirty="0" smtClean="0"/>
          </a:p>
          <a:p>
            <a:pPr lvl="1"/>
            <a:r>
              <a:rPr lang="en-US" altLang="zh-TW" dirty="0" smtClean="0"/>
              <a:t>Cloud: Google Docs</a:t>
            </a:r>
          </a:p>
          <a:p>
            <a:r>
              <a:rPr lang="en-US" altLang="zh-TW" dirty="0" smtClean="0"/>
              <a:t>The same input text was entered manually at a constant typing rate</a:t>
            </a:r>
            <a:endParaRPr lang="zh-TW" altLang="en-US" dirty="0"/>
          </a:p>
        </p:txBody>
      </p:sp>
    </p:spTree>
    <p:extLst>
      <p:ext uri="{BB962C8B-B14F-4D97-AF65-F5344CB8AC3E}">
        <p14:creationId xmlns:p14="http://schemas.microsoft.com/office/powerpoint/2010/main" val="172509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Multimedia </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altLang="zh-TW" dirty="0" smtClean="0"/>
              <a:t>Device: Lenovo SL400/ HTC desire</a:t>
            </a:r>
          </a:p>
          <a:p>
            <a:r>
              <a:rPr lang="en-US" altLang="zh-TW" dirty="0" smtClean="0"/>
              <a:t>Android:</a:t>
            </a:r>
          </a:p>
          <a:p>
            <a:pPr lvl="1"/>
            <a:r>
              <a:rPr lang="en-US" altLang="zh-TW" dirty="0" smtClean="0"/>
              <a:t>Local: built-in player</a:t>
            </a:r>
          </a:p>
          <a:p>
            <a:pPr lvl="1"/>
            <a:r>
              <a:rPr lang="en-US" altLang="zh-TW" dirty="0" smtClean="0"/>
              <a:t>Cloud: </a:t>
            </a:r>
            <a:r>
              <a:rPr lang="en-US" altLang="zh-TW" dirty="0" err="1" smtClean="0"/>
              <a:t>Youtube</a:t>
            </a:r>
            <a:endParaRPr lang="en-US" altLang="zh-TW" dirty="0"/>
          </a:p>
          <a:p>
            <a:r>
              <a:rPr lang="en-US" altLang="zh-TW" dirty="0" smtClean="0"/>
              <a:t>Win 7</a:t>
            </a:r>
          </a:p>
          <a:p>
            <a:pPr lvl="1"/>
            <a:r>
              <a:rPr lang="en-US" altLang="zh-TW" dirty="0" smtClean="0"/>
              <a:t>Local: Windows media player</a:t>
            </a:r>
          </a:p>
          <a:p>
            <a:pPr lvl="1"/>
            <a:r>
              <a:rPr lang="en-US" altLang="zh-TW" dirty="0" smtClean="0"/>
              <a:t>Cloud: online radio (for audio), </a:t>
            </a:r>
            <a:r>
              <a:rPr lang="en-US" altLang="zh-TW" dirty="0" err="1" smtClean="0"/>
              <a:t>Youtube</a:t>
            </a:r>
            <a:r>
              <a:rPr lang="en-US" altLang="zh-TW" dirty="0" smtClean="0"/>
              <a:t> (for video)</a:t>
            </a:r>
            <a:endParaRPr lang="en-US" altLang="zh-TW" dirty="0"/>
          </a:p>
          <a:p>
            <a:r>
              <a:rPr lang="en-US" altLang="zh-TW" dirty="0" smtClean="0"/>
              <a:t>Ubuntu</a:t>
            </a:r>
          </a:p>
          <a:p>
            <a:pPr lvl="1"/>
            <a:r>
              <a:rPr lang="en-US" altLang="zh-TW" dirty="0" smtClean="0"/>
              <a:t>Local: Movie Player</a:t>
            </a:r>
          </a:p>
          <a:p>
            <a:pPr lvl="1"/>
            <a:r>
              <a:rPr lang="en-US" altLang="zh-TW" dirty="0" smtClean="0"/>
              <a:t>Cloud: online radio (for audio), </a:t>
            </a:r>
            <a:r>
              <a:rPr lang="en-US" altLang="zh-TW" dirty="0" err="1" smtClean="0"/>
              <a:t>Youtube</a:t>
            </a:r>
            <a:r>
              <a:rPr lang="en-US" altLang="zh-TW" dirty="0" smtClean="0"/>
              <a:t> (for video)</a:t>
            </a:r>
            <a:endParaRPr lang="en-US" altLang="zh-TW" dirty="0"/>
          </a:p>
          <a:p>
            <a:r>
              <a:rPr lang="en-US" altLang="zh-TW" dirty="0" smtClean="0"/>
              <a:t>The radio station was chose carefully to had the same audio characteristics as the local MP3.</a:t>
            </a:r>
            <a:r>
              <a:rPr lang="zh-TW" altLang="en-US" dirty="0" smtClean="0"/>
              <a:t> </a:t>
            </a:r>
            <a:r>
              <a:rPr lang="en-US" altLang="zh-TW" dirty="0" smtClean="0"/>
              <a:t>Firefox, IE and Chrome was the browser used to play </a:t>
            </a:r>
            <a:r>
              <a:rPr lang="en-US" altLang="zh-TW" dirty="0" err="1" smtClean="0"/>
              <a:t>youtube</a:t>
            </a:r>
            <a:r>
              <a:rPr lang="en-US" altLang="zh-TW" dirty="0" smtClean="0"/>
              <a:t>. The video file type is FLV and MPEG-2.</a:t>
            </a:r>
          </a:p>
        </p:txBody>
      </p:sp>
    </p:spTree>
    <p:extLst>
      <p:ext uri="{BB962C8B-B14F-4D97-AF65-F5344CB8AC3E}">
        <p14:creationId xmlns:p14="http://schemas.microsoft.com/office/powerpoint/2010/main" val="1545978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Game</a:t>
            </a:r>
            <a:endParaRPr lang="zh-TW" altLang="en-US" dirty="0"/>
          </a:p>
        </p:txBody>
      </p:sp>
      <p:sp>
        <p:nvSpPr>
          <p:cNvPr id="3" name="內容版面配置區 2"/>
          <p:cNvSpPr>
            <a:spLocks noGrp="1"/>
          </p:cNvSpPr>
          <p:nvPr>
            <p:ph idx="1"/>
          </p:nvPr>
        </p:nvSpPr>
        <p:spPr/>
        <p:txBody>
          <a:bodyPr>
            <a:normAutofit/>
          </a:bodyPr>
          <a:lstStyle/>
          <a:p>
            <a:r>
              <a:rPr lang="en-US" altLang="zh-TW" dirty="0" smtClean="0"/>
              <a:t>Device: Lenovo SL400/ HTC desire</a:t>
            </a:r>
          </a:p>
          <a:p>
            <a:r>
              <a:rPr lang="en-US" altLang="zh-TW" dirty="0" smtClean="0"/>
              <a:t>Cricket</a:t>
            </a:r>
          </a:p>
          <a:p>
            <a:pPr lvl="1"/>
            <a:r>
              <a:rPr lang="en-US" altLang="zh-TW" dirty="0" smtClean="0"/>
              <a:t>Local play with computer and online played with opponents consumed almost an identical amount of energy</a:t>
            </a:r>
          </a:p>
          <a:p>
            <a:r>
              <a:rPr lang="en-US" altLang="zh-TW" dirty="0" smtClean="0"/>
              <a:t>Chess</a:t>
            </a:r>
          </a:p>
          <a:p>
            <a:pPr lvl="1"/>
            <a:r>
              <a:rPr lang="en-US" altLang="zh-TW" dirty="0" smtClean="0"/>
              <a:t>Cloud-base version is most beneficial for laptop, but is less beneficial for smartphone</a:t>
            </a:r>
          </a:p>
          <a:p>
            <a:pPr marL="0" indent="0">
              <a:buNone/>
            </a:pPr>
            <a:endParaRPr lang="en-US" altLang="zh-TW" dirty="0" smtClean="0"/>
          </a:p>
        </p:txBody>
      </p:sp>
    </p:spTree>
    <p:extLst>
      <p:ext uri="{BB962C8B-B14F-4D97-AF65-F5344CB8AC3E}">
        <p14:creationId xmlns:p14="http://schemas.microsoft.com/office/powerpoint/2010/main" val="2081214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 for laptop</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1026" name="Picture 2" descr="D:\document\presentation\laptop energy consum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73109"/>
            <a:ext cx="8028384" cy="25904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cument\presentation\laptop energy consumptio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378" y="4221088"/>
            <a:ext cx="4158716" cy="2340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10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 for smart phone</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2050" name="Picture 2" descr="D:\document\presentation\smart phone energy consum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799"/>
            <a:ext cx="8244408" cy="264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475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1077</Words>
  <Application>Microsoft Office PowerPoint</Application>
  <PresentationFormat>如螢幕大小 (4:3)</PresentationFormat>
  <Paragraphs>156</Paragraphs>
  <Slides>19</Slides>
  <Notes>12</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Office 佈景主題</vt:lpstr>
      <vt:lpstr>To Cloud or Not to Cloud: A Mobile Device Perspective on Energy Consumption of Applications</vt:lpstr>
      <vt:lpstr>Outline</vt:lpstr>
      <vt:lpstr>Decision is important for offloading</vt:lpstr>
      <vt:lpstr>Outline</vt:lpstr>
      <vt:lpstr>Word processing </vt:lpstr>
      <vt:lpstr>Multimedia </vt:lpstr>
      <vt:lpstr>Game</vt:lpstr>
      <vt:lpstr>Results for laptop</vt:lpstr>
      <vt:lpstr>Results for smart phone</vt:lpstr>
      <vt:lpstr>Outline</vt:lpstr>
      <vt:lpstr>Model and condition for energy-efficient cloud based execution</vt:lpstr>
      <vt:lpstr>Determining an energy-efficient range for cloud computing</vt:lpstr>
      <vt:lpstr>Outline</vt:lpstr>
      <vt:lpstr>Scores</vt:lpstr>
      <vt:lpstr>Minimal speedup</vt:lpstr>
      <vt:lpstr>Tolerable latency</vt:lpstr>
      <vt:lpstr>Outline</vt:lpstr>
      <vt:lpstr>GreenSpot Algorithm</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Cloud or Not to Cloud: A Mobile Device Perspective on Energy Consumption of Applications</dc:title>
  <dc:creator>wooer</dc:creator>
  <cp:lastModifiedBy>wooer</cp:lastModifiedBy>
  <cp:revision>110</cp:revision>
  <dcterms:created xsi:type="dcterms:W3CDTF">2012-08-17T03:55:14Z</dcterms:created>
  <dcterms:modified xsi:type="dcterms:W3CDTF">2012-08-20T04:49:21Z</dcterms:modified>
</cp:coreProperties>
</file>