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65" autoAdjust="0"/>
  </p:normalViewPr>
  <p:slideViewPr>
    <p:cSldViewPr>
      <p:cViewPr varScale="1">
        <p:scale>
          <a:sx n="121" d="100"/>
          <a:sy n="121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0993C-0C0F-4CA9-93CE-D5544FF73EC6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A8902-923B-49A5-AF87-33BD781C29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79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Day</a:t>
            </a:r>
            <a:r>
              <a:rPr lang="en-US" altLang="zh-TW" baseline="0" dirty="0" err="1" smtClean="0"/>
              <a:t>trader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8902-923B-49A5-AF87-33BD781C290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90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他會用一個</a:t>
            </a:r>
            <a:r>
              <a:rPr lang="en-US" altLang="zh-TW" dirty="0" smtClean="0"/>
              <a:t>XML</a:t>
            </a:r>
            <a:r>
              <a:rPr lang="zh-TW" altLang="en-US" dirty="0" smtClean="0"/>
              <a:t>檔把相關的參數自動吃進去</a:t>
            </a:r>
            <a:endParaRPr lang="en-US" altLang="zh-TW" dirty="0" smtClean="0"/>
          </a:p>
          <a:p>
            <a:r>
              <a:rPr lang="en-US" altLang="zh-TW" dirty="0" err="1" smtClean="0"/>
              <a:t>Cpu</a:t>
            </a:r>
            <a:r>
              <a:rPr lang="en-US" altLang="zh-TW" dirty="0" smtClean="0"/>
              <a:t> source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是跑</a:t>
            </a:r>
            <a:r>
              <a:rPr lang="en-US" altLang="zh-TW" baseline="0" dirty="0" smtClean="0"/>
              <a:t>profiling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machine</a:t>
            </a:r>
            <a:r>
              <a:rPr lang="zh-TW" altLang="en-US" baseline="0" dirty="0" smtClean="0"/>
              <a:t>的</a:t>
            </a:r>
            <a:r>
              <a:rPr lang="en-US" altLang="zh-TW" baseline="0" dirty="0" err="1" smtClean="0"/>
              <a:t>cpu</a:t>
            </a:r>
            <a:r>
              <a:rPr lang="en-US" altLang="zh-TW" baseline="0" dirty="0" smtClean="0"/>
              <a:t> capability</a:t>
            </a:r>
          </a:p>
          <a:p>
            <a:r>
              <a:rPr lang="en-US" altLang="zh-TW" dirty="0" err="1" smtClean="0"/>
              <a:t>Cpu</a:t>
            </a:r>
            <a:r>
              <a:rPr lang="en-US" altLang="zh-TW" dirty="0" smtClean="0"/>
              <a:t> target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是真正要架設這個</a:t>
            </a:r>
            <a:r>
              <a:rPr lang="en-US" altLang="zh-TW" baseline="0" dirty="0" smtClean="0"/>
              <a:t>service</a:t>
            </a:r>
            <a:r>
              <a:rPr lang="zh-TW" altLang="en-US" baseline="0" dirty="0" smtClean="0"/>
              <a:t>的機器</a:t>
            </a:r>
            <a:endParaRPr lang="en-US" altLang="zh-TW" baseline="0" dirty="0" smtClean="0"/>
          </a:p>
          <a:p>
            <a:r>
              <a:rPr lang="en-US" altLang="zh-TW" dirty="0" smtClean="0"/>
              <a:t>T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comm</a:t>
            </a:r>
            <a:r>
              <a:rPr lang="zh-TW" altLang="en-US" baseline="0" dirty="0" smtClean="0"/>
              <a:t>的第一項是假設</a:t>
            </a:r>
            <a:r>
              <a:rPr lang="en-US" altLang="zh-TW" baseline="0" dirty="0" smtClean="0"/>
              <a:t>request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for data transfer</a:t>
            </a:r>
            <a:r>
              <a:rPr lang="zh-TW" altLang="en-US" baseline="0" dirty="0" smtClean="0"/>
              <a:t>是以</a:t>
            </a:r>
            <a:r>
              <a:rPr lang="en-US" altLang="zh-TW" baseline="0" dirty="0" err="1" smtClean="0"/>
              <a:t>poisson</a:t>
            </a:r>
            <a:r>
              <a:rPr lang="zh-TW" altLang="en-US" baseline="0" dirty="0" smtClean="0"/>
              <a:t>分佈所得到的</a:t>
            </a:r>
            <a:r>
              <a:rPr lang="en-US" altLang="zh-TW" baseline="0" dirty="0" smtClean="0"/>
              <a:t>queuing delay</a:t>
            </a:r>
          </a:p>
          <a:p>
            <a:r>
              <a:rPr lang="en-US" altLang="zh-TW" dirty="0" smtClean="0"/>
              <a:t>Alpha </a:t>
            </a:r>
            <a:r>
              <a:rPr lang="zh-TW" altLang="en-US" dirty="0" smtClean="0"/>
              <a:t>是</a:t>
            </a:r>
            <a:r>
              <a:rPr lang="en-US" altLang="zh-TW" dirty="0" smtClean="0"/>
              <a:t>system parameter</a:t>
            </a:r>
            <a:r>
              <a:rPr lang="zh-TW" altLang="en-US" dirty="0" smtClean="0"/>
              <a:t>    在</a:t>
            </a:r>
            <a:r>
              <a:rPr lang="en-US" altLang="zh-TW" dirty="0" smtClean="0"/>
              <a:t>private</a:t>
            </a:r>
            <a:r>
              <a:rPr lang="zh-TW" altLang="en-US" dirty="0" smtClean="0"/>
              <a:t>上跑的</a:t>
            </a:r>
            <a:r>
              <a:rPr lang="en-US" altLang="zh-TW" dirty="0" smtClean="0"/>
              <a:t>cost</a:t>
            </a:r>
            <a:r>
              <a:rPr lang="zh-TW" altLang="en-US" dirty="0" smtClean="0"/>
              <a:t>和在</a:t>
            </a:r>
            <a:r>
              <a:rPr lang="en-US" altLang="zh-TW" dirty="0" smtClean="0"/>
              <a:t>public</a:t>
            </a:r>
            <a:r>
              <a:rPr lang="zh-TW" altLang="en-US" dirty="0" smtClean="0"/>
              <a:t>上跑的</a:t>
            </a:r>
            <a:r>
              <a:rPr lang="en-US" altLang="zh-TW" dirty="0" smtClean="0"/>
              <a:t>cost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ratio</a:t>
            </a:r>
          </a:p>
          <a:p>
            <a:r>
              <a:rPr lang="en-US" altLang="zh-TW" dirty="0" smtClean="0"/>
              <a:t>Gamma</a:t>
            </a:r>
            <a:r>
              <a:rPr lang="zh-TW" altLang="en-US" dirty="0" smtClean="0"/>
              <a:t>是一個</a:t>
            </a:r>
            <a:r>
              <a:rPr lang="en-US" altLang="zh-TW" dirty="0" smtClean="0"/>
              <a:t>developer</a:t>
            </a:r>
            <a:r>
              <a:rPr lang="zh-TW" altLang="en-US" dirty="0" smtClean="0"/>
              <a:t>自定義的參數</a:t>
            </a:r>
            <a:r>
              <a:rPr lang="zh-TW" altLang="en-US" baseline="0" dirty="0" smtClean="0"/>
              <a:t>，數值越大表示越不能容忍</a:t>
            </a:r>
            <a:r>
              <a:rPr lang="en-US" altLang="zh-TW" baseline="0" dirty="0" smtClean="0"/>
              <a:t>delay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8902-923B-49A5-AF87-33BD781C290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81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</a:t>
            </a:r>
            <a:r>
              <a:rPr lang="zh-TW" altLang="en-US" dirty="0" smtClean="0"/>
              <a:t>代表在</a:t>
            </a:r>
            <a:r>
              <a:rPr lang="en-US" altLang="zh-TW" dirty="0" smtClean="0"/>
              <a:t>private</a:t>
            </a:r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代表在</a:t>
            </a:r>
            <a:r>
              <a:rPr lang="en-US" altLang="zh-TW" dirty="0" smtClean="0"/>
              <a:t>public</a:t>
            </a:r>
          </a:p>
          <a:p>
            <a:r>
              <a:rPr lang="zh-TW" altLang="en-US" dirty="0" smtClean="0"/>
              <a:t>下面那個是</a:t>
            </a:r>
            <a:r>
              <a:rPr lang="en-US" altLang="zh-TW" dirty="0" smtClean="0"/>
              <a:t>objective function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8902-923B-49A5-AF87-33BD781C290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89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MHD: </a:t>
            </a:r>
            <a:r>
              <a:rPr lang="en-US" altLang="zh-TW" dirty="0" err="1" smtClean="0"/>
              <a:t>manticore</a:t>
            </a:r>
            <a:r>
              <a:rPr lang="en-US" altLang="zh-TW" dirty="0" smtClean="0"/>
              <a:t>-hybrid</a:t>
            </a:r>
            <a:r>
              <a:rPr lang="en-US" altLang="zh-TW" baseline="0" dirty="0" smtClean="0"/>
              <a:t> </a:t>
            </a:r>
            <a:r>
              <a:rPr lang="en-US" altLang="zh-TW" baseline="0" dirty="0" smtClean="0"/>
              <a:t>deployment</a:t>
            </a:r>
          </a:p>
          <a:p>
            <a:r>
              <a:rPr lang="zh-TW" altLang="en-US" baseline="0" dirty="0" smtClean="0"/>
              <a:t>這裡主要是證明他的</a:t>
            </a:r>
            <a:r>
              <a:rPr lang="en-US" altLang="zh-TW" baseline="0" dirty="0" smtClean="0"/>
              <a:t>model</a:t>
            </a:r>
            <a:r>
              <a:rPr lang="zh-TW" altLang="en-US" baseline="0" dirty="0" smtClean="0"/>
              <a:t>的準確性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8902-923B-49A5-AF87-33BD781C290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32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Gamma</a:t>
            </a:r>
            <a:r>
              <a:rPr lang="zh-TW" altLang="en-US" dirty="0" smtClean="0"/>
              <a:t>越高表示對</a:t>
            </a:r>
            <a:r>
              <a:rPr lang="en-US" altLang="zh-TW" dirty="0" smtClean="0"/>
              <a:t>delay</a:t>
            </a:r>
            <a:r>
              <a:rPr lang="zh-TW" altLang="en-US" dirty="0" smtClean="0"/>
              <a:t>的容忍度越低</a:t>
            </a:r>
            <a:endParaRPr lang="en-US" altLang="zh-TW" dirty="0" smtClean="0"/>
          </a:p>
          <a:p>
            <a:r>
              <a:rPr lang="zh-TW" altLang="en-US" dirty="0" smtClean="0"/>
              <a:t>因此越容易被放在</a:t>
            </a:r>
            <a:r>
              <a:rPr lang="en-US" altLang="zh-TW" dirty="0" smtClean="0"/>
              <a:t>private</a:t>
            </a:r>
            <a:r>
              <a:rPr lang="zh-TW" altLang="en-US" dirty="0" smtClean="0"/>
              <a:t>執行</a:t>
            </a:r>
            <a:endParaRPr lang="en-US" altLang="zh-TW" dirty="0" smtClean="0"/>
          </a:p>
          <a:p>
            <a:r>
              <a:rPr lang="zh-TW" altLang="en-US" dirty="0" smtClean="0"/>
              <a:t>因此就會造成</a:t>
            </a:r>
            <a:r>
              <a:rPr lang="en-US" altLang="zh-TW" dirty="0" smtClean="0"/>
              <a:t>cost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自行架設的成本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8902-923B-49A5-AF87-33BD781C290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06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在這裡能看到超過一定的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數目後</a:t>
            </a:r>
            <a:r>
              <a:rPr lang="en-US" altLang="zh-TW" dirty="0" smtClean="0"/>
              <a:t>cloud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throughput</a:t>
            </a:r>
            <a:r>
              <a:rPr lang="zh-TW" altLang="en-US" dirty="0" smtClean="0"/>
              <a:t>比較高</a:t>
            </a:r>
            <a:endParaRPr lang="en-US" altLang="zh-TW" dirty="0" smtClean="0"/>
          </a:p>
          <a:p>
            <a:r>
              <a:rPr lang="zh-TW" altLang="en-US" dirty="0" smtClean="0"/>
              <a:t>而這個系統的</a:t>
            </a:r>
            <a:r>
              <a:rPr lang="en-US" altLang="zh-TW" dirty="0" smtClean="0"/>
              <a:t>throughput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cloud</a:t>
            </a:r>
            <a:r>
              <a:rPr lang="zh-TW" altLang="en-US" dirty="0" smtClean="0"/>
              <a:t> 差不多但是從前面的實驗數據知道</a:t>
            </a:r>
            <a:r>
              <a:rPr lang="en-US" altLang="zh-TW" dirty="0" smtClean="0"/>
              <a:t>delay</a:t>
            </a:r>
            <a:r>
              <a:rPr lang="zh-TW" altLang="en-US" dirty="0" smtClean="0"/>
              <a:t>比</a:t>
            </a:r>
            <a:r>
              <a:rPr lang="en-US" altLang="zh-TW" dirty="0" smtClean="0"/>
              <a:t>cloud</a:t>
            </a:r>
            <a:r>
              <a:rPr lang="zh-TW" altLang="en-US" dirty="0" smtClean="0"/>
              <a:t>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8902-923B-49A5-AF87-33BD781C290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759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大多數的</a:t>
            </a:r>
            <a:r>
              <a:rPr lang="en-US" altLang="zh-TW" dirty="0" smtClean="0"/>
              <a:t>work</a:t>
            </a:r>
            <a:r>
              <a:rPr lang="zh-TW" altLang="en-US" dirty="0" smtClean="0"/>
              <a:t>都專注在</a:t>
            </a:r>
            <a:r>
              <a:rPr lang="en-US" altLang="zh-TW" dirty="0" smtClean="0"/>
              <a:t>cost</a:t>
            </a:r>
            <a:r>
              <a:rPr lang="zh-TW" altLang="en-US" dirty="0" smtClean="0"/>
              <a:t>上面</a:t>
            </a:r>
            <a:endParaRPr lang="en-US" altLang="zh-TW" dirty="0" smtClean="0"/>
          </a:p>
          <a:p>
            <a:r>
              <a:rPr lang="zh-TW" altLang="en-US" dirty="0" smtClean="0"/>
              <a:t>對於</a:t>
            </a:r>
            <a:r>
              <a:rPr lang="en-US" altLang="zh-TW" dirty="0" smtClean="0"/>
              <a:t>delay</a:t>
            </a:r>
            <a:r>
              <a:rPr lang="zh-TW" altLang="en-US" dirty="0" smtClean="0"/>
              <a:t>的問題不是很關心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A8902-923B-49A5-AF87-33BD781C290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00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5D2D-1CCB-4B2C-9556-78294CFE9971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FAC6-91FC-4CA0-A7D4-C82012D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38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5D2D-1CCB-4B2C-9556-78294CFE9971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FAC6-91FC-4CA0-A7D4-C82012D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703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5D2D-1CCB-4B2C-9556-78294CFE9971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FAC6-91FC-4CA0-A7D4-C82012D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34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5D2D-1CCB-4B2C-9556-78294CFE9971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FAC6-91FC-4CA0-A7D4-C82012D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45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5D2D-1CCB-4B2C-9556-78294CFE9971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FAC6-91FC-4CA0-A7D4-C82012D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70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5D2D-1CCB-4B2C-9556-78294CFE9971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FAC6-91FC-4CA0-A7D4-C82012D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61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5D2D-1CCB-4B2C-9556-78294CFE9971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FAC6-91FC-4CA0-A7D4-C82012D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88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5D2D-1CCB-4B2C-9556-78294CFE9971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FAC6-91FC-4CA0-A7D4-C82012D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69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5D2D-1CCB-4B2C-9556-78294CFE9971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FAC6-91FC-4CA0-A7D4-C82012D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83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5D2D-1CCB-4B2C-9556-78294CFE9971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FAC6-91FC-4CA0-A7D4-C82012D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88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5D2D-1CCB-4B2C-9556-78294CFE9971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FAC6-91FC-4CA0-A7D4-C82012D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22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B5D2D-1CCB-4B2C-9556-78294CFE9971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FAC6-91FC-4CA0-A7D4-C82012D03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55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Manticore</a:t>
            </a:r>
            <a:r>
              <a:rPr lang="en-US" altLang="zh-TW" dirty="0" smtClean="0"/>
              <a:t>: a Framework for Partitioning Software Services for Hybrid Cloud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err="1" smtClean="0"/>
              <a:t>Nima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Kaviani</a:t>
            </a:r>
            <a:r>
              <a:rPr lang="en-US" altLang="zh-TW" dirty="0" smtClean="0"/>
              <a:t>, Eric </a:t>
            </a:r>
            <a:r>
              <a:rPr lang="en-US" altLang="zh-TW" dirty="0" err="1" smtClean="0"/>
              <a:t>Wohlstadter</a:t>
            </a:r>
            <a:r>
              <a:rPr lang="en-US" altLang="zh-TW" dirty="0" smtClean="0"/>
              <a:t>, Rodger Lea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47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of scalability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D:\document\presentation\ev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274332" cy="446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Low delay </a:t>
            </a:r>
            <a:r>
              <a:rPr lang="en-US" altLang="zh-TW" dirty="0" smtClean="0"/>
              <a:t>than </a:t>
            </a:r>
            <a:r>
              <a:rPr lang="en-US" altLang="zh-TW" dirty="0" smtClean="0"/>
              <a:t>pure public cloud service (similar to offloading)</a:t>
            </a:r>
          </a:p>
          <a:p>
            <a:r>
              <a:rPr lang="en-US" altLang="zh-TW" dirty="0" smtClean="0"/>
              <a:t>It must run once in a premise machine to profile the data and generate the dependency graph</a:t>
            </a:r>
          </a:p>
          <a:p>
            <a:r>
              <a:rPr lang="en-US" altLang="zh-TW" dirty="0" smtClean="0"/>
              <a:t>can be tradeoff between cost and delay</a:t>
            </a:r>
          </a:p>
        </p:txBody>
      </p:sp>
    </p:spTree>
    <p:extLst>
      <p:ext uri="{BB962C8B-B14F-4D97-AF65-F5344CB8AC3E}">
        <p14:creationId xmlns:p14="http://schemas.microsoft.com/office/powerpoint/2010/main" val="7988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Partition the data</a:t>
            </a:r>
          </a:p>
          <a:p>
            <a:pPr lvl="1"/>
            <a:r>
              <a:rPr lang="en-US" altLang="zh-TW" dirty="0" smtClean="0"/>
              <a:t>Cloud can have subset of the data, the premise will only have sensitive data.</a:t>
            </a:r>
          </a:p>
          <a:p>
            <a:r>
              <a:rPr lang="en-US" altLang="zh-TW" dirty="0" smtClean="0"/>
              <a:t>The partition decision can be dynamic</a:t>
            </a:r>
          </a:p>
          <a:p>
            <a:pPr lvl="1"/>
            <a:r>
              <a:rPr lang="en-US" altLang="zh-TW" dirty="0" smtClean="0"/>
              <a:t>The partition is done before deployment, they want the system can dynamically change the partition while executing.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05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dirty="0" smtClean="0"/>
              <a:t>Evaluation</a:t>
            </a:r>
          </a:p>
          <a:p>
            <a:r>
              <a:rPr lang="en-US" altLang="zh-TW" dirty="0" smtClean="0"/>
              <a:t>Conclusion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future work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084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Types of cloud service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Public cloud</a:t>
            </a:r>
          </a:p>
          <a:p>
            <a:pPr lvl="1"/>
            <a:r>
              <a:rPr lang="en-US" altLang="zh-TW" dirty="0" smtClean="0"/>
              <a:t>Can be access by </a:t>
            </a:r>
            <a:r>
              <a:rPr lang="en-US" altLang="zh-TW" dirty="0" smtClean="0"/>
              <a:t>anyone (cost is low)</a:t>
            </a:r>
            <a:endParaRPr lang="en-US" altLang="zh-TW" dirty="0" smtClean="0"/>
          </a:p>
          <a:p>
            <a:r>
              <a:rPr lang="en-US" altLang="zh-TW" dirty="0" smtClean="0"/>
              <a:t>Private cloud</a:t>
            </a:r>
          </a:p>
          <a:p>
            <a:pPr lvl="1"/>
            <a:r>
              <a:rPr lang="en-US" altLang="zh-TW" dirty="0" smtClean="0"/>
              <a:t>Can only be access by some </a:t>
            </a:r>
            <a:r>
              <a:rPr lang="en-US" altLang="zh-TW" dirty="0" smtClean="0"/>
              <a:t>people (cost is high)</a:t>
            </a:r>
            <a:endParaRPr lang="en-US" altLang="zh-TW" dirty="0" smtClean="0"/>
          </a:p>
          <a:p>
            <a:r>
              <a:rPr lang="en-US" altLang="zh-TW" dirty="0" smtClean="0"/>
              <a:t>Hybrid cloud</a:t>
            </a:r>
          </a:p>
          <a:p>
            <a:pPr lvl="1"/>
            <a:r>
              <a:rPr lang="en-US" altLang="zh-TW" dirty="0" smtClean="0"/>
              <a:t>Combine two of them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64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Application dependency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Request-based Model</a:t>
            </a:r>
          </a:p>
          <a:p>
            <a:pPr lvl="1"/>
            <a:r>
              <a:rPr lang="en-US" altLang="zh-TW" dirty="0" smtClean="0"/>
              <a:t>Each node represents a request type or data object</a:t>
            </a:r>
          </a:p>
          <a:p>
            <a:r>
              <a:rPr lang="en-US" altLang="zh-TW" dirty="0" smtClean="0"/>
              <a:t>Static structure model</a:t>
            </a:r>
          </a:p>
          <a:p>
            <a:pPr lvl="1"/>
            <a:r>
              <a:rPr lang="en-US" altLang="zh-TW" dirty="0" smtClean="0"/>
              <a:t>Each node represents the definition of a function of data object</a:t>
            </a:r>
          </a:p>
          <a:p>
            <a:r>
              <a:rPr lang="en-US" altLang="zh-TW" dirty="0" smtClean="0"/>
              <a:t>Context-sensitive model</a:t>
            </a:r>
          </a:p>
          <a:p>
            <a:pPr lvl="1"/>
            <a:r>
              <a:rPr lang="en-US" altLang="zh-TW" dirty="0" smtClean="0"/>
              <a:t>Each node represents the execution of a function in a distinct calling context</a:t>
            </a:r>
          </a:p>
          <a:p>
            <a:pPr lvl="1"/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 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/>
              <a:t> 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D:\document\presentation\mode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92657"/>
            <a:ext cx="3744416" cy="27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Cost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D:\document\presentation\tex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95283" cy="6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\presentation\tco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98094"/>
            <a:ext cx="4262919" cy="9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\presentation\costex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9" y="3095332"/>
            <a:ext cx="6768752" cy="7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cument\presentation\costcom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78" y="3816339"/>
            <a:ext cx="5151797" cy="138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cument\presentation\gam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3680644" cy="67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Partitioning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D:\document\presentation\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736304" cy="166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\presentation\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3877"/>
            <a:ext cx="5364088" cy="78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versus real deployment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D:\document\presentation\ev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940152" cy="43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Evaluation of context-sensitive modeling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D:\document\presentation\e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3"/>
            <a:ext cx="6460145" cy="490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of flexible cost modeling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D:\document\presentation\ev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503062" cy="32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\presentation\tabl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37043"/>
            <a:ext cx="5400600" cy="200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4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415</Words>
  <Application>Microsoft Office PowerPoint</Application>
  <PresentationFormat>如螢幕大小 (4:3)</PresentationFormat>
  <Paragraphs>68</Paragraphs>
  <Slides>12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Manticore: a Framework for Partitioning Software Services for Hybrid Cloud</vt:lpstr>
      <vt:lpstr>Outline</vt:lpstr>
      <vt:lpstr>Types of cloud service</vt:lpstr>
      <vt:lpstr>Application dependency analysis</vt:lpstr>
      <vt:lpstr>Cost model</vt:lpstr>
      <vt:lpstr>Partitioning</vt:lpstr>
      <vt:lpstr>Model versus real deployment</vt:lpstr>
      <vt:lpstr>Evaluation of context-sensitive modeling</vt:lpstr>
      <vt:lpstr>Evaluation of flexible cost modeling</vt:lpstr>
      <vt:lpstr>Evaluation of scalability</vt:lpstr>
      <vt:lpstr>Conclusion</vt:lpstr>
      <vt:lpstr>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Manticore: a Framework for Partitioning Software Services for Hybrid Cloud</dc:title>
  <dc:creator>wooer</dc:creator>
  <cp:lastModifiedBy>wooer</cp:lastModifiedBy>
  <cp:revision>60</cp:revision>
  <dcterms:created xsi:type="dcterms:W3CDTF">2012-09-30T10:17:19Z</dcterms:created>
  <dcterms:modified xsi:type="dcterms:W3CDTF">2012-10-03T03:40:08Z</dcterms:modified>
</cp:coreProperties>
</file>