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03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6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82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01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53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16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40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8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6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39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6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8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5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6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4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91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5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5E774-9F58-46CB-A9A9-808F0F48CD29}" type="datetimeFigureOut">
              <a:rPr lang="zh-TW" altLang="en-US" smtClean="0"/>
              <a:t>2013/4/15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4388F0-0138-4A84-9EAC-4D016421F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6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100" y="652463"/>
            <a:ext cx="116078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/>
              <a:t>Video Telephony for End-consumers:</a:t>
            </a:r>
            <a:br>
              <a:rPr lang="en-US" altLang="zh-TW" sz="4000" b="1" dirty="0"/>
            </a:br>
            <a:r>
              <a:rPr lang="en-US" altLang="zh-TW" sz="4000" b="1" dirty="0"/>
              <a:t>Measurement Study of Google+, iChat, and Skype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92538"/>
            <a:ext cx="9144000" cy="1655762"/>
          </a:xfrm>
        </p:spPr>
        <p:txBody>
          <a:bodyPr/>
          <a:lstStyle/>
          <a:p>
            <a:pPr algn="ctr"/>
            <a:r>
              <a:rPr lang="en-US" altLang="zh-TW" dirty="0"/>
              <a:t>Yang </a:t>
            </a:r>
            <a:r>
              <a:rPr lang="en-US" altLang="zh-TW" dirty="0" err="1"/>
              <a:t>Xu</a:t>
            </a:r>
            <a:r>
              <a:rPr lang="en-US" altLang="zh-TW" dirty="0"/>
              <a:t>, </a:t>
            </a:r>
            <a:r>
              <a:rPr lang="en-US" altLang="zh-TW" dirty="0" err="1"/>
              <a:t>Chenguang</a:t>
            </a:r>
            <a:r>
              <a:rPr lang="en-US" altLang="zh-TW" dirty="0"/>
              <a:t> Yu, </a:t>
            </a:r>
            <a:r>
              <a:rPr lang="en-US" altLang="zh-TW" dirty="0" err="1"/>
              <a:t>Jingjiang</a:t>
            </a:r>
            <a:r>
              <a:rPr lang="en-US" altLang="zh-TW" dirty="0"/>
              <a:t> Li and Yong </a:t>
            </a:r>
            <a:r>
              <a:rPr lang="en-US" altLang="zh-TW" dirty="0" smtClean="0"/>
              <a:t>Liu</a:t>
            </a:r>
          </a:p>
          <a:p>
            <a:pPr algn="ctr"/>
            <a:r>
              <a:rPr lang="en-US" altLang="zh-TW" dirty="0"/>
              <a:t>Department of Electrical and Computer Engineering</a:t>
            </a:r>
          </a:p>
          <a:p>
            <a:pPr algn="ctr"/>
            <a:r>
              <a:rPr lang="en-US" altLang="zh-TW" dirty="0"/>
              <a:t>Polytechnic Institute of New York University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5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146305"/>
            <a:ext cx="10131425" cy="670560"/>
          </a:xfrm>
        </p:spPr>
        <p:txBody>
          <a:bodyPr/>
          <a:lstStyle/>
          <a:p>
            <a:pPr algn="ctr"/>
            <a:r>
              <a:rPr lang="en-US" altLang="zh-TW" b="1" dirty="0"/>
              <a:t>VOICE AND VIDEO DELAY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9" y="816865"/>
            <a:ext cx="11570208" cy="5766815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Define </a:t>
            </a:r>
            <a:r>
              <a:rPr lang="en-US" altLang="zh-TW" sz="2400" dirty="0" err="1"/>
              <a:t>Te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: </a:t>
            </a:r>
            <a:r>
              <a:rPr lang="en-US" altLang="zh-TW" sz="2400" dirty="0"/>
              <a:t>the voice/video capturing and </a:t>
            </a:r>
            <a:r>
              <a:rPr lang="en-US" altLang="zh-TW" sz="2400" dirty="0" smtClean="0"/>
              <a:t>encoding </a:t>
            </a:r>
            <a:r>
              <a:rPr lang="en-US" altLang="zh-TW" sz="2400" dirty="0"/>
              <a:t>delay at the </a:t>
            </a:r>
            <a:r>
              <a:rPr lang="en-US" altLang="zh-TW" sz="2400" dirty="0" smtClean="0"/>
              <a:t>sender</a:t>
            </a:r>
          </a:p>
          <a:p>
            <a:pPr marL="914400" lvl="2" indent="0">
              <a:buNone/>
            </a:pP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Tn</a:t>
            </a:r>
            <a:r>
              <a:rPr lang="en-US" altLang="zh-TW" sz="2400" dirty="0" smtClean="0"/>
              <a:t>: </a:t>
            </a:r>
            <a:r>
              <a:rPr lang="en-US" altLang="zh-TW" sz="2400" dirty="0"/>
              <a:t>be the one-way </a:t>
            </a:r>
            <a:r>
              <a:rPr lang="en-US" altLang="zh-TW" sz="2400" dirty="0" smtClean="0"/>
              <a:t>transmission </a:t>
            </a:r>
            <a:r>
              <a:rPr lang="en-US" altLang="zh-TW" sz="2400" dirty="0"/>
              <a:t>and propagation delay on the network path </a:t>
            </a:r>
            <a:endParaRPr lang="en-US" altLang="zh-TW" sz="2400" dirty="0"/>
          </a:p>
          <a:p>
            <a:pPr marL="914400" lvl="2" indent="0">
              <a:buNone/>
            </a:pP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Ts</a:t>
            </a:r>
            <a:r>
              <a:rPr lang="en-US" altLang="zh-TW" sz="2400" dirty="0" smtClean="0"/>
              <a:t> :be </a:t>
            </a:r>
            <a:r>
              <a:rPr lang="en-US" altLang="zh-TW" sz="2400" dirty="0"/>
              <a:t>the server </a:t>
            </a:r>
            <a:r>
              <a:rPr lang="en-US" altLang="zh-TW" sz="2400" dirty="0" smtClean="0"/>
              <a:t>or super-node </a:t>
            </a:r>
            <a:r>
              <a:rPr lang="en-US" altLang="zh-TW" sz="2400" dirty="0"/>
              <a:t>processing time (</a:t>
            </a:r>
            <a:r>
              <a:rPr lang="en-US" altLang="zh-TW" sz="2400" dirty="0" err="1"/>
              <a:t>Ts</a:t>
            </a:r>
            <a:r>
              <a:rPr lang="en-US" altLang="zh-TW" sz="2400" dirty="0"/>
              <a:t> = 0, if there is no </a:t>
            </a:r>
            <a:r>
              <a:rPr lang="en-US" altLang="zh-TW" sz="2400" dirty="0" smtClean="0"/>
              <a:t>server or    	super-node </a:t>
            </a:r>
            <a:r>
              <a:rPr lang="en-US" altLang="zh-TW" sz="2400" dirty="0"/>
              <a:t>involved</a:t>
            </a:r>
            <a:r>
              <a:rPr lang="en-US" altLang="zh-TW" sz="2400" dirty="0" smtClean="0"/>
              <a:t>) </a:t>
            </a:r>
          </a:p>
          <a:p>
            <a:pPr marL="914400" lvl="2" indent="0">
              <a:buNone/>
            </a:pPr>
            <a:r>
              <a:rPr lang="en-US" altLang="zh-TW" sz="2400" dirty="0" smtClean="0"/>
              <a:t>  Td :be </a:t>
            </a:r>
            <a:r>
              <a:rPr lang="en-US" altLang="zh-TW" sz="2400" dirty="0"/>
              <a:t>the video or </a:t>
            </a:r>
            <a:r>
              <a:rPr lang="en-US" altLang="zh-TW" sz="2400" dirty="0" smtClean="0"/>
              <a:t>voice decoding </a:t>
            </a:r>
            <a:r>
              <a:rPr lang="en-US" altLang="zh-TW" sz="2400" dirty="0"/>
              <a:t>and playback delay at the receiver</a:t>
            </a:r>
            <a:r>
              <a:rPr lang="en-US" altLang="zh-TW" sz="2400" dirty="0" smtClean="0"/>
              <a:t>.</a:t>
            </a:r>
            <a:endParaRPr lang="en-US" altLang="zh-TW" sz="2400" dirty="0"/>
          </a:p>
          <a:p>
            <a:r>
              <a:rPr lang="en-US" altLang="zh-TW" sz="2400" dirty="0"/>
              <a:t>one-way voice (video) delay </a:t>
            </a:r>
            <a:r>
              <a:rPr lang="en-US" altLang="zh-TW" sz="2400" dirty="0" smtClean="0"/>
              <a:t>is: T </a:t>
            </a:r>
            <a:r>
              <a:rPr lang="en-US" altLang="zh-TW" sz="2400" dirty="0"/>
              <a:t>= </a:t>
            </a:r>
            <a:r>
              <a:rPr lang="en-US" altLang="zh-TW" sz="2400" dirty="0" err="1"/>
              <a:t>Te</a:t>
            </a:r>
            <a:r>
              <a:rPr lang="en-US" altLang="zh-TW" sz="2400" dirty="0"/>
              <a:t> + </a:t>
            </a:r>
            <a:r>
              <a:rPr lang="en-US" altLang="zh-TW" sz="2400" dirty="0" err="1"/>
              <a:t>Tn</a:t>
            </a:r>
            <a:r>
              <a:rPr lang="en-US" altLang="zh-TW" sz="2400" dirty="0"/>
              <a:t> + </a:t>
            </a:r>
            <a:r>
              <a:rPr lang="en-US" altLang="zh-TW" sz="2400" dirty="0" err="1"/>
              <a:t>Ts</a:t>
            </a:r>
            <a:r>
              <a:rPr lang="en-US" altLang="zh-TW" sz="2400" dirty="0"/>
              <a:t> + Td.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4229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1" y="195029"/>
            <a:ext cx="10131425" cy="810091"/>
          </a:xfrm>
        </p:spPr>
        <p:txBody>
          <a:bodyPr/>
          <a:lstStyle/>
          <a:p>
            <a:pPr algn="ctr"/>
            <a:r>
              <a:rPr lang="en-US" altLang="zh-TW" i="1" dirty="0"/>
              <a:t>One-way </a:t>
            </a:r>
            <a:r>
              <a:rPr lang="en-US" altLang="zh-TW" i="1" dirty="0" smtClean="0"/>
              <a:t>Voice &amp; </a:t>
            </a:r>
            <a:r>
              <a:rPr lang="en-US" altLang="zh-TW" i="1" dirty="0"/>
              <a:t>Video</a:t>
            </a:r>
            <a:r>
              <a:rPr lang="en-US" altLang="zh-TW" i="1" dirty="0" smtClean="0"/>
              <a:t> </a:t>
            </a:r>
            <a:r>
              <a:rPr lang="en-US" altLang="zh-TW" i="1" dirty="0"/>
              <a:t>Delay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735" y="853438"/>
            <a:ext cx="4791075" cy="21431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820" y="853439"/>
            <a:ext cx="3533775" cy="5172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853438"/>
            <a:ext cx="3295650" cy="51720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88735" y="3218688"/>
            <a:ext cx="4791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1.Use OCR software  to  recognize image </a:t>
            </a:r>
          </a:p>
          <a:p>
            <a:r>
              <a:rPr lang="en-US" altLang="zh-TW" dirty="0" smtClean="0"/>
              <a:t>2.Round-trip time </a:t>
            </a:r>
          </a:p>
          <a:p>
            <a:r>
              <a:rPr lang="en-US" altLang="zh-TW" dirty="0" smtClean="0"/>
              <a:t>3.one-way delay</a:t>
            </a:r>
          </a:p>
          <a:p>
            <a:r>
              <a:rPr lang="en-US" altLang="zh-TW" dirty="0" smtClean="0"/>
              <a:t>4.Google+ use most time to process data</a:t>
            </a:r>
          </a:p>
          <a:p>
            <a:r>
              <a:rPr lang="en-US" altLang="zh-TW" dirty="0" smtClean="0"/>
              <a:t>5.Skype in two party is faster than multi party </a:t>
            </a:r>
          </a:p>
          <a:p>
            <a:r>
              <a:rPr lang="en-US" altLang="zh-TW" dirty="0" smtClean="0"/>
              <a:t>6.Skype’s video &amp; voice is unsynchronized</a:t>
            </a:r>
          </a:p>
          <a:p>
            <a:r>
              <a:rPr lang="en-US" altLang="zh-TW" dirty="0" smtClean="0"/>
              <a:t>7.Round-trip video delay (RTT)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1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2064" y="457200"/>
            <a:ext cx="4059936" cy="6211824"/>
          </a:xfrm>
        </p:spPr>
        <p:txBody>
          <a:bodyPr/>
          <a:lstStyle/>
          <a:p>
            <a:r>
              <a:rPr lang="en-US" altLang="zh-TW" dirty="0" smtClean="0"/>
              <a:t>For RTT Google+  is faster than Skype.</a:t>
            </a:r>
          </a:p>
          <a:p>
            <a:r>
              <a:rPr lang="en-US" altLang="zh-TW" dirty="0"/>
              <a:t>The transmission between Google+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relay </a:t>
            </a:r>
            <a:r>
              <a:rPr lang="en-US" altLang="zh-TW" dirty="0"/>
              <a:t>servers likely traverse their own </a:t>
            </a:r>
            <a:r>
              <a:rPr lang="en-US" altLang="zh-TW" dirty="0" smtClean="0"/>
              <a:t>                         	private backbone network </a:t>
            </a:r>
            <a:r>
              <a:rPr lang="en-US" altLang="zh-TW" dirty="0"/>
              <a:t>with good </a:t>
            </a:r>
            <a:r>
              <a:rPr lang="en-US" altLang="zh-TW" dirty="0" smtClean="0"/>
              <a:t>  	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 guarantee.</a:t>
            </a:r>
          </a:p>
          <a:p>
            <a:pPr marL="0" indent="0">
              <a:buNone/>
            </a:pPr>
            <a:r>
              <a:rPr lang="en-US" altLang="zh-TW" dirty="0" smtClean="0"/>
              <a:t>Google+ system incur less network loss and delay than Skype.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1" y="457200"/>
            <a:ext cx="75342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43841"/>
            <a:ext cx="10131425" cy="804672"/>
          </a:xfrm>
        </p:spPr>
        <p:txBody>
          <a:bodyPr/>
          <a:lstStyle/>
          <a:p>
            <a:r>
              <a:rPr lang="en-US" altLang="zh-TW" b="1" dirty="0"/>
              <a:t>ROBUSTNESS AGAINST LOSSES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264" y="950976"/>
            <a:ext cx="11692127" cy="568147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</a:t>
            </a:r>
            <a:r>
              <a:rPr lang="en-US" altLang="zh-TW" sz="2400" dirty="0" smtClean="0"/>
              <a:t>onventional </a:t>
            </a:r>
            <a:r>
              <a:rPr lang="en-US" altLang="zh-TW" sz="2400" dirty="0"/>
              <a:t>wisdom is to </a:t>
            </a:r>
            <a:r>
              <a:rPr lang="en-US" altLang="zh-TW" sz="2400" dirty="0" smtClean="0"/>
              <a:t>use packet-level </a:t>
            </a:r>
            <a:r>
              <a:rPr lang="en-US" altLang="zh-TW" sz="2400" dirty="0"/>
              <a:t>forward error correction (FEC) </a:t>
            </a:r>
            <a:r>
              <a:rPr lang="en-US" altLang="zh-TW" sz="2400" dirty="0" smtClean="0"/>
              <a:t>coding.</a:t>
            </a:r>
          </a:p>
          <a:p>
            <a:r>
              <a:rPr lang="en-US" altLang="zh-TW" sz="2400" dirty="0" smtClean="0"/>
              <a:t>But if network delay is short enough(20ms),</a:t>
            </a:r>
            <a:r>
              <a:rPr lang="en-US" altLang="zh-TW" sz="2400" dirty="0" err="1" smtClean="0"/>
              <a:t>retansmission</a:t>
            </a:r>
            <a:r>
              <a:rPr lang="en-US" altLang="zh-TW" sz="2400" dirty="0" smtClean="0"/>
              <a:t> is affordable.</a:t>
            </a:r>
          </a:p>
          <a:p>
            <a:r>
              <a:rPr lang="en-US" altLang="zh-TW" sz="2400" dirty="0"/>
              <a:t>Skype employs aggressive </a:t>
            </a:r>
            <a:r>
              <a:rPr lang="en-US" altLang="zh-TW" sz="2400" dirty="0" smtClean="0"/>
              <a:t>FEC </a:t>
            </a:r>
            <a:r>
              <a:rPr lang="en-US" altLang="zh-TW" sz="2400" dirty="0"/>
              <a:t>coding for </a:t>
            </a:r>
            <a:r>
              <a:rPr lang="en-US" altLang="zh-TW" sz="2400" dirty="0" smtClean="0"/>
              <a:t>VoIP(</a:t>
            </a:r>
            <a:r>
              <a:rPr lang="en-US" altLang="zh-TW" sz="2400" b="1" dirty="0"/>
              <a:t>Voice over </a:t>
            </a:r>
            <a:r>
              <a:rPr lang="en-US" altLang="zh-TW" sz="2400" b="1" dirty="0" smtClean="0"/>
              <a:t>IP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and two-party </a:t>
            </a:r>
            <a:r>
              <a:rPr lang="en-US" altLang="zh-TW" sz="2400" dirty="0" smtClean="0"/>
              <a:t>video conference.</a:t>
            </a:r>
          </a:p>
          <a:p>
            <a:r>
              <a:rPr lang="en-US" altLang="zh-TW" sz="2400" dirty="0" smtClean="0"/>
              <a:t>Define </a:t>
            </a:r>
            <a:r>
              <a:rPr lang="en-US" altLang="zh-TW" sz="2400" dirty="0"/>
              <a:t>FEC redundancy ratio </a:t>
            </a:r>
            <a:r>
              <a:rPr lang="en-US" altLang="zh-TW" sz="2400" dirty="0" smtClean="0"/>
              <a:t>                    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08" y="4027932"/>
            <a:ext cx="1171575" cy="533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58" y="4708397"/>
            <a:ext cx="97726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7" y="3974020"/>
            <a:ext cx="10131425" cy="3649133"/>
          </a:xfrm>
        </p:spPr>
        <p:txBody>
          <a:bodyPr/>
          <a:lstStyle/>
          <a:p>
            <a:r>
              <a:rPr lang="en-US" altLang="zh-TW" dirty="0"/>
              <a:t>recovery ratio is </a:t>
            </a:r>
            <a:r>
              <a:rPr lang="en-US" altLang="zh-TW" dirty="0" smtClean="0"/>
              <a:t>defined </a:t>
            </a:r>
            <a:r>
              <a:rPr lang="en-US" altLang="zh-TW" dirty="0"/>
              <a:t>as the fraction of lost packets that are </a:t>
            </a:r>
            <a:r>
              <a:rPr lang="en-US" altLang="zh-TW" dirty="0" smtClean="0"/>
              <a:t>eventually received </a:t>
            </a:r>
            <a:r>
              <a:rPr lang="en-US" altLang="zh-TW" dirty="0"/>
              <a:t>by the receiver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persistent </a:t>
            </a:r>
            <a:r>
              <a:rPr lang="en-US" altLang="zh-TW" dirty="0"/>
              <a:t>ratio defines </a:t>
            </a:r>
            <a:r>
              <a:rPr lang="en-US" altLang="zh-TW" dirty="0" smtClean="0"/>
              <a:t>the fraction </a:t>
            </a:r>
            <a:r>
              <a:rPr lang="en-US" altLang="zh-TW" dirty="0"/>
              <a:t>of packets retransmitted at least once that </a:t>
            </a:r>
            <a:r>
              <a:rPr lang="en-US" altLang="zh-TW" dirty="0" smtClean="0"/>
              <a:t>are eventually </a:t>
            </a:r>
            <a:r>
              <a:rPr lang="en-US" altLang="zh-TW" dirty="0"/>
              <a:t>received by the receiver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Google+ applies </a:t>
            </a:r>
            <a:r>
              <a:rPr lang="en-US" altLang="zh-TW" dirty="0"/>
              <a:t>selective persistent retransmission to packets </a:t>
            </a:r>
            <a:r>
              <a:rPr lang="en-US" altLang="zh-TW" dirty="0" smtClean="0"/>
              <a:t>of the </a:t>
            </a:r>
            <a:r>
              <a:rPr lang="en-US" altLang="zh-TW" dirty="0"/>
              <a:t>lower video layers first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define the k-</a:t>
            </a:r>
            <a:r>
              <a:rPr lang="en-US" altLang="zh-TW" dirty="0" err="1"/>
              <a:t>th</a:t>
            </a:r>
            <a:r>
              <a:rPr lang="en-US" altLang="zh-TW" dirty="0"/>
              <a:t> retransmission </a:t>
            </a:r>
            <a:r>
              <a:rPr lang="en-US" altLang="zh-TW" dirty="0" smtClean="0"/>
              <a:t>interval as </a:t>
            </a:r>
            <a:r>
              <a:rPr lang="en-US" altLang="zh-TW" dirty="0"/>
              <a:t>the time lag between the </a:t>
            </a:r>
            <a:r>
              <a:rPr lang="en-US" altLang="zh-TW" dirty="0" err="1"/>
              <a:t>kth</a:t>
            </a:r>
            <a:r>
              <a:rPr lang="en-US" altLang="zh-TW" dirty="0"/>
              <a:t> retransmission and the</a:t>
            </a:r>
          </a:p>
          <a:p>
            <a:pPr marL="0" indent="0">
              <a:buNone/>
            </a:pPr>
            <a:r>
              <a:rPr lang="en-US" altLang="zh-TW" dirty="0" smtClean="0"/>
              <a:t>     (</a:t>
            </a:r>
            <a:r>
              <a:rPr lang="en-US" altLang="zh-TW" dirty="0"/>
              <a:t>k−1)</a:t>
            </a:r>
            <a:r>
              <a:rPr lang="en-US" altLang="zh-TW" dirty="0" err="1"/>
              <a:t>th</a:t>
            </a:r>
            <a:r>
              <a:rPr lang="en-US" altLang="zh-TW" dirty="0"/>
              <a:t> retransmission of the same packet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47" y="722123"/>
            <a:ext cx="9667875" cy="1885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0" y="2775585"/>
            <a:ext cx="4962525" cy="19240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51" y="2785110"/>
            <a:ext cx="48101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689" y="4348819"/>
            <a:ext cx="10131425" cy="3649133"/>
          </a:xfrm>
        </p:spPr>
        <p:txBody>
          <a:bodyPr/>
          <a:lstStyle/>
          <a:p>
            <a:pPr algn="ctr"/>
            <a:r>
              <a:rPr lang="en-US" altLang="zh-TW" dirty="0" smtClean="0"/>
              <a:t>CDF :Cumulative Distribution Function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508339"/>
            <a:ext cx="88392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09600"/>
            <a:ext cx="11814047" cy="3649133"/>
          </a:xfrm>
        </p:spPr>
        <p:txBody>
          <a:bodyPr/>
          <a:lstStyle/>
          <a:p>
            <a:r>
              <a:rPr lang="en-US" altLang="zh-TW" dirty="0"/>
              <a:t>layered video </a:t>
            </a:r>
            <a:r>
              <a:rPr lang="en-US" altLang="zh-TW" dirty="0" smtClean="0"/>
              <a:t>coding not </a:t>
            </a:r>
            <a:r>
              <a:rPr lang="en-US" altLang="zh-TW" dirty="0"/>
              <a:t>only adapts to user heterogeneity well, but also </a:t>
            </a:r>
            <a:r>
              <a:rPr lang="en-US" altLang="zh-TW" dirty="0" smtClean="0"/>
              <a:t>enhances </a:t>
            </a:r>
            <a:r>
              <a:rPr lang="en-US" altLang="zh-TW" dirty="0"/>
              <a:t>video quality resilience against losses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64" y="270552"/>
            <a:ext cx="4686300" cy="1695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03" y="270552"/>
            <a:ext cx="4257675" cy="1762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014" y="2491401"/>
            <a:ext cx="6191156" cy="42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73" y="426720"/>
            <a:ext cx="91535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537" y="2702899"/>
            <a:ext cx="11274551" cy="364913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Skype’s FEC </a:t>
            </a:r>
            <a:r>
              <a:rPr lang="en-US" altLang="zh-TW" sz="2400" dirty="0" smtClean="0"/>
              <a:t>efficiency </a:t>
            </a:r>
            <a:r>
              <a:rPr lang="en-US" altLang="zh-TW" sz="2400" dirty="0"/>
              <a:t>is almost independent of RTT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FEC is </a:t>
            </a:r>
            <a:r>
              <a:rPr lang="en-US" altLang="zh-TW" sz="2400" dirty="0"/>
              <a:t>preferable over retransmissions if RTT is large, </a:t>
            </a:r>
            <a:r>
              <a:rPr lang="en-US" altLang="zh-TW" sz="2400" dirty="0" smtClean="0"/>
              <a:t>loss is </a:t>
            </a:r>
            <a:r>
              <a:rPr lang="en-US" altLang="zh-TW" sz="2400" dirty="0"/>
              <a:t>random, and loss rate is not too high.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72046"/>
            <a:ext cx="44481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-85344"/>
            <a:ext cx="10131425" cy="1456267"/>
          </a:xfrm>
        </p:spPr>
        <p:txBody>
          <a:bodyPr/>
          <a:lstStyle/>
          <a:p>
            <a:pPr algn="ctr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1" y="950976"/>
            <a:ext cx="11679936" cy="566927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pure P2P </a:t>
            </a:r>
            <a:r>
              <a:rPr lang="en-US" altLang="zh-TW" sz="2400" dirty="0" smtClean="0"/>
              <a:t>architecture </a:t>
            </a:r>
            <a:r>
              <a:rPr lang="en-US" altLang="zh-TW" sz="2400" dirty="0"/>
              <a:t>cannot sustain high-quality multi-party </a:t>
            </a:r>
            <a:r>
              <a:rPr lang="en-US" altLang="zh-TW" sz="2400" dirty="0" smtClean="0"/>
              <a:t>video conferencing </a:t>
            </a:r>
            <a:r>
              <a:rPr lang="en-US" altLang="zh-TW" sz="2400" dirty="0"/>
              <a:t>services on the </a:t>
            </a:r>
            <a:r>
              <a:rPr lang="en-US" altLang="zh-TW" sz="2400" dirty="0" smtClean="0"/>
              <a:t>Internet.</a:t>
            </a:r>
          </a:p>
          <a:p>
            <a:r>
              <a:rPr lang="en-US" altLang="zh-TW" sz="2400" dirty="0" smtClean="0"/>
              <a:t>bandwidth-rich </a:t>
            </a:r>
            <a:r>
              <a:rPr lang="en-US" altLang="zh-TW" sz="2400" dirty="0"/>
              <a:t>server infrastructure can be deployed to </a:t>
            </a:r>
            <a:r>
              <a:rPr lang="en-US" altLang="zh-TW" sz="2400" dirty="0" smtClean="0"/>
              <a:t>significantly </a:t>
            </a:r>
            <a:r>
              <a:rPr lang="en-US" altLang="zh-TW" sz="2400" dirty="0"/>
              <a:t>improve user conferencing experiences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Compared with multi-version </a:t>
            </a:r>
            <a:r>
              <a:rPr lang="en-US" altLang="zh-TW" sz="2400" dirty="0" smtClean="0"/>
              <a:t>video coding</a:t>
            </a:r>
            <a:r>
              <a:rPr lang="en-US" altLang="zh-TW" sz="2400" dirty="0"/>
              <a:t>, layered video coding can more efficiently </a:t>
            </a:r>
            <a:r>
              <a:rPr lang="en-US" altLang="zh-TW" sz="2400" dirty="0" smtClean="0"/>
              <a:t>address </a:t>
            </a:r>
            <a:r>
              <a:rPr lang="en-US" altLang="zh-TW" sz="2400" dirty="0"/>
              <a:t>user access heterogeneity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With layered video coding, </a:t>
            </a:r>
            <a:r>
              <a:rPr lang="en-US" altLang="zh-TW" sz="2400" dirty="0" smtClean="0"/>
              <a:t>prioritized </a:t>
            </a:r>
            <a:r>
              <a:rPr lang="en-US" altLang="zh-TW" sz="2400" dirty="0"/>
              <a:t>selective retransmissions can further enhance the</a:t>
            </a:r>
          </a:p>
          <a:p>
            <a:pPr marL="0" indent="0">
              <a:buNone/>
            </a:pPr>
            <a:r>
              <a:rPr lang="en-US" altLang="zh-TW" sz="2400" dirty="0" smtClean="0"/>
              <a:t>    robustness </a:t>
            </a:r>
            <a:r>
              <a:rPr lang="en-US" altLang="zh-TW" sz="2400" dirty="0"/>
              <a:t>of conferencing quality against various </a:t>
            </a:r>
            <a:r>
              <a:rPr lang="en-US" altLang="zh-TW" sz="2400" dirty="0" smtClean="0"/>
              <a:t>network </a:t>
            </a:r>
            <a:r>
              <a:rPr lang="en-US" altLang="zh-TW" sz="2400" dirty="0"/>
              <a:t>impairments.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95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What </a:t>
            </a:r>
            <a:r>
              <a:rPr lang="en-US" altLang="zh-TW" sz="2400" dirty="0"/>
              <a:t>is Video telephony </a:t>
            </a:r>
            <a:r>
              <a:rPr lang="en-US" altLang="zh-TW" sz="2400" dirty="0" smtClean="0"/>
              <a:t>?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en-US" altLang="zh-TW" sz="2400" dirty="0" err="1" smtClean="0"/>
              <a:t>Ans</a:t>
            </a:r>
            <a:r>
              <a:rPr lang="en-US" altLang="zh-TW" sz="2400" dirty="0"/>
              <a:t>: Video telephony </a:t>
            </a:r>
            <a:r>
              <a:rPr lang="en-US" altLang="zh-TW" sz="2400" dirty="0" smtClean="0"/>
              <a:t> comprises </a:t>
            </a:r>
            <a:r>
              <a:rPr lang="en-US" altLang="zh-TW" sz="2400" dirty="0"/>
              <a:t>the technologies for the </a:t>
            </a:r>
            <a:r>
              <a:rPr lang="en-US" altLang="zh-TW" sz="3200" dirty="0"/>
              <a:t>reception</a:t>
            </a:r>
            <a:r>
              <a:rPr lang="en-US" altLang="zh-TW" sz="2400" dirty="0"/>
              <a:t> and </a:t>
            </a:r>
            <a:r>
              <a:rPr lang="en-US" altLang="zh-TW" sz="2400" dirty="0" smtClean="0"/>
              <a:t>   		</a:t>
            </a:r>
            <a:r>
              <a:rPr lang="en-US" altLang="zh-TW" sz="2400" dirty="0"/>
              <a:t>	</a:t>
            </a:r>
            <a:r>
              <a:rPr lang="en-US" altLang="zh-TW" sz="3200" dirty="0" smtClean="0"/>
              <a:t>transmission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of audio-video signals by users at different locations, for </a:t>
            </a:r>
            <a:r>
              <a:rPr lang="en-US" altLang="zh-TW" sz="2400" dirty="0" smtClean="0"/>
              <a:t>		     </a:t>
            </a:r>
            <a:r>
              <a:rPr lang="en-US" altLang="zh-TW" sz="3200" dirty="0" smtClean="0"/>
              <a:t>communication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between people in real-time</a:t>
            </a:r>
            <a:endParaRPr lang="en-US" altLang="zh-TW" sz="2400" dirty="0" smtClean="0"/>
          </a:p>
          <a:p>
            <a:r>
              <a:rPr lang="en-US" altLang="zh-TW" sz="2400" dirty="0" smtClean="0"/>
              <a:t>Video telephony requires </a:t>
            </a:r>
            <a:r>
              <a:rPr lang="en-US" altLang="zh-TW" sz="3600" dirty="0" smtClean="0"/>
              <a:t>high-bandwidth</a:t>
            </a:r>
            <a:r>
              <a:rPr lang="en-US" altLang="zh-TW" sz="2400" dirty="0" smtClean="0"/>
              <a:t> and </a:t>
            </a:r>
            <a:r>
              <a:rPr lang="en-US" altLang="zh-TW" sz="3200" dirty="0" smtClean="0"/>
              <a:t>low-delay </a:t>
            </a:r>
            <a:r>
              <a:rPr lang="en-US" altLang="zh-TW" sz="2400" dirty="0" smtClean="0"/>
              <a:t>data transmissions between users</a:t>
            </a:r>
          </a:p>
          <a:p>
            <a:r>
              <a:rPr lang="en-US" altLang="zh-TW" sz="2400" dirty="0"/>
              <a:t>Main challenge for video conference: </a:t>
            </a:r>
          </a:p>
          <a:p>
            <a:pPr marL="0" indent="0">
              <a:buNone/>
            </a:pPr>
            <a:r>
              <a:rPr lang="en-US" altLang="zh-TW" sz="2400" dirty="0" smtClean="0"/>
              <a:t>	1.different </a:t>
            </a:r>
            <a:r>
              <a:rPr lang="en-US" altLang="zh-TW" sz="2400" dirty="0"/>
              <a:t>user device and network access</a:t>
            </a:r>
          </a:p>
          <a:p>
            <a:pPr marL="0" indent="0">
              <a:buNone/>
            </a:pPr>
            <a:r>
              <a:rPr lang="en-US" altLang="zh-TW" sz="2400" dirty="0"/>
              <a:t>	2.dynamic </a:t>
            </a:r>
            <a:r>
              <a:rPr lang="en-US" altLang="zh-TW" sz="2400" dirty="0" smtClean="0"/>
              <a:t>bandwidth </a:t>
            </a:r>
            <a:r>
              <a:rPr lang="en-US" altLang="zh-TW" sz="2400" dirty="0"/>
              <a:t>variation</a:t>
            </a:r>
          </a:p>
          <a:p>
            <a:pPr marL="0" indent="0">
              <a:buNone/>
            </a:pPr>
            <a:r>
              <a:rPr lang="en-US" altLang="zh-TW" sz="2400" dirty="0"/>
              <a:t>	3.random network impairments like packet loss or </a:t>
            </a:r>
            <a:r>
              <a:rPr lang="en-US" altLang="zh-TW" sz="2400" dirty="0" smtClean="0"/>
              <a:t>delay</a:t>
            </a:r>
          </a:p>
          <a:p>
            <a:r>
              <a:rPr lang="en-US" altLang="zh-TW" sz="2400" dirty="0" smtClean="0"/>
              <a:t>This paper unveil 4 major design choice of 3 different </a:t>
            </a:r>
            <a:r>
              <a:rPr lang="en-US" altLang="zh-TW" sz="2400" dirty="0" err="1" smtClean="0"/>
              <a:t>systems,we</a:t>
            </a:r>
            <a:r>
              <a:rPr lang="en-US" altLang="zh-TW" sz="2400" dirty="0" smtClean="0"/>
              <a:t> will see them later</a:t>
            </a:r>
          </a:p>
        </p:txBody>
      </p:sp>
    </p:spTree>
    <p:extLst>
      <p:ext uri="{BB962C8B-B14F-4D97-AF65-F5344CB8AC3E}">
        <p14:creationId xmlns:p14="http://schemas.microsoft.com/office/powerpoint/2010/main" val="26368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694943"/>
            <a:ext cx="12192000" cy="586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1.System Architecture : I . natural method is Peer-to-Peer </a:t>
            </a:r>
            <a:r>
              <a:rPr lang="en-US" altLang="zh-TW" sz="2400" dirty="0"/>
              <a:t>(P2P</a:t>
            </a:r>
            <a:r>
              <a:rPr lang="en-US" altLang="zh-TW" sz="2400" dirty="0" smtClean="0"/>
              <a:t>),but </a:t>
            </a:r>
            <a:r>
              <a:rPr lang="en-US" altLang="zh-TW" sz="2400" dirty="0"/>
              <a:t>user </a:t>
            </a:r>
            <a:r>
              <a:rPr lang="en-US" altLang="zh-TW" sz="2400" dirty="0" smtClean="0"/>
              <a:t>normally </a:t>
            </a:r>
            <a:r>
              <a:rPr lang="en-US" altLang="zh-TW" sz="2400" dirty="0"/>
              <a:t>cannot upload </a:t>
            </a:r>
            <a:r>
              <a:rPr lang="en-US" altLang="zh-TW" sz="2400" dirty="0" smtClean="0"/>
              <a:t>							multiple </a:t>
            </a:r>
            <a:r>
              <a:rPr lang="en-US" altLang="zh-TW" sz="2400" dirty="0"/>
              <a:t>high-quality </a:t>
            </a:r>
            <a:r>
              <a:rPr lang="en-US" altLang="zh-TW" sz="2400" dirty="0" smtClean="0"/>
              <a:t>video streams simultaneously.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					 II . video conferencing servers </a:t>
            </a:r>
            <a:r>
              <a:rPr lang="en-US" altLang="zh-TW" sz="2400" dirty="0"/>
              <a:t>can be employed to relay </a:t>
            </a:r>
            <a:r>
              <a:rPr lang="en-US" altLang="zh-TW" sz="2400" dirty="0" smtClean="0"/>
              <a:t> users</a:t>
            </a:r>
            <a:r>
              <a:rPr lang="en-US" altLang="zh-TW" sz="2400" dirty="0"/>
              <a:t>’ voice </a:t>
            </a:r>
            <a:r>
              <a:rPr lang="en-US" altLang="zh-TW" sz="2400" dirty="0" smtClean="0"/>
              <a:t>and 								video.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2.Video </a:t>
            </a:r>
            <a:r>
              <a:rPr lang="en-US" altLang="zh-TW" sz="2400" dirty="0"/>
              <a:t>Generation and </a:t>
            </a:r>
            <a:r>
              <a:rPr lang="en-US" altLang="zh-TW" sz="2400" dirty="0" smtClean="0"/>
              <a:t>Adaptation </a:t>
            </a:r>
            <a:r>
              <a:rPr lang="en-US" altLang="zh-TW" sz="2400" dirty="0"/>
              <a:t>: </a:t>
            </a:r>
            <a:r>
              <a:rPr lang="en-US" altLang="zh-TW" sz="2400" dirty="0" err="1" smtClean="0"/>
              <a:t>I.single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video </a:t>
            </a:r>
            <a:r>
              <a:rPr lang="en-US" altLang="zh-TW" sz="2400" dirty="0" smtClean="0"/>
              <a:t>version-downloadable by the weakest </a:t>
            </a:r>
            <a:r>
              <a:rPr lang="en-US" altLang="zh-TW" sz="2400" dirty="0"/>
              <a:t>receiver</a:t>
            </a:r>
            <a:r>
              <a:rPr lang="en-US" altLang="zh-TW" sz="2400" dirty="0" smtClean="0"/>
              <a:t>.</a:t>
            </a:r>
            <a:r>
              <a:rPr lang="en-US" altLang="zh-TW" sz="2400" dirty="0"/>
              <a:t>										</a:t>
            </a:r>
            <a:r>
              <a:rPr lang="en-US" altLang="zh-TW" sz="2400" dirty="0" err="1" smtClean="0"/>
              <a:t>II.multiple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video </a:t>
            </a:r>
            <a:r>
              <a:rPr lang="en-US" altLang="zh-TW" sz="2400" dirty="0" smtClean="0"/>
              <a:t>versions-match receiver’s download 												capacity , but High encoding </a:t>
            </a:r>
            <a:r>
              <a:rPr lang="en-US" altLang="zh-TW" sz="2400" dirty="0"/>
              <a:t>and bandwidth overhead.</a:t>
            </a:r>
          </a:p>
          <a:p>
            <a:pPr marL="0" indent="0">
              <a:buNone/>
            </a:pPr>
            <a:r>
              <a:rPr lang="en-US" altLang="zh-TW" sz="2400" dirty="0" smtClean="0"/>
              <a:t>                                                                   III.</a:t>
            </a:r>
            <a:r>
              <a:rPr lang="en-US" altLang="zh-TW" sz="2400" dirty="0"/>
              <a:t> Scalable Video </a:t>
            </a:r>
            <a:r>
              <a:rPr lang="en-US" altLang="zh-TW" sz="2400" dirty="0" smtClean="0"/>
              <a:t>Coding(SVC) - </a:t>
            </a:r>
            <a:r>
              <a:rPr lang="en-US" altLang="zh-TW" sz="2400" dirty="0"/>
              <a:t>encodes video into multiple </a:t>
            </a:r>
            <a:r>
              <a:rPr lang="en-US" altLang="zh-TW" sz="2400" dirty="0" smtClean="0"/>
              <a:t>  										</a:t>
            </a:r>
            <a:r>
              <a:rPr lang="en-US" altLang="zh-TW" sz="2400" dirty="0" err="1" smtClean="0"/>
              <a:t>layers,can</a:t>
            </a:r>
            <a:r>
              <a:rPr lang="en-US" altLang="zh-TW" sz="2400" dirty="0" smtClean="0"/>
              <a:t> reduce overhead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475232" y="524256"/>
            <a:ext cx="9460992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4528" y="292828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system’s key design choice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134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200" dirty="0"/>
              <a:t>system’s key design </a:t>
            </a:r>
            <a:r>
              <a:rPr lang="en-US" altLang="zh-TW" sz="3200" dirty="0" smtClean="0"/>
              <a:t>choices(CONT.)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48385"/>
            <a:ext cx="12191999" cy="55107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3.Packet Loss Recovery : </a:t>
            </a:r>
            <a:r>
              <a:rPr lang="en-US" altLang="zh-TW" sz="2400" dirty="0" err="1"/>
              <a:t>I.Forward</a:t>
            </a:r>
            <a:r>
              <a:rPr lang="en-US" altLang="zh-TW" sz="2400" dirty="0"/>
              <a:t> Error Correction (FEC) – for real-time system , FEC block must 									   be short , it will reduce coding efficiency       </a:t>
            </a:r>
          </a:p>
          <a:p>
            <a:pPr marL="0" indent="0">
              <a:buNone/>
            </a:pPr>
            <a:r>
              <a:rPr lang="en-US" altLang="zh-TW" sz="2400" dirty="0"/>
              <a:t>                                           </a:t>
            </a:r>
            <a:r>
              <a:rPr lang="en-US" altLang="zh-TW" sz="2400" dirty="0" err="1"/>
              <a:t>II.retansmission</a:t>
            </a:r>
            <a:r>
              <a:rPr lang="en-US" altLang="zh-TW" sz="2400" dirty="0"/>
              <a:t> – viable if network delay is small , retransmission add 								redundancy only as needed, and hence is more bandwidth-efficiency</a:t>
            </a:r>
          </a:p>
          <a:p>
            <a:pPr marL="0" indent="0">
              <a:buNone/>
            </a:pPr>
            <a:r>
              <a:rPr lang="en-US" altLang="zh-TW" sz="2400" dirty="0"/>
              <a:t>4.User Quality-of-Experience (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): </a:t>
            </a:r>
            <a:r>
              <a:rPr lang="en-US" altLang="zh-TW" sz="2400" dirty="0" smtClean="0"/>
              <a:t>consider </a:t>
            </a:r>
            <a:r>
              <a:rPr lang="en-US" altLang="zh-TW" sz="2400" dirty="0" err="1" smtClean="0"/>
              <a:t>voice&amp;video</a:t>
            </a:r>
            <a:r>
              <a:rPr lang="en-US" altLang="zh-TW" sz="2400" dirty="0"/>
              <a:t> delay, synchronization </a:t>
            </a:r>
            <a:r>
              <a:rPr lang="en-US" altLang="zh-TW" sz="2400" dirty="0" smtClean="0"/>
              <a:t>,</a:t>
            </a:r>
            <a:r>
              <a:rPr lang="en-US" altLang="zh-TW" sz="2400" dirty="0"/>
              <a:t> video </a:t>
            </a:r>
            <a:r>
              <a:rPr lang="en-US" altLang="zh-TW" sz="2400" dirty="0" smtClean="0"/>
              <a:t>												resolution</a:t>
            </a:r>
            <a:r>
              <a:rPr lang="en-US" altLang="zh-TW" sz="2400" dirty="0"/>
              <a:t>, frame-rate and </a:t>
            </a:r>
            <a:r>
              <a:rPr lang="en-US" altLang="zh-TW" sz="2400" dirty="0" smtClean="0"/>
              <a:t>quantization</a:t>
            </a:r>
            <a:r>
              <a:rPr lang="en-US" altLang="zh-TW" sz="2400" dirty="0"/>
              <a:t>, etc. </a:t>
            </a:r>
            <a:r>
              <a:rPr lang="en-US" altLang="zh-TW" sz="2400" dirty="0" smtClean="0"/>
              <a:t>Most 													Important is adaptive to </a:t>
            </a:r>
            <a:r>
              <a:rPr lang="en-US" altLang="zh-TW" sz="2400" dirty="0"/>
              <a:t>varying network conditions and </a:t>
            </a:r>
            <a:r>
              <a:rPr lang="en-US" altLang="zh-TW" sz="2400" dirty="0" smtClean="0"/>
              <a:t>											robust against random </a:t>
            </a:r>
            <a:r>
              <a:rPr lang="en-US" altLang="zh-TW" sz="2400" dirty="0"/>
              <a:t>network impairments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39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873" y="0"/>
            <a:ext cx="10131425" cy="1456267"/>
          </a:xfrm>
        </p:spPr>
        <p:txBody>
          <a:bodyPr/>
          <a:lstStyle/>
          <a:p>
            <a:pPr algn="ctr"/>
            <a:r>
              <a:rPr lang="en-US" altLang="zh-TW" b="1" dirty="0"/>
              <a:t>SYSTEM ARCHITECTURE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769" y="1219200"/>
            <a:ext cx="11533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They use 3 stage of experiment to identify voice, video, and signaling flows-</a:t>
            </a:r>
          </a:p>
          <a:p>
            <a:r>
              <a:rPr lang="en-US" altLang="zh-TW" sz="2800" dirty="0" smtClean="0"/>
              <a:t>1.Normal conference 2.Only voice conference 3. No one of them   </a:t>
            </a:r>
          </a:p>
          <a:p>
            <a:endParaRPr lang="en-US" altLang="zh-TW" sz="2800" dirty="0"/>
          </a:p>
          <a:p>
            <a:r>
              <a:rPr lang="en-US" altLang="zh-TW" sz="2800" dirty="0" err="1" smtClean="0"/>
              <a:t>I.iChat</a:t>
            </a:r>
            <a:r>
              <a:rPr lang="en-US" altLang="zh-TW" sz="2800" dirty="0" smtClean="0"/>
              <a:t> : P2P ,star </a:t>
            </a:r>
            <a:r>
              <a:rPr lang="en-US" altLang="zh-TW" sz="2800" dirty="0" err="1" smtClean="0"/>
              <a:t>topology,only</a:t>
            </a:r>
            <a:r>
              <a:rPr lang="en-US" altLang="zh-TW" sz="2800" dirty="0" smtClean="0"/>
              <a:t> central hub</a:t>
            </a:r>
          </a:p>
          <a:p>
            <a:r>
              <a:rPr lang="en-US" altLang="zh-TW" sz="2800" dirty="0"/>
              <a:t>	 </a:t>
            </a:r>
            <a:r>
              <a:rPr lang="en-US" altLang="zh-TW" sz="2800" dirty="0" smtClean="0"/>
              <a:t> (</a:t>
            </a:r>
            <a:r>
              <a:rPr lang="en-US" altLang="zh-TW" sz="2800" dirty="0" err="1" smtClean="0"/>
              <a:t>initator</a:t>
            </a:r>
            <a:r>
              <a:rPr lang="en-US" altLang="zh-TW" sz="2800" dirty="0" smtClean="0"/>
              <a:t>) can add or close the conference.</a:t>
            </a:r>
          </a:p>
          <a:p>
            <a:r>
              <a:rPr lang="en-US" altLang="zh-TW" sz="2800" dirty="0" smtClean="0"/>
              <a:t>    	upload data flow use only UDP flow , RTP protocol</a:t>
            </a:r>
          </a:p>
          <a:p>
            <a:r>
              <a:rPr lang="en-US" altLang="zh-TW" sz="2800" dirty="0" err="1" smtClean="0"/>
              <a:t>II.Coogle</a:t>
            </a:r>
            <a:r>
              <a:rPr lang="en-US" altLang="zh-TW" sz="2800" dirty="0" smtClean="0"/>
              <a:t>+: Server-centric </a:t>
            </a:r>
            <a:r>
              <a:rPr lang="en-US" altLang="zh-TW" sz="2800" dirty="0" err="1" smtClean="0"/>
              <a:t>topology,not</a:t>
            </a:r>
            <a:r>
              <a:rPr lang="en-US" altLang="zh-TW" sz="2800" dirty="0" smtClean="0"/>
              <a:t> direct transmission</a:t>
            </a:r>
          </a:p>
          <a:p>
            <a:r>
              <a:rPr lang="en-US" altLang="zh-TW" sz="2800" dirty="0"/>
              <a:t>	</a:t>
            </a:r>
            <a:r>
              <a:rPr lang="en-US" altLang="zh-TW" sz="2800" dirty="0" smtClean="0"/>
              <a:t>by user ,but by proxy servers.</a:t>
            </a:r>
          </a:p>
          <a:p>
            <a:r>
              <a:rPr lang="en-US" altLang="zh-TW" sz="2800" dirty="0"/>
              <a:t>	</a:t>
            </a:r>
            <a:r>
              <a:rPr lang="en-US" altLang="zh-TW" sz="2800" dirty="0" smtClean="0"/>
              <a:t>data flow use UDP flow Most time ,TCP is used only </a:t>
            </a:r>
          </a:p>
          <a:p>
            <a:r>
              <a:rPr lang="en-US" altLang="zh-TW" sz="2800" dirty="0"/>
              <a:t>	</a:t>
            </a:r>
            <a:r>
              <a:rPr lang="en-US" altLang="zh-TW" sz="2800" dirty="0" smtClean="0"/>
              <a:t>UDP is taffic.it also use RTP protocol. 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89" y="2117407"/>
            <a:ext cx="2730312" cy="20644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89" y="4327743"/>
            <a:ext cx="2733518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537" y="1"/>
            <a:ext cx="10131425" cy="999744"/>
          </a:xfrm>
        </p:spPr>
        <p:txBody>
          <a:bodyPr/>
          <a:lstStyle/>
          <a:p>
            <a:pPr algn="ctr"/>
            <a:r>
              <a:rPr lang="en-US" altLang="zh-TW" b="1" dirty="0"/>
              <a:t>SYSTEM </a:t>
            </a:r>
            <a:r>
              <a:rPr lang="en-US" altLang="zh-TW" b="1" dirty="0" smtClean="0"/>
              <a:t>ARCHITECTURE(CONT.)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21" y="780288"/>
            <a:ext cx="12070080" cy="5608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err="1" smtClean="0"/>
              <a:t>III.Skype</a:t>
            </a:r>
            <a:r>
              <a:rPr lang="en-US" altLang="zh-TW" sz="2800" dirty="0" smtClean="0"/>
              <a:t> : </a:t>
            </a:r>
            <a:r>
              <a:rPr lang="en-US" altLang="zh-TW" sz="2800" dirty="0" err="1" smtClean="0"/>
              <a:t>Hyprid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topology</a:t>
            </a:r>
            <a:r>
              <a:rPr lang="en-US" altLang="zh-TW" sz="2800" dirty="0" err="1" smtClean="0"/>
              <a:t>,in</a:t>
            </a:r>
            <a:r>
              <a:rPr lang="en-US" altLang="zh-TW" sz="2800" dirty="0" smtClean="0"/>
              <a:t> two-party calls use direct P2P;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if more user ,like picture </a:t>
            </a:r>
            <a:r>
              <a:rPr lang="en-US" altLang="zh-TW" sz="2800" dirty="0"/>
              <a:t>.</a:t>
            </a:r>
            <a:r>
              <a:rPr lang="en-US" altLang="zh-TW" sz="2800" dirty="0" smtClean="0"/>
              <a:t>voice flow transport like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			iChat(initiator do sound mix to combine user 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voice to  one stream);for video flow , user upload to 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server which directly relays to other </a:t>
            </a:r>
            <a:r>
              <a:rPr lang="en-US" altLang="zh-TW" sz="2800" dirty="0" err="1" smtClean="0"/>
              <a:t>reciver</a:t>
            </a:r>
            <a:r>
              <a:rPr lang="en-US" altLang="zh-TW" sz="2800" dirty="0" smtClean="0"/>
              <a:t>.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Skype use UDP and TCP </a:t>
            </a:r>
            <a:r>
              <a:rPr lang="en-US" altLang="zh-TW" sz="2800" dirty="0" err="1" smtClean="0"/>
              <a:t>flow,but</a:t>
            </a:r>
            <a:r>
              <a:rPr lang="en-US" altLang="zh-TW" sz="2800" dirty="0" smtClean="0"/>
              <a:t> not use 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RTP protocol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499" y="2322384"/>
            <a:ext cx="2828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4800"/>
            <a:ext cx="7181089" cy="631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They try to find conference server placement use </a:t>
            </a:r>
            <a:r>
              <a:rPr lang="en-US" altLang="zh-TW" sz="2800" dirty="0" err="1" smtClean="0"/>
              <a:t>geolocation</a:t>
            </a:r>
            <a:r>
              <a:rPr lang="en-US" altLang="zh-TW" sz="2800" dirty="0" smtClean="0"/>
              <a:t> tool -  </a:t>
            </a:r>
            <a:r>
              <a:rPr lang="en-US" altLang="zh-TW" sz="2800" dirty="0" err="1" smtClean="0"/>
              <a:t>Maxmind,and</a:t>
            </a:r>
            <a:r>
              <a:rPr lang="en-US" altLang="zh-TW" sz="2800" dirty="0" smtClean="0"/>
              <a:t> found :</a:t>
            </a:r>
          </a:p>
          <a:p>
            <a:pPr marL="0" indent="0">
              <a:buNone/>
            </a:pPr>
            <a:r>
              <a:rPr lang="en-US" altLang="zh-TW" sz="2800" dirty="0" smtClean="0"/>
              <a:t>1.Google+ servers are assigned to nearest to 	client around the world.</a:t>
            </a:r>
          </a:p>
          <a:p>
            <a:pPr marL="0" indent="0">
              <a:buNone/>
            </a:pPr>
            <a:r>
              <a:rPr lang="en-US" altLang="zh-TW" sz="2800" dirty="0" smtClean="0"/>
              <a:t>2.Skype server are all have same subnet address 	,after try to ping them – all located on the 	same </a:t>
            </a:r>
            <a:r>
              <a:rPr lang="en-US" altLang="zh-TW" sz="2800" dirty="0" err="1" smtClean="0"/>
              <a:t>place,near</a:t>
            </a:r>
            <a:r>
              <a:rPr lang="en-US" altLang="zh-TW" sz="2800" dirty="0" smtClean="0"/>
              <a:t> New Jersey</a:t>
            </a:r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05" y="4157472"/>
            <a:ext cx="4476750" cy="2609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05" y="207264"/>
            <a:ext cx="420052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7" y="262129"/>
            <a:ext cx="10131425" cy="682752"/>
          </a:xfrm>
        </p:spPr>
        <p:txBody>
          <a:bodyPr/>
          <a:lstStyle/>
          <a:p>
            <a:pPr algn="ctr"/>
            <a:r>
              <a:rPr lang="en-US" altLang="zh-TW" dirty="0" smtClean="0"/>
              <a:t>Video Generation and adaptation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3181" y="1176529"/>
            <a:ext cx="4638675" cy="13906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48640" y="1767840"/>
            <a:ext cx="11399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video quality is mostly determined by three</a:t>
            </a:r>
          </a:p>
          <a:p>
            <a:r>
              <a:rPr lang="en-US" altLang="zh-TW" sz="2800" dirty="0"/>
              <a:t>video encoding parameters: resolution, </a:t>
            </a:r>
            <a:endParaRPr lang="en-US" altLang="zh-TW" sz="2800" dirty="0" smtClean="0"/>
          </a:p>
          <a:p>
            <a:r>
              <a:rPr lang="en-US" altLang="zh-TW" sz="2800" dirty="0" smtClean="0"/>
              <a:t>frame </a:t>
            </a:r>
            <a:r>
              <a:rPr lang="en-US" altLang="zh-TW" sz="2800" dirty="0"/>
              <a:t>rate, </a:t>
            </a:r>
            <a:r>
              <a:rPr lang="en-US" altLang="zh-TW" sz="2800" dirty="0" smtClean="0"/>
              <a:t>and quantization.</a:t>
            </a:r>
          </a:p>
          <a:p>
            <a:r>
              <a:rPr lang="en-US" altLang="zh-TW" sz="2800" dirty="0"/>
              <a:t>Skype and Google+ </a:t>
            </a:r>
            <a:r>
              <a:rPr lang="en-US" altLang="zh-TW" sz="2800" dirty="0" smtClean="0"/>
              <a:t>adapt video </a:t>
            </a:r>
            <a:r>
              <a:rPr lang="en-US" altLang="zh-TW" sz="2800" dirty="0"/>
              <a:t>resolution to network </a:t>
            </a:r>
            <a:r>
              <a:rPr lang="en-US" altLang="zh-TW" sz="2800" dirty="0" smtClean="0"/>
              <a:t>bandwidth;</a:t>
            </a:r>
            <a:r>
              <a:rPr lang="en-US" altLang="zh-TW" sz="2800" dirty="0"/>
              <a:t> iChat’s </a:t>
            </a:r>
            <a:r>
              <a:rPr lang="en-US" altLang="zh-TW" sz="2800" dirty="0" smtClean="0"/>
              <a:t>video resolution </a:t>
            </a:r>
            <a:r>
              <a:rPr lang="en-US" altLang="zh-TW" sz="2800" dirty="0"/>
              <a:t>is determined by the number of users in </a:t>
            </a:r>
            <a:r>
              <a:rPr lang="en-US" altLang="zh-TW" sz="2800" dirty="0" smtClean="0"/>
              <a:t>the conference.</a:t>
            </a:r>
          </a:p>
          <a:p>
            <a:r>
              <a:rPr lang="en-US" altLang="zh-TW" sz="2800" i="1" dirty="0" err="1" smtClean="0"/>
              <a:t>I.Chat</a:t>
            </a:r>
            <a:r>
              <a:rPr lang="en-US" altLang="zh-TW" sz="2800" i="1" dirty="0" smtClean="0"/>
              <a:t> </a:t>
            </a:r>
            <a:r>
              <a:rPr lang="en-US" altLang="zh-TW" sz="2800" i="1" dirty="0"/>
              <a:t>uses One-version </a:t>
            </a:r>
            <a:r>
              <a:rPr lang="en-US" altLang="zh-TW" sz="2800" i="1" dirty="0" smtClean="0"/>
              <a:t>Encoding.</a:t>
            </a:r>
          </a:p>
          <a:p>
            <a:r>
              <a:rPr lang="en-US" altLang="zh-TW" sz="2800" i="1" dirty="0" err="1" smtClean="0"/>
              <a:t>II.Skype</a:t>
            </a:r>
            <a:r>
              <a:rPr lang="en-US" altLang="zh-TW" sz="2800" i="1" dirty="0" smtClean="0"/>
              <a:t> </a:t>
            </a:r>
            <a:r>
              <a:rPr lang="en-US" altLang="zh-TW" sz="2800" i="1" dirty="0"/>
              <a:t>uses Multi-version </a:t>
            </a:r>
            <a:r>
              <a:rPr lang="en-US" altLang="zh-TW" sz="2800" i="1" dirty="0" smtClean="0"/>
              <a:t>Encoding : </a:t>
            </a:r>
            <a:r>
              <a:rPr lang="en-US" altLang="zh-TW" sz="2800" dirty="0" smtClean="0"/>
              <a:t>source-side multi-version encoding,</a:t>
            </a:r>
          </a:p>
          <a:p>
            <a:r>
              <a:rPr lang="en-US" altLang="zh-TW" sz="2800" dirty="0"/>
              <a:t>	</a:t>
            </a:r>
            <a:r>
              <a:rPr lang="en-US" altLang="zh-TW" sz="2800" dirty="0" smtClean="0"/>
              <a:t>if sender or receiver capacity are low use one-version.</a:t>
            </a:r>
          </a:p>
          <a:p>
            <a:r>
              <a:rPr lang="en-US" altLang="zh-TW" sz="2800" dirty="0" smtClean="0"/>
              <a:t>III</a:t>
            </a:r>
            <a:r>
              <a:rPr lang="en-US" altLang="zh-TW" sz="2800" dirty="0"/>
              <a:t>.</a:t>
            </a:r>
            <a:r>
              <a:rPr lang="en-US" altLang="zh-TW" sz="2800" i="1" dirty="0"/>
              <a:t> Google+ uses Multi-layer Encoding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42445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337" y="109729"/>
            <a:ext cx="10131425" cy="780288"/>
          </a:xfrm>
        </p:spPr>
        <p:txBody>
          <a:bodyPr/>
          <a:lstStyle/>
          <a:p>
            <a:pPr algn="ctr"/>
            <a:r>
              <a:rPr lang="en-US" altLang="zh-TW" dirty="0"/>
              <a:t>Video Generation and </a:t>
            </a:r>
            <a:r>
              <a:rPr lang="en-US" altLang="zh-TW" dirty="0" smtClean="0"/>
              <a:t>adaptation(CONT.)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229" y="727795"/>
            <a:ext cx="11789663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i="1" dirty="0" smtClean="0"/>
              <a:t>For RTP packet header format: </a:t>
            </a:r>
            <a:r>
              <a:rPr lang="en-US" altLang="zh-TW" sz="2800" dirty="0" smtClean="0"/>
              <a:t>Sequence Number(packet number),Timestamp(first sampling time of packet), Marker(last packet is 1)</a:t>
            </a:r>
          </a:p>
          <a:p>
            <a:pPr marL="0" indent="0">
              <a:buNone/>
            </a:pPr>
            <a:r>
              <a:rPr lang="en-US" altLang="zh-TW" sz="2800" dirty="0" smtClean="0"/>
              <a:t>Check For </a:t>
            </a:r>
            <a:r>
              <a:rPr lang="en-US" altLang="zh-TW" sz="2800" dirty="0" err="1" smtClean="0"/>
              <a:t>reciver</a:t>
            </a:r>
            <a:r>
              <a:rPr lang="en-US" altLang="zh-TW" sz="2800" dirty="0" smtClean="0"/>
              <a:t> 1, Google+ achieve temporal scalability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 </a:t>
            </a:r>
            <a:r>
              <a:rPr lang="en-US" altLang="zh-TW" sz="2800" dirty="0" err="1" smtClean="0"/>
              <a:t>reciver</a:t>
            </a:r>
            <a:r>
              <a:rPr lang="en-US" altLang="zh-TW" sz="2800" dirty="0" smtClean="0"/>
              <a:t> 2, Google+ achieve spatial </a:t>
            </a:r>
          </a:p>
          <a:p>
            <a:pPr marL="0" indent="0">
              <a:buNone/>
            </a:pPr>
            <a:r>
              <a:rPr lang="en-US" altLang="zh-TW" sz="2800" dirty="0" smtClean="0"/>
              <a:t>			 scalability </a:t>
            </a:r>
          </a:p>
          <a:p>
            <a:pPr marL="0" indent="0">
              <a:buNone/>
            </a:pPr>
            <a:r>
              <a:rPr lang="en-US" altLang="zh-TW" sz="2800" dirty="0" smtClean="0"/>
              <a:t>Temporal scalability:</a:t>
            </a:r>
            <a:endParaRPr lang="zh-TW" altLang="en-US" sz="2800" dirty="0"/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67" y="2328673"/>
            <a:ext cx="4924425" cy="4409778"/>
          </a:xfrm>
          <a:prstGeom prst="rect">
            <a:avLst/>
          </a:prstGeom>
        </p:spPr>
      </p:pic>
      <p:pic>
        <p:nvPicPr>
          <p:cNvPr id="1028" name="Picture 4" descr="http://www.lifesize.com/videoconferencingspot.com/wp-content/uploads/2011/01/Illustration11-1024x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" y="3877056"/>
            <a:ext cx="6096000" cy="17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TC103457452[[fn=神仙]]</Template>
  <TotalTime>3463</TotalTime>
  <Words>622</Words>
  <Application>Microsoft Office PowerPoint</Application>
  <PresentationFormat>寬螢幕</PresentationFormat>
  <Paragraphs>97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天體</vt:lpstr>
      <vt:lpstr>Video Telephony for End-consumers: Measurement Study of Google+, iChat, and Skype</vt:lpstr>
      <vt:lpstr>PowerPoint 簡報</vt:lpstr>
      <vt:lpstr>PowerPoint 簡報</vt:lpstr>
      <vt:lpstr>system’s key design choices(CONT.) </vt:lpstr>
      <vt:lpstr>SYSTEM ARCHITECTURE</vt:lpstr>
      <vt:lpstr>SYSTEM ARCHITECTURE(CONT.)</vt:lpstr>
      <vt:lpstr>PowerPoint 簡報</vt:lpstr>
      <vt:lpstr>Video Generation and adaptation</vt:lpstr>
      <vt:lpstr>Video Generation and adaptation(CONT.)</vt:lpstr>
      <vt:lpstr>VOICE AND VIDEO DELAY</vt:lpstr>
      <vt:lpstr>One-way Voice &amp; Video Delay</vt:lpstr>
      <vt:lpstr>PowerPoint 簡報</vt:lpstr>
      <vt:lpstr>ROBUSTNESS AGAINST LOSSES</vt:lpstr>
      <vt:lpstr>PowerPoint 簡報</vt:lpstr>
      <vt:lpstr>PowerPoint 簡報</vt:lpstr>
      <vt:lpstr>PowerPoint 簡報</vt:lpstr>
      <vt:lpstr>PowerPoint 簡報</vt:lpstr>
      <vt:lpstr>PowerPoint 簡報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Telephony for End-consumers: Measurement Study of Google+, iChat, and Skype</dc:title>
  <dc:creator>s</dc:creator>
  <cp:lastModifiedBy>s</cp:lastModifiedBy>
  <cp:revision>66</cp:revision>
  <dcterms:created xsi:type="dcterms:W3CDTF">2013-04-10T07:02:16Z</dcterms:created>
  <dcterms:modified xsi:type="dcterms:W3CDTF">2013-04-16T09:19:10Z</dcterms:modified>
</cp:coreProperties>
</file>