
<file path=[Content_Types].xml><?xml version="1.0" encoding="utf-8"?>
<Types xmlns="http://schemas.openxmlformats.org/package/2006/content-types"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>
        <p:scale>
          <a:sx n="56" d="100"/>
          <a:sy n="56" d="100"/>
        </p:scale>
        <p:origin x="-102" y="-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7080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07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8253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302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7549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789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502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295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4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91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26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329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01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93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876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4640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272C9-7C5A-4E7D-9E05-81F1415B9B8D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5C054DF-C188-43A2-BF94-FFE800BF7E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160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4800" y="683624"/>
            <a:ext cx="9631680" cy="1646302"/>
          </a:xfrm>
        </p:spPr>
        <p:txBody>
          <a:bodyPr/>
          <a:lstStyle/>
          <a:p>
            <a:pPr algn="ctr"/>
            <a:r>
              <a:rPr lang="en-US" altLang="zh-TW" dirty="0" smtClean="0"/>
              <a:t>The  Controller Placement Problem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31911" y="3437308"/>
            <a:ext cx="7766936" cy="3050708"/>
          </a:xfrm>
        </p:spPr>
        <p:txBody>
          <a:bodyPr>
            <a:normAutofit/>
          </a:bodyPr>
          <a:lstStyle/>
          <a:p>
            <a:pPr algn="ctr"/>
            <a:r>
              <a:rPr lang="en-US" altLang="zh-TW" sz="2400" dirty="0" smtClean="0"/>
              <a:t>B. Heller, R. Sherwood and N. </a:t>
            </a:r>
            <a:r>
              <a:rPr lang="en-US" altLang="zh-TW" sz="2400" dirty="0" err="1" smtClean="0"/>
              <a:t>McKeown</a:t>
            </a:r>
            <a:endParaRPr lang="en-US" altLang="zh-TW" sz="2400" dirty="0" smtClean="0"/>
          </a:p>
          <a:p>
            <a:pPr algn="ctr"/>
            <a:r>
              <a:rPr lang="en-US" altLang="zh-TW" sz="2400" dirty="0" smtClean="0"/>
              <a:t>Proceeding of HotSDN ’12</a:t>
            </a:r>
          </a:p>
          <a:p>
            <a:pPr algn="ctr"/>
            <a:r>
              <a:rPr lang="en-US" altLang="zh-TW" sz="2400" dirty="0" smtClean="0"/>
              <a:t>Presenter: </a:t>
            </a:r>
            <a:r>
              <a:rPr lang="en-US" altLang="zh-TW" sz="2400" dirty="0" err="1" smtClean="0"/>
              <a:t>YiRen</a:t>
            </a:r>
            <a:endParaRPr lang="en-US" altLang="zh-TW" sz="2400" dirty="0" smtClean="0"/>
          </a:p>
          <a:p>
            <a:pPr algn="ctr"/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4269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459288"/>
            <a:ext cx="8596668" cy="1320800"/>
          </a:xfrm>
        </p:spPr>
        <p:txBody>
          <a:bodyPr/>
          <a:lstStyle/>
          <a:p>
            <a:pPr algn="ctr"/>
            <a:r>
              <a:rPr lang="en-US" altLang="zh-TW" dirty="0" smtClean="0"/>
              <a:t>Guideline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878903"/>
            <a:ext cx="8596668" cy="4826337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1. Introduction &amp; Motivation</a:t>
            </a:r>
          </a:p>
          <a:p>
            <a:r>
              <a:rPr lang="en-US" altLang="zh-TW" sz="2800" dirty="0" smtClean="0"/>
              <a:t>2. Placement Metrics</a:t>
            </a:r>
          </a:p>
          <a:p>
            <a:r>
              <a:rPr lang="en-US" altLang="zh-TW" sz="2800" dirty="0" smtClean="0"/>
              <a:t>3. Analysis of INTERNET2 OS3E</a:t>
            </a:r>
          </a:p>
          <a:p>
            <a:r>
              <a:rPr lang="en-US" altLang="zh-TW" sz="2800" dirty="0" smtClean="0"/>
              <a:t>4. Analysis of more topologies</a:t>
            </a:r>
          </a:p>
          <a:p>
            <a:r>
              <a:rPr lang="en-US" altLang="zh-TW" sz="2800" dirty="0" smtClean="0"/>
              <a:t>5. Discussion &amp; Conclusion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47455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46554"/>
            <a:ext cx="8596668" cy="1320800"/>
          </a:xfrm>
        </p:spPr>
        <p:txBody>
          <a:bodyPr/>
          <a:lstStyle/>
          <a:p>
            <a:r>
              <a:rPr lang="en-US" altLang="zh-TW" dirty="0" smtClean="0"/>
              <a:t>Introduction &amp; 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15233"/>
            <a:ext cx="8596668" cy="5192659"/>
          </a:xfrm>
        </p:spPr>
        <p:txBody>
          <a:bodyPr>
            <a:normAutofit/>
          </a:bodyPr>
          <a:lstStyle/>
          <a:p>
            <a:r>
              <a:rPr lang="en-US" altLang="zh-TW" sz="2000" dirty="0" smtClean="0"/>
              <a:t>Motivation example:</a:t>
            </a:r>
          </a:p>
          <a:p>
            <a:pPr lvl="1"/>
            <a:r>
              <a:rPr lang="en-US" altLang="zh-TW" sz="2000" dirty="0" smtClean="0"/>
              <a:t>1) network operator</a:t>
            </a:r>
          </a:p>
          <a:p>
            <a:pPr lvl="1"/>
            <a:r>
              <a:rPr lang="en-US" altLang="zh-TW" sz="2000" dirty="0" smtClean="0"/>
              <a:t>2) controller application writers</a:t>
            </a:r>
          </a:p>
          <a:p>
            <a:pPr lvl="1"/>
            <a:r>
              <a:rPr lang="en-US" altLang="zh-TW" sz="2000" dirty="0" smtClean="0"/>
              <a:t>3) network management software design</a:t>
            </a:r>
          </a:p>
          <a:p>
            <a:r>
              <a:rPr lang="en-US" altLang="zh-TW" sz="2000" dirty="0" smtClean="0"/>
              <a:t>Two questions to improve performance of SDN like network:</a:t>
            </a:r>
          </a:p>
          <a:p>
            <a:pPr lvl="1"/>
            <a:r>
              <a:rPr lang="en-US" altLang="zh-TW" sz="2000" dirty="0" smtClean="0"/>
              <a:t>1) number of controller</a:t>
            </a:r>
          </a:p>
          <a:p>
            <a:pPr lvl="1"/>
            <a:r>
              <a:rPr lang="en-US" altLang="zh-TW" sz="2000" dirty="0" smtClean="0"/>
              <a:t>2) position of controller</a:t>
            </a:r>
          </a:p>
          <a:p>
            <a:r>
              <a:rPr lang="en-US" altLang="zh-TW" sz="2000" dirty="0" smtClean="0"/>
              <a:t>Compare controller placement using node to node controller delay imposed on:</a:t>
            </a:r>
          </a:p>
          <a:p>
            <a:pPr lvl="1"/>
            <a:r>
              <a:rPr lang="en-US" altLang="zh-TW" sz="2000" dirty="0" smtClean="0"/>
              <a:t>1) reaction delay</a:t>
            </a:r>
          </a:p>
          <a:p>
            <a:pPr lvl="1"/>
            <a:r>
              <a:rPr lang="en-US" altLang="zh-TW" sz="2000" dirty="0" smtClean="0"/>
              <a:t>2) fault discovery</a:t>
            </a:r>
          </a:p>
          <a:p>
            <a:pPr lvl="1"/>
            <a:r>
              <a:rPr lang="en-US" altLang="zh-TW" sz="2000" dirty="0" smtClean="0"/>
              <a:t>3) event propagation</a:t>
            </a:r>
          </a:p>
          <a:p>
            <a:pPr marL="57150" indent="0">
              <a:buNone/>
            </a:pPr>
            <a:endParaRPr lang="en-US" altLang="zh-TW" sz="2200" dirty="0"/>
          </a:p>
        </p:txBody>
      </p:sp>
    </p:spTree>
    <p:extLst>
      <p:ext uri="{BB962C8B-B14F-4D97-AF65-F5344CB8AC3E}">
        <p14:creationId xmlns:p14="http://schemas.microsoft.com/office/powerpoint/2010/main" val="216321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230659"/>
            <a:ext cx="8596668" cy="807308"/>
          </a:xfrm>
        </p:spPr>
        <p:txBody>
          <a:bodyPr/>
          <a:lstStyle/>
          <a:p>
            <a:pPr algn="ctr"/>
            <a:r>
              <a:rPr lang="en-US" altLang="zh-TW" dirty="0" smtClean="0"/>
              <a:t>Placement metrics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746421"/>
            <a:ext cx="8596668" cy="4294941"/>
          </a:xfrm>
        </p:spPr>
        <p:txBody>
          <a:bodyPr>
            <a:normAutofit/>
          </a:bodyPr>
          <a:lstStyle/>
          <a:p>
            <a:r>
              <a:rPr lang="en-US" altLang="zh-TW" sz="2400" dirty="0" smtClean="0"/>
              <a:t>NP-hard problem with input the number of controller: k</a:t>
            </a:r>
          </a:p>
          <a:p>
            <a:r>
              <a:rPr lang="en-US" altLang="zh-TW" sz="2400" dirty="0" smtClean="0"/>
              <a:t>Average case latency:</a:t>
            </a:r>
          </a:p>
          <a:p>
            <a:r>
              <a:rPr lang="en-US" altLang="zh-TW" sz="2400" dirty="0" smtClean="0"/>
              <a:t>Worst case latency:</a:t>
            </a:r>
          </a:p>
          <a:p>
            <a:r>
              <a:rPr lang="en-US" altLang="zh-TW" sz="2400" dirty="0" smtClean="0"/>
              <a:t>Within latency limit: </a:t>
            </a:r>
            <a:r>
              <a:rPr lang="en-US" altLang="zh-TW" sz="2400" dirty="0"/>
              <a:t>maximize the number of nodes within a latency </a:t>
            </a:r>
            <a:r>
              <a:rPr lang="en-US" altLang="zh-TW" sz="2400" dirty="0" smtClean="0"/>
              <a:t>bound (they do not consider this question)</a:t>
            </a:r>
          </a:p>
          <a:p>
            <a:endParaRPr lang="en-US" altLang="zh-TW" sz="2000" dirty="0" smtClean="0"/>
          </a:p>
          <a:p>
            <a:endParaRPr lang="en-US" altLang="zh-TW" sz="2000" dirty="0" smtClean="0"/>
          </a:p>
        </p:txBody>
      </p:sp>
      <p:pic>
        <p:nvPicPr>
          <p:cNvPr id="5" name="圖片 4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711" y="2225771"/>
            <a:ext cx="2514951" cy="571580"/>
          </a:xfrm>
          <a:prstGeom prst="rect">
            <a:avLst/>
          </a:prstGeom>
        </p:spPr>
      </p:pic>
      <p:pic>
        <p:nvPicPr>
          <p:cNvPr id="6" name="圖片 5" descr="畫面剪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406" y="2756595"/>
            <a:ext cx="2276793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1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233820"/>
            <a:ext cx="8596668" cy="1320800"/>
          </a:xfrm>
        </p:spPr>
        <p:txBody>
          <a:bodyPr/>
          <a:lstStyle/>
          <a:p>
            <a:pPr algn="ctr"/>
            <a:r>
              <a:rPr lang="en-US" altLang="zh-TW" dirty="0"/>
              <a:t>Analysis of INTERNET2 OS3E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677334" y="1265129"/>
            <a:ext cx="8596668" cy="4776233"/>
          </a:xfrm>
        </p:spPr>
        <p:txBody>
          <a:bodyPr>
            <a:normAutofit/>
          </a:bodyPr>
          <a:lstStyle/>
          <a:p>
            <a:r>
              <a:rPr lang="en-US" altLang="zh-TW" sz="2000" dirty="0" smtClean="0"/>
              <a:t> how many controllers are needed? </a:t>
            </a:r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r>
              <a:rPr lang="en-US" altLang="zh-TW" sz="2000" dirty="0" smtClean="0"/>
              <a:t>Tradeoff:  </a:t>
            </a:r>
            <a:r>
              <a:rPr lang="en-US" altLang="zh-TW" sz="2000" dirty="0"/>
              <a:t>must choose between optimizing for worst-case latency</a:t>
            </a:r>
          </a:p>
          <a:p>
            <a:pPr marL="0" indent="0">
              <a:buNone/>
            </a:pPr>
            <a:r>
              <a:rPr lang="en-US" altLang="zh-TW" sz="2000" dirty="0" smtClean="0"/>
              <a:t>                    or </a:t>
            </a:r>
            <a:r>
              <a:rPr lang="en-US" altLang="zh-TW" sz="2000" dirty="0"/>
              <a:t>average-case </a:t>
            </a:r>
            <a:r>
              <a:rPr lang="en-US" altLang="zh-TW" sz="2000" dirty="0" smtClean="0"/>
              <a:t>latency</a:t>
            </a:r>
            <a:endParaRPr lang="zh-TW" altLang="en-US" sz="2000" dirty="0"/>
          </a:p>
        </p:txBody>
      </p:sp>
      <p:pic>
        <p:nvPicPr>
          <p:cNvPr id="3" name="圖片 2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792744"/>
            <a:ext cx="4525006" cy="249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40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Analysis of INTERNET2 </a:t>
            </a:r>
            <a:r>
              <a:rPr lang="en-US" altLang="zh-TW" dirty="0" smtClean="0"/>
              <a:t>OS3E (cont.)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132710"/>
            <a:ext cx="8596312" cy="2839067"/>
          </a:xfrm>
        </p:spPr>
      </p:pic>
      <p:sp>
        <p:nvSpPr>
          <p:cNvPr id="5" name="文字方塊 4"/>
          <p:cNvSpPr txBox="1"/>
          <p:nvPr/>
        </p:nvSpPr>
        <p:spPr>
          <a:xfrm>
            <a:off x="677334" y="1415441"/>
            <a:ext cx="9130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/>
              <a:t>(a) </a:t>
            </a:r>
            <a:r>
              <a:rPr lang="en-US" altLang="zh-TW" sz="2000" dirty="0"/>
              <a:t>both latency </a:t>
            </a:r>
            <a:r>
              <a:rPr lang="en-US" altLang="zh-TW" sz="2000" dirty="0" smtClean="0"/>
              <a:t>metrics for </a:t>
            </a:r>
            <a:r>
              <a:rPr lang="en-US" altLang="zh-TW" sz="2000" dirty="0"/>
              <a:t>all combinations of up to five controllers</a:t>
            </a:r>
            <a:endParaRPr lang="en-US" altLang="zh-TW" sz="2000" dirty="0" smtClean="0"/>
          </a:p>
          <a:p>
            <a:r>
              <a:rPr lang="en-US" altLang="zh-TW" sz="2000" dirty="0" smtClean="0"/>
              <a:t>(b) Points that </a:t>
            </a:r>
            <a:r>
              <a:rPr lang="en-US" altLang="zh-TW" sz="2000" dirty="0"/>
              <a:t>are on the </a:t>
            </a:r>
            <a:r>
              <a:rPr lang="en-US" altLang="zh-TW" sz="2000" dirty="0" err="1"/>
              <a:t>pareto</a:t>
            </a:r>
            <a:r>
              <a:rPr lang="en-US" altLang="zh-TW" sz="2000" dirty="0"/>
              <a:t> </a:t>
            </a:r>
            <a:r>
              <a:rPr lang="en-US" altLang="zh-TW" sz="2000" dirty="0" smtClean="0"/>
              <a:t>frontier of </a:t>
            </a:r>
            <a:r>
              <a:rPr lang="en-US" altLang="zh-TW" sz="2000" dirty="0"/>
              <a:t>lower-left </a:t>
            </a:r>
            <a:r>
              <a:rPr lang="en-US" altLang="zh-TW" sz="2000" dirty="0" smtClean="0"/>
              <a:t>region of (a)</a:t>
            </a:r>
          </a:p>
          <a:p>
            <a:r>
              <a:rPr lang="en-US" altLang="zh-TW" sz="2000" dirty="0" smtClean="0"/>
              <a:t>(c) </a:t>
            </a:r>
            <a:r>
              <a:rPr lang="en-US" altLang="zh-TW" sz="2000" dirty="0"/>
              <a:t>normalizes the </a:t>
            </a:r>
            <a:r>
              <a:rPr lang="en-US" altLang="zh-TW" sz="2000" dirty="0" err="1"/>
              <a:t>pareto</a:t>
            </a:r>
            <a:r>
              <a:rPr lang="en-US" altLang="zh-TW" sz="2000" dirty="0"/>
              <a:t> frontiers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2786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Analysis of more </a:t>
            </a:r>
            <a:r>
              <a:rPr lang="en-US" altLang="zh-TW" dirty="0" smtClean="0"/>
              <a:t>topologies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590805"/>
            <a:ext cx="8596668" cy="4450557"/>
          </a:xfrm>
        </p:spPr>
        <p:txBody>
          <a:bodyPr>
            <a:normAutofit/>
          </a:bodyPr>
          <a:lstStyle/>
          <a:p>
            <a:r>
              <a:rPr lang="en-US" altLang="zh-TW" sz="2000" dirty="0" smtClean="0"/>
              <a:t>More analysis to topologies in </a:t>
            </a:r>
            <a:r>
              <a:rPr lang="en-US" altLang="zh-TW" sz="2000" dirty="0"/>
              <a:t>Internet Topology </a:t>
            </a:r>
            <a:r>
              <a:rPr lang="en-US" altLang="zh-TW" sz="2000" dirty="0" smtClean="0"/>
              <a:t>Zoo</a:t>
            </a:r>
          </a:p>
          <a:p>
            <a:r>
              <a:rPr lang="en-US" altLang="zh-TW" sz="2000" dirty="0"/>
              <a:t>Surprisingly, one controller location often </a:t>
            </a:r>
            <a:r>
              <a:rPr lang="en-US" altLang="zh-TW" sz="2000" dirty="0" smtClean="0"/>
              <a:t>suffices</a:t>
            </a:r>
          </a:p>
          <a:p>
            <a:r>
              <a:rPr lang="en-US" altLang="zh-TW" sz="2000" dirty="0"/>
              <a:t>switch processing</a:t>
            </a:r>
            <a:r>
              <a:rPr lang="en-US" altLang="zh-TW" sz="2000" dirty="0" smtClean="0"/>
              <a:t>: 10ms from </a:t>
            </a:r>
            <a:r>
              <a:rPr lang="en-US" altLang="zh-TW" sz="2000" dirty="0"/>
              <a:t>the time a </a:t>
            </a:r>
            <a:r>
              <a:rPr lang="en-US" altLang="zh-TW" sz="2000" dirty="0" smtClean="0"/>
              <a:t>packet is </a:t>
            </a:r>
            <a:r>
              <a:rPr lang="en-US" altLang="zh-TW" sz="2000" dirty="0"/>
              <a:t>sent, to the time a response is </a:t>
            </a:r>
            <a:r>
              <a:rPr lang="en-US" altLang="zh-TW" sz="2000" dirty="0" smtClean="0"/>
              <a:t>received</a:t>
            </a:r>
          </a:p>
          <a:p>
            <a:r>
              <a:rPr lang="en-US" altLang="zh-TW" sz="2000" dirty="0"/>
              <a:t>Ring protection</a:t>
            </a:r>
            <a:r>
              <a:rPr lang="en-US" altLang="zh-TW" sz="2000" dirty="0" smtClean="0"/>
              <a:t>: 50ms the </a:t>
            </a:r>
            <a:r>
              <a:rPr lang="en-US" altLang="zh-TW" sz="2000" dirty="0"/>
              <a:t>time from fault detection </a:t>
            </a:r>
            <a:r>
              <a:rPr lang="en-US" altLang="zh-TW" sz="2000" dirty="0" smtClean="0"/>
              <a:t>to when </a:t>
            </a:r>
            <a:r>
              <a:rPr lang="en-US" altLang="zh-TW" sz="2000" dirty="0"/>
              <a:t>traffic is flowing in the opposite direction along </a:t>
            </a:r>
            <a:r>
              <a:rPr lang="en-US" altLang="zh-TW" sz="2000" dirty="0" smtClean="0"/>
              <a:t>the ring</a:t>
            </a:r>
          </a:p>
          <a:p>
            <a:r>
              <a:rPr lang="en-US" altLang="zh-TW" sz="2000" dirty="0"/>
              <a:t>Shared-mesh restoration</a:t>
            </a:r>
            <a:r>
              <a:rPr lang="en-US" altLang="zh-TW" sz="2000" dirty="0" smtClean="0"/>
              <a:t>: 200-250ms voice </a:t>
            </a:r>
            <a:r>
              <a:rPr lang="en-US" altLang="zh-TW" sz="2000" dirty="0"/>
              <a:t>calls start to drop, or ATM </a:t>
            </a:r>
            <a:r>
              <a:rPr lang="en-US" altLang="zh-TW" sz="2000" dirty="0" smtClean="0"/>
              <a:t>circuit rerouting </a:t>
            </a:r>
            <a:r>
              <a:rPr lang="en-US" altLang="zh-TW" sz="2000" dirty="0"/>
              <a:t>may be triggered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</p:txBody>
      </p:sp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5847" y="1270000"/>
            <a:ext cx="3562847" cy="4544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392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Analysis of more </a:t>
            </a:r>
            <a:r>
              <a:rPr lang="en-US" altLang="zh-TW" dirty="0" smtClean="0"/>
              <a:t>topologies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453019"/>
            <a:ext cx="8596668" cy="4588343"/>
          </a:xfrm>
        </p:spPr>
        <p:txBody>
          <a:bodyPr>
            <a:normAutofit/>
          </a:bodyPr>
          <a:lstStyle/>
          <a:p>
            <a:r>
              <a:rPr lang="en-US" altLang="zh-TW" sz="2000" dirty="0"/>
              <a:t>For most topologies, adding controllers yields slightly </a:t>
            </a:r>
            <a:r>
              <a:rPr lang="en-US" altLang="zh-TW" sz="2000" dirty="0" smtClean="0"/>
              <a:t>less than </a:t>
            </a:r>
            <a:r>
              <a:rPr lang="en-US" altLang="zh-TW" sz="2000" dirty="0"/>
              <a:t>proportional </a:t>
            </a:r>
            <a:r>
              <a:rPr lang="en-US" altLang="zh-TW" sz="2000" dirty="0" smtClean="0"/>
              <a:t>reduction</a:t>
            </a:r>
          </a:p>
          <a:p>
            <a:r>
              <a:rPr lang="en-US" altLang="zh-TW" sz="2000" dirty="0"/>
              <a:t>k controllers reduce </a:t>
            </a:r>
            <a:r>
              <a:rPr lang="en-US" altLang="zh-TW" sz="2000" dirty="0" smtClean="0"/>
              <a:t>latency nearly </a:t>
            </a:r>
            <a:r>
              <a:rPr lang="en-US" altLang="zh-TW" sz="2000" dirty="0"/>
              <a:t>to </a:t>
            </a:r>
            <a:r>
              <a:rPr lang="en-US" altLang="zh-TW" sz="2000" dirty="0" smtClean="0"/>
              <a:t>1/k </a:t>
            </a:r>
            <a:r>
              <a:rPr lang="en-US" altLang="zh-TW" sz="2000" dirty="0"/>
              <a:t>of the baseline latency with one </a:t>
            </a:r>
            <a:r>
              <a:rPr lang="en-US" altLang="zh-TW" sz="2000" dirty="0" smtClean="0"/>
              <a:t>controller</a:t>
            </a:r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r>
              <a:rPr lang="en-US" altLang="zh-TW" sz="2000" dirty="0" smtClean="0"/>
              <a:t>Larger topologies </a:t>
            </a:r>
            <a:r>
              <a:rPr lang="en-US" altLang="zh-TW" sz="2000" dirty="0"/>
              <a:t>generally require more controllers to see the </a:t>
            </a:r>
            <a:r>
              <a:rPr lang="en-US" altLang="zh-TW" sz="2000" dirty="0" smtClean="0"/>
              <a:t>same fractional </a:t>
            </a:r>
            <a:r>
              <a:rPr lang="en-US" altLang="zh-TW" sz="2000" dirty="0"/>
              <a:t>reduction in latency</a:t>
            </a:r>
            <a:endParaRPr lang="en-US" altLang="zh-TW" sz="2000" dirty="0" smtClean="0"/>
          </a:p>
          <a:p>
            <a:endParaRPr lang="zh-TW" altLang="en-US" sz="2000" dirty="0"/>
          </a:p>
        </p:txBody>
      </p:sp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16" y="2999287"/>
            <a:ext cx="4363059" cy="1886213"/>
          </a:xfrm>
          <a:prstGeom prst="rect">
            <a:avLst/>
          </a:prstGeom>
        </p:spPr>
      </p:pic>
      <p:pic>
        <p:nvPicPr>
          <p:cNvPr id="5" name="圖片 4" descr="畫面剪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899" y="2861154"/>
            <a:ext cx="4525006" cy="216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093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622126"/>
            <a:ext cx="8596668" cy="1320800"/>
          </a:xfrm>
        </p:spPr>
        <p:txBody>
          <a:bodyPr/>
          <a:lstStyle/>
          <a:p>
            <a:pPr algn="ctr"/>
            <a:r>
              <a:rPr lang="en-US" altLang="zh-TW" dirty="0"/>
              <a:t>Discussion &amp; Conclusion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703539"/>
            <a:ext cx="8596668" cy="4914020"/>
          </a:xfrm>
        </p:spPr>
        <p:txBody>
          <a:bodyPr>
            <a:normAutofit/>
          </a:bodyPr>
          <a:lstStyle/>
          <a:p>
            <a:r>
              <a:rPr lang="en-US" altLang="zh-TW" sz="2000" dirty="0"/>
              <a:t>Availability</a:t>
            </a:r>
            <a:r>
              <a:rPr lang="en-US" altLang="zh-TW" sz="2000" dirty="0" smtClean="0"/>
              <a:t>: decoupled network </a:t>
            </a:r>
            <a:r>
              <a:rPr lang="en-US" altLang="zh-TW" sz="2000" dirty="0"/>
              <a:t>control planes exchange these </a:t>
            </a:r>
            <a:r>
              <a:rPr lang="en-US" altLang="zh-TW" sz="2000" dirty="0" smtClean="0"/>
              <a:t>concerns for </a:t>
            </a:r>
            <a:r>
              <a:rPr lang="en-US" altLang="zh-TW" sz="2000" dirty="0"/>
              <a:t>other failure modes such as controller failure or disconnection</a:t>
            </a:r>
            <a:endParaRPr lang="en-US" altLang="zh-TW" sz="2000" dirty="0" smtClean="0"/>
          </a:p>
          <a:p>
            <a:r>
              <a:rPr lang="en-US" altLang="zh-TW" sz="2000" dirty="0"/>
              <a:t>State Distribution</a:t>
            </a:r>
            <a:r>
              <a:rPr lang="en-US" altLang="zh-TW" sz="2000" dirty="0" smtClean="0"/>
              <a:t>: </a:t>
            </a:r>
            <a:r>
              <a:rPr lang="en-US" altLang="zh-TW" sz="2000" dirty="0"/>
              <a:t>Decoupling potentially enables </a:t>
            </a:r>
            <a:r>
              <a:rPr lang="en-US" altLang="zh-TW" sz="2000" dirty="0" err="1" smtClean="0"/>
              <a:t>stateoriented</a:t>
            </a:r>
            <a:r>
              <a:rPr lang="en-US" altLang="zh-TW" sz="2000" dirty="0"/>
              <a:t> </a:t>
            </a:r>
            <a:r>
              <a:rPr lang="en-US" altLang="zh-TW" sz="2000" dirty="0" smtClean="0"/>
              <a:t>methods to </a:t>
            </a:r>
            <a:r>
              <a:rPr lang="en-US" altLang="zh-TW" sz="2000" dirty="0"/>
              <a:t>replace more traditional message-oriented </a:t>
            </a:r>
            <a:r>
              <a:rPr lang="en-US" altLang="zh-TW" sz="2000" dirty="0" smtClean="0"/>
              <a:t>approaches in </a:t>
            </a:r>
            <a:r>
              <a:rPr lang="en-US" altLang="zh-TW" sz="2000" dirty="0"/>
              <a:t>wide-area network control planes</a:t>
            </a:r>
            <a:endParaRPr lang="en-US" altLang="zh-TW" sz="2000" dirty="0" smtClean="0"/>
          </a:p>
          <a:p>
            <a:r>
              <a:rPr lang="en-US" altLang="zh-TW" sz="2000" dirty="0"/>
              <a:t>Controller Selection</a:t>
            </a:r>
            <a:r>
              <a:rPr lang="en-US" altLang="zh-TW" sz="2000" dirty="0" smtClean="0"/>
              <a:t>: </a:t>
            </a:r>
            <a:r>
              <a:rPr lang="en-US" altLang="zh-TW" sz="2000" dirty="0"/>
              <a:t>place </a:t>
            </a:r>
            <a:r>
              <a:rPr lang="en-US" altLang="zh-TW" sz="2000" dirty="0" smtClean="0"/>
              <a:t>controllers to </a:t>
            </a:r>
            <a:r>
              <a:rPr lang="en-US" altLang="zh-TW" sz="2000" dirty="0"/>
              <a:t>minimize latency, as a starting point, </a:t>
            </a:r>
            <a:r>
              <a:rPr lang="en-US" altLang="zh-TW" sz="2000" dirty="0" smtClean="0"/>
              <a:t>then use </a:t>
            </a:r>
            <a:r>
              <a:rPr lang="en-US" altLang="zh-TW" sz="2000" dirty="0"/>
              <a:t>another algorithm to (possibly dynamically) </a:t>
            </a:r>
            <a:r>
              <a:rPr lang="en-US" altLang="zh-TW" sz="2000" dirty="0" smtClean="0"/>
              <a:t>balance switches </a:t>
            </a:r>
            <a:r>
              <a:rPr lang="en-US" altLang="zh-TW" sz="2000" dirty="0"/>
              <a:t>among available controllers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63563131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1710</TotalTime>
  <Words>416</Words>
  <Application>Microsoft Office PowerPoint</Application>
  <PresentationFormat>自訂</PresentationFormat>
  <Paragraphs>61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多面向</vt:lpstr>
      <vt:lpstr>The  Controller Placement Problem</vt:lpstr>
      <vt:lpstr>Guideline</vt:lpstr>
      <vt:lpstr>Introduction &amp; Motivation</vt:lpstr>
      <vt:lpstr>Placement metrics</vt:lpstr>
      <vt:lpstr>Analysis of INTERNET2 OS3E</vt:lpstr>
      <vt:lpstr>Analysis of INTERNET2 OS3E (cont.)</vt:lpstr>
      <vt:lpstr>Analysis of more topologies</vt:lpstr>
      <vt:lpstr>Analysis of more topologies (cont.)</vt:lpstr>
      <vt:lpstr>Discussion &amp; 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 Controller Placement Problem</dc:title>
  <dc:creator>s</dc:creator>
  <cp:lastModifiedBy>small</cp:lastModifiedBy>
  <cp:revision>50</cp:revision>
  <dcterms:created xsi:type="dcterms:W3CDTF">2013-07-21T08:02:08Z</dcterms:created>
  <dcterms:modified xsi:type="dcterms:W3CDTF">2013-12-29T08:47:56Z</dcterms:modified>
</cp:coreProperties>
</file>