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tmp" ContentType="image/p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96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96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83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9249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187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689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378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213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90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743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318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91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64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11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23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00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954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80CC8-B760-4267-AB86-72EA9F5CBE9A}" type="datetimeFigureOut">
              <a:rPr lang="zh-TW" altLang="en-US" smtClean="0"/>
              <a:t>13/8/8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F2EE0A-E2A3-419A-AD10-7828824BF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13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4" Type="http://schemas.openxmlformats.org/officeDocument/2006/relationships/image" Target="../media/image4.tmp"/><Relationship Id="rId5" Type="http://schemas.openxmlformats.org/officeDocument/2006/relationships/image" Target="../media/image5.tmp"/><Relationship Id="rId6" Type="http://schemas.openxmlformats.org/officeDocument/2006/relationships/image" Target="../media/image6.tm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685" y="1439334"/>
            <a:ext cx="10553700" cy="1646302"/>
          </a:xfrm>
        </p:spPr>
        <p:txBody>
          <a:bodyPr/>
          <a:lstStyle/>
          <a:p>
            <a:pPr algn="ctr"/>
            <a:r>
              <a:rPr lang="en-US" altLang="zh-TW" sz="3600" dirty="0"/>
              <a:t>A collaborative model for routing in multi-domains </a:t>
            </a:r>
            <a:r>
              <a:rPr lang="en-US" altLang="zh-TW" sz="3600" dirty="0" err="1"/>
              <a:t>OpenFlow</a:t>
            </a:r>
            <a:r>
              <a:rPr lang="en-US" altLang="zh-TW" sz="3600" dirty="0"/>
              <a:t> networks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" y="3936533"/>
            <a:ext cx="10667385" cy="1096899"/>
          </a:xfrm>
        </p:spPr>
        <p:txBody>
          <a:bodyPr>
            <a:noAutofit/>
          </a:bodyPr>
          <a:lstStyle/>
          <a:p>
            <a:pPr algn="ctr"/>
            <a:r>
              <a:rPr lang="en-US" altLang="zh-TW" sz="2000" b="1" dirty="0" smtClean="0"/>
              <a:t>2013 </a:t>
            </a:r>
            <a:r>
              <a:rPr lang="en-US" altLang="zh-TW" sz="2000" b="1" dirty="0"/>
              <a:t>International Conference </a:t>
            </a:r>
            <a:r>
              <a:rPr lang="en-US" altLang="zh-TW" sz="2000" b="1" dirty="0" smtClean="0"/>
              <a:t>on </a:t>
            </a:r>
            <a:r>
              <a:rPr lang="en-US" altLang="zh-TW" sz="2000" b="1" dirty="0"/>
              <a:t>Computing, Management and </a:t>
            </a:r>
            <a:r>
              <a:rPr lang="en-US" altLang="zh-TW" sz="2000" b="1" dirty="0" smtClean="0"/>
              <a:t>Telecommunications</a:t>
            </a:r>
          </a:p>
          <a:p>
            <a:pPr algn="ctr"/>
            <a:r>
              <a:rPr lang="en-US" altLang="zh-TW" sz="2000" b="1" dirty="0"/>
              <a:t>A</a:t>
            </a:r>
            <a:r>
              <a:rPr lang="en-US" altLang="zh-TW" sz="2000" b="1" dirty="0" smtClean="0"/>
              <a:t>uthor: </a:t>
            </a:r>
            <a:r>
              <a:rPr lang="en-US" altLang="zh-TW" sz="2000" b="1" dirty="0" err="1" smtClean="0"/>
              <a:t>Xuan</a:t>
            </a:r>
            <a:r>
              <a:rPr lang="en-US" altLang="zh-TW" sz="2000" b="1" dirty="0" smtClean="0"/>
              <a:t> </a:t>
            </a:r>
            <a:r>
              <a:rPr lang="en-US" altLang="zh-TW" sz="2000" b="1" dirty="0" err="1" smtClean="0"/>
              <a:t>Thien</a:t>
            </a:r>
            <a:r>
              <a:rPr lang="en-US" altLang="zh-TW" sz="2000" b="1" dirty="0" smtClean="0"/>
              <a:t> </a:t>
            </a:r>
            <a:r>
              <a:rPr lang="en-US" altLang="zh-TW" sz="2000" b="1" dirty="0" err="1" smtClean="0"/>
              <a:t>Phan</a:t>
            </a:r>
            <a:r>
              <a:rPr lang="en-US" altLang="zh-TW" sz="2000" b="1" dirty="0" smtClean="0"/>
              <a:t>, Nam </a:t>
            </a:r>
            <a:r>
              <a:rPr lang="en-US" altLang="zh-TW" sz="2000" b="1" dirty="0" err="1" smtClean="0"/>
              <a:t>Thoai</a:t>
            </a:r>
            <a:r>
              <a:rPr lang="en-US" altLang="zh-TW" sz="2000" b="1" dirty="0" smtClean="0"/>
              <a:t> and Pierre </a:t>
            </a:r>
            <a:r>
              <a:rPr lang="en-US" altLang="zh-TW" sz="2000" b="1" dirty="0" err="1" smtClean="0"/>
              <a:t>Kuonen</a:t>
            </a:r>
            <a:endParaRPr lang="en-US" altLang="zh-TW" sz="2000" b="1" dirty="0" smtClean="0"/>
          </a:p>
          <a:p>
            <a:pPr algn="ctr"/>
            <a:r>
              <a:rPr lang="en-US" altLang="zh-TW" sz="2000" b="1" dirty="0" smtClean="0"/>
              <a:t> </a:t>
            </a:r>
            <a:r>
              <a:rPr lang="en-US" altLang="zh-TW" sz="2000" dirty="0"/>
              <a:t>Presenter: </a:t>
            </a:r>
            <a:r>
              <a:rPr lang="en-US" altLang="zh-TW" sz="2000" dirty="0" smtClean="0"/>
              <a:t>Yi-</a:t>
            </a:r>
            <a:r>
              <a:rPr lang="en-US" altLang="zh-TW" sz="2000" dirty="0" err="1" smtClean="0"/>
              <a:t>Ren</a:t>
            </a:r>
            <a:r>
              <a:rPr lang="en-US" altLang="zh-TW" sz="2000" dirty="0" smtClean="0"/>
              <a:t> Chen</a:t>
            </a:r>
            <a:endParaRPr lang="en-US" altLang="zh-TW" sz="2000" dirty="0"/>
          </a:p>
          <a:p>
            <a:pPr algn="ctr"/>
            <a:endParaRPr lang="en-US" altLang="zh-TW" sz="2000" b="1" dirty="0"/>
          </a:p>
          <a:p>
            <a:pPr algn="ctr"/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18223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Guideline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2400" dirty="0" smtClean="0"/>
              <a:t>1. introduction</a:t>
            </a:r>
          </a:p>
          <a:p>
            <a:r>
              <a:rPr lang="en-US" altLang="zh-TW" sz="2400" dirty="0" smtClean="0"/>
              <a:t>2. background &amp; related works</a:t>
            </a:r>
          </a:p>
          <a:p>
            <a:r>
              <a:rPr lang="en-US" altLang="zh-TW" sz="2400" dirty="0" smtClean="0"/>
              <a:t>3. RMOF model</a:t>
            </a:r>
          </a:p>
          <a:p>
            <a:pPr lvl="1"/>
            <a:r>
              <a:rPr lang="en-US" altLang="zh-TW" sz="2000" dirty="0" smtClean="0"/>
              <a:t>Main component of RMOF model</a:t>
            </a:r>
          </a:p>
          <a:p>
            <a:pPr lvl="1"/>
            <a:r>
              <a:rPr lang="en-US" altLang="zh-TW" sz="2000" dirty="0" smtClean="0"/>
              <a:t>Discovering cross-domain network links</a:t>
            </a:r>
          </a:p>
          <a:p>
            <a:pPr lvl="1"/>
            <a:r>
              <a:rPr lang="en-US" altLang="zh-TW" sz="2000" dirty="0" smtClean="0"/>
              <a:t>Computing routing-costs between cross-domain switches</a:t>
            </a:r>
          </a:p>
          <a:p>
            <a:r>
              <a:rPr lang="en-US" altLang="zh-TW" sz="2400" dirty="0" smtClean="0"/>
              <a:t>4. conclusion &amp; future work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35914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30200"/>
            <a:ext cx="8596668" cy="1320800"/>
          </a:xfrm>
        </p:spPr>
        <p:txBody>
          <a:bodyPr/>
          <a:lstStyle/>
          <a:p>
            <a:pPr algn="ctr"/>
            <a:r>
              <a:rPr lang="en-US" altLang="zh-TW" dirty="0"/>
              <a:t>introduction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663701"/>
            <a:ext cx="8596668" cy="5194299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The  </a:t>
            </a:r>
            <a:r>
              <a:rPr lang="en-US" altLang="zh-TW" sz="2400" dirty="0" err="1" smtClean="0"/>
              <a:t>OpenFlow</a:t>
            </a:r>
            <a:r>
              <a:rPr lang="en-US" altLang="zh-TW" sz="2400" dirty="0" smtClean="0"/>
              <a:t> definition v1.2 </a:t>
            </a:r>
            <a:r>
              <a:rPr lang="en-US" altLang="zh-TW" sz="2400" dirty="0" smtClean="0"/>
              <a:t>only </a:t>
            </a:r>
            <a:r>
              <a:rPr lang="en-US" altLang="zh-TW" sz="2400" dirty="0" smtClean="0"/>
              <a:t>consider network </a:t>
            </a:r>
            <a:r>
              <a:rPr lang="en-US" altLang="zh-TW" sz="2400" dirty="0" smtClean="0"/>
              <a:t>that consist </a:t>
            </a:r>
            <a:r>
              <a:rPr lang="en-US" altLang="zh-TW" sz="2400" dirty="0" smtClean="0"/>
              <a:t>of one controller </a:t>
            </a:r>
            <a:r>
              <a:rPr lang="en-US" altLang="zh-TW" sz="2400" dirty="0" smtClean="0"/>
              <a:t>(but </a:t>
            </a:r>
            <a:r>
              <a:rPr lang="en-US" altLang="zh-TW" sz="2400" dirty="0" err="1" smtClean="0"/>
              <a:t>OpenFlow</a:t>
            </a:r>
            <a:r>
              <a:rPr lang="en-US" altLang="zh-TW" sz="2400" dirty="0" smtClean="0"/>
              <a:t> </a:t>
            </a:r>
            <a:r>
              <a:rPr lang="en-US" altLang="zh-TW" sz="2400" dirty="0" smtClean="0"/>
              <a:t>org. done this work now), this will be the lack of scalability.</a:t>
            </a:r>
          </a:p>
          <a:p>
            <a:r>
              <a:rPr lang="en-US" altLang="zh-TW" sz="2400" dirty="0"/>
              <a:t>F</a:t>
            </a:r>
            <a:r>
              <a:rPr lang="en-US" altLang="zh-TW" sz="2400" dirty="0" smtClean="0"/>
              <a:t>or</a:t>
            </a:r>
            <a:r>
              <a:rPr lang="en-US" altLang="zh-TW" sz="2400" dirty="0" smtClean="0"/>
              <a:t> network only one controller, </a:t>
            </a:r>
            <a:r>
              <a:rPr lang="en-US" altLang="zh-TW" sz="2400" dirty="0" smtClean="0"/>
              <a:t>the response time fro request in large network environment </a:t>
            </a:r>
            <a:r>
              <a:rPr lang="en-US" altLang="zh-TW" sz="2400" dirty="0" smtClean="0"/>
              <a:t>is </a:t>
            </a:r>
            <a:r>
              <a:rPr lang="en-US" altLang="zh-TW" sz="2400" dirty="0" smtClean="0"/>
              <a:t>slow due to latency if control bandwidth</a:t>
            </a:r>
          </a:p>
          <a:p>
            <a:r>
              <a:rPr lang="en-US" altLang="zh-TW" sz="2400" dirty="0" smtClean="0"/>
              <a:t>Current </a:t>
            </a:r>
            <a:r>
              <a:rPr lang="en-US" altLang="zh-TW" sz="2400" dirty="0" err="1" smtClean="0"/>
              <a:t>OpenFlow</a:t>
            </a:r>
            <a:r>
              <a:rPr lang="en-US" altLang="zh-TW" sz="2400" dirty="0" smtClean="0"/>
              <a:t> controller &amp; switch apply flooding mechanism to handle “cross-domain” packets, </a:t>
            </a:r>
            <a:r>
              <a:rPr lang="en-US" altLang="zh-TW" sz="2400" dirty="0" smtClean="0"/>
              <a:t>it is not </a:t>
            </a:r>
            <a:r>
              <a:rPr lang="en-US" altLang="zh-TW" sz="2400" dirty="0" smtClean="0"/>
              <a:t>a good solution! 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78376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393700"/>
            <a:ext cx="8596668" cy="1320800"/>
          </a:xfrm>
        </p:spPr>
        <p:txBody>
          <a:bodyPr/>
          <a:lstStyle/>
          <a:p>
            <a:pPr algn="ctr"/>
            <a:r>
              <a:rPr lang="en-US" altLang="zh-TW" dirty="0"/>
              <a:t>background &amp; related works</a:t>
            </a:r>
            <a:endParaRPr lang="zh-TW" altLang="en-US" dirty="0"/>
          </a:p>
        </p:txBody>
      </p:sp>
      <p:pic>
        <p:nvPicPr>
          <p:cNvPr id="6" name="內容版面配置區 5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66" y="2002866"/>
            <a:ext cx="3886742" cy="3200847"/>
          </a:xfrm>
        </p:spPr>
      </p:pic>
      <p:sp>
        <p:nvSpPr>
          <p:cNvPr id="7" name="文字方塊 6"/>
          <p:cNvSpPr txBox="1"/>
          <p:nvPr/>
        </p:nvSpPr>
        <p:spPr>
          <a:xfrm>
            <a:off x="4564076" y="1714500"/>
            <a:ext cx="5755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Some Approach </a:t>
            </a:r>
            <a:r>
              <a:rPr lang="en-US" altLang="zh-TW" dirty="0" smtClean="0">
                <a:solidFill>
                  <a:schemeClr val="tx2"/>
                </a:solidFill>
              </a:rPr>
              <a:t>like </a:t>
            </a:r>
            <a:r>
              <a:rPr lang="en-US" altLang="zh-TW" dirty="0" err="1" smtClean="0">
                <a:solidFill>
                  <a:srgbClr val="C42F1A"/>
                </a:solidFill>
              </a:rPr>
              <a:t>FlowVisor</a:t>
            </a:r>
            <a:r>
              <a:rPr lang="en-US" altLang="zh-TW" dirty="0" smtClean="0">
                <a:solidFill>
                  <a:srgbClr val="C42F1A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and </a:t>
            </a:r>
            <a:r>
              <a:rPr lang="en-US" altLang="zh-TW" dirty="0" err="1" smtClean="0">
                <a:solidFill>
                  <a:srgbClr val="C42F1A"/>
                </a:solidFill>
              </a:rPr>
              <a:t>HyperFlow</a:t>
            </a:r>
            <a:r>
              <a:rPr lang="en-US" altLang="zh-TW" dirty="0" smtClean="0">
                <a:solidFill>
                  <a:srgbClr val="C42F1A"/>
                </a:solidFill>
              </a:rPr>
              <a:t> </a:t>
            </a:r>
            <a:r>
              <a:rPr lang="en-US" altLang="zh-TW" dirty="0" smtClean="0">
                <a:solidFill>
                  <a:schemeClr val="tx2"/>
                </a:solidFill>
              </a:rPr>
              <a:t>do support multi controllers in network but they actually let every controller work independently or use distributed file system to manage network (</a:t>
            </a:r>
            <a:r>
              <a:rPr lang="en-US" altLang="zh-TW" dirty="0" smtClean="0">
                <a:solidFill>
                  <a:srgbClr val="C42F1A"/>
                </a:solidFill>
              </a:rPr>
              <a:t>unreliable</a:t>
            </a:r>
            <a:r>
              <a:rPr lang="en-US" altLang="zh-TW" dirty="0" smtClean="0">
                <a:solidFill>
                  <a:schemeClr val="tx2"/>
                </a:solidFill>
              </a:rPr>
              <a:t>)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564076" y="3303297"/>
            <a:ext cx="5755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The new version 1.3 add concept of </a:t>
            </a:r>
            <a:r>
              <a:rPr lang="en-US" altLang="zh-TW" dirty="0" smtClean="0">
                <a:solidFill>
                  <a:srgbClr val="C42F1A"/>
                </a:solidFill>
              </a:rPr>
              <a:t>multiple controllers</a:t>
            </a:r>
            <a:r>
              <a:rPr lang="en-US" altLang="zh-TW" dirty="0" smtClean="0">
                <a:solidFill>
                  <a:schemeClr val="tx2"/>
                </a:solidFill>
              </a:rPr>
              <a:t> in network, switch can establish connection with single or multi-controllers </a:t>
            </a:r>
            <a:endParaRPr lang="zh-TW" altLang="en-US" dirty="0">
              <a:solidFill>
                <a:schemeClr val="tx2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564076" y="4394200"/>
            <a:ext cx="47099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But controllers still can not </a:t>
            </a:r>
            <a:r>
              <a:rPr lang="en-US" altLang="zh-TW" dirty="0" smtClean="0">
                <a:solidFill>
                  <a:srgbClr val="C42F1A"/>
                </a:solidFill>
              </a:rPr>
              <a:t>share their management information</a:t>
            </a:r>
            <a:r>
              <a:rPr lang="en-US" altLang="zh-TW" dirty="0" smtClean="0">
                <a:solidFill>
                  <a:schemeClr val="tx2"/>
                </a:solidFill>
              </a:rPr>
              <a:t> or collaborate together 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331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445" y="317500"/>
            <a:ext cx="8596668" cy="673100"/>
          </a:xfrm>
        </p:spPr>
        <p:txBody>
          <a:bodyPr/>
          <a:lstStyle/>
          <a:p>
            <a:pPr algn="ctr"/>
            <a:r>
              <a:rPr lang="en-US" altLang="zh-TW" dirty="0"/>
              <a:t>RMOF model</a:t>
            </a:r>
            <a:endParaRPr lang="zh-TW" altLang="en-US" dirty="0"/>
          </a:p>
        </p:txBody>
      </p:sp>
      <p:pic>
        <p:nvPicPr>
          <p:cNvPr id="4" name="內容版面配置區 3" descr="畫面剪輯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130300"/>
            <a:ext cx="3729566" cy="4664296"/>
          </a:xfrm>
        </p:spPr>
      </p:pic>
      <p:sp>
        <p:nvSpPr>
          <p:cNvPr id="5" name="文字方塊 4"/>
          <p:cNvSpPr txBox="1"/>
          <p:nvPr/>
        </p:nvSpPr>
        <p:spPr>
          <a:xfrm>
            <a:off x="4889500" y="1130300"/>
            <a:ext cx="5029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chemeClr val="tx2"/>
                </a:solidFill>
              </a:rPr>
              <a:t>Main component: </a:t>
            </a:r>
          </a:p>
          <a:p>
            <a:r>
              <a:rPr lang="en-US" altLang="zh-TW" sz="2000" dirty="0" smtClean="0">
                <a:solidFill>
                  <a:schemeClr val="tx2"/>
                </a:solidFill>
              </a:rPr>
              <a:t>RMOF collaborator maintain </a:t>
            </a:r>
            <a:r>
              <a:rPr lang="en-US" altLang="zh-TW" sz="2000" dirty="0" smtClean="0">
                <a:solidFill>
                  <a:schemeClr val="accent5"/>
                </a:solidFill>
              </a:rPr>
              <a:t>global topology view</a:t>
            </a:r>
            <a:r>
              <a:rPr lang="en-US" altLang="zh-TW" sz="2000" dirty="0" smtClean="0">
                <a:solidFill>
                  <a:schemeClr val="tx2"/>
                </a:solidFill>
              </a:rPr>
              <a:t> </a:t>
            </a:r>
            <a:r>
              <a:rPr lang="en-US" altLang="zh-TW" sz="2000" dirty="0" smtClean="0">
                <a:solidFill>
                  <a:schemeClr val="tx2"/>
                </a:solidFill>
              </a:rPr>
              <a:t>by</a:t>
            </a:r>
            <a:r>
              <a:rPr lang="en-US" altLang="zh-TW" sz="2000" dirty="0" smtClean="0">
                <a:solidFill>
                  <a:schemeClr val="tx2"/>
                </a:solidFill>
              </a:rPr>
              <a:t> </a:t>
            </a:r>
            <a:r>
              <a:rPr lang="en-US" altLang="zh-TW" sz="2000" dirty="0">
                <a:solidFill>
                  <a:schemeClr val="tx2"/>
                </a:solidFill>
              </a:rPr>
              <a:t>G</a:t>
            </a:r>
            <a:r>
              <a:rPr lang="en-US" altLang="zh-TW" sz="2000" dirty="0" smtClean="0">
                <a:solidFill>
                  <a:schemeClr val="tx2"/>
                </a:solidFill>
              </a:rPr>
              <a:t>lobal routing App</a:t>
            </a:r>
          </a:p>
          <a:p>
            <a:endParaRPr lang="en-US" altLang="zh-TW" sz="2000" dirty="0" smtClean="0">
              <a:solidFill>
                <a:schemeClr val="tx2"/>
              </a:solidFill>
            </a:endParaRPr>
          </a:p>
          <a:p>
            <a:r>
              <a:rPr lang="en-US" altLang="zh-TW" sz="2000" dirty="0" smtClean="0">
                <a:solidFill>
                  <a:schemeClr val="tx2"/>
                </a:solidFill>
              </a:rPr>
              <a:t> </a:t>
            </a:r>
            <a:endParaRPr lang="zh-TW" altLang="en-US" sz="2000" dirty="0">
              <a:solidFill>
                <a:schemeClr val="tx2"/>
              </a:solidFill>
            </a:endParaRPr>
          </a:p>
        </p:txBody>
      </p:sp>
      <p:pic>
        <p:nvPicPr>
          <p:cNvPr id="6" name="圖片 5" descr="畫面剪輯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2209111"/>
            <a:ext cx="5030611" cy="771633"/>
          </a:xfrm>
          <a:prstGeom prst="rect">
            <a:avLst/>
          </a:prstGeom>
        </p:spPr>
      </p:pic>
      <p:pic>
        <p:nvPicPr>
          <p:cNvPr id="7" name="圖片 6" descr="畫面剪輯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499" y="3057733"/>
            <a:ext cx="5128639" cy="836934"/>
          </a:xfrm>
          <a:prstGeom prst="rect">
            <a:avLst/>
          </a:prstGeom>
        </p:spPr>
      </p:pic>
      <p:pic>
        <p:nvPicPr>
          <p:cNvPr id="8" name="圖片 7" descr="畫面剪輯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33" y="1052910"/>
            <a:ext cx="4504629" cy="4927600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5003800" y="4038600"/>
            <a:ext cx="4914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C42F1A"/>
                </a:solidFill>
              </a:rPr>
              <a:t>Route-Ins Table </a:t>
            </a:r>
            <a:r>
              <a:rPr lang="en-US" altLang="zh-TW" sz="2000" dirty="0" smtClean="0">
                <a:solidFill>
                  <a:schemeClr val="tx2"/>
                </a:solidFill>
              </a:rPr>
              <a:t>contain routing instructions for controller to route cross-domain packets</a:t>
            </a:r>
            <a:endParaRPr lang="zh-TW" altLang="en-US" sz="2000" dirty="0">
              <a:solidFill>
                <a:schemeClr val="tx2"/>
              </a:solidFill>
            </a:endParaRPr>
          </a:p>
        </p:txBody>
      </p:sp>
      <p:pic>
        <p:nvPicPr>
          <p:cNvPr id="10" name="圖片 9" descr="畫面剪輯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0" y="5150704"/>
            <a:ext cx="5030611" cy="984010"/>
          </a:xfrm>
          <a:prstGeom prst="rect">
            <a:avLst/>
          </a:prstGeom>
        </p:spPr>
      </p:pic>
      <p:sp>
        <p:nvSpPr>
          <p:cNvPr id="3" name="橢圓圖說文字 2"/>
          <p:cNvSpPr/>
          <p:nvPr/>
        </p:nvSpPr>
        <p:spPr>
          <a:xfrm>
            <a:off x="9455443" y="1137631"/>
            <a:ext cx="2736557" cy="1159682"/>
          </a:xfrm>
          <a:prstGeom prst="wedgeEllipseCallout">
            <a:avLst>
              <a:gd name="adj1" fmla="val -35515"/>
              <a:gd name="adj2" fmla="val 83792"/>
            </a:avLst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9675070" y="1441359"/>
            <a:ext cx="2639932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zh-TW" dirty="0" smtClean="0">
                <a:solidFill>
                  <a:srgbClr val="E76618"/>
                </a:solidFill>
              </a:rPr>
              <a:t>Belong two different network domain</a:t>
            </a:r>
            <a:endParaRPr kumimoji="1" lang="zh-TW" altLang="en-US" dirty="0">
              <a:solidFill>
                <a:srgbClr val="E76618"/>
              </a:solidFill>
            </a:endParaRPr>
          </a:p>
        </p:txBody>
      </p:sp>
      <p:sp>
        <p:nvSpPr>
          <p:cNvPr id="13" name="橢圓圖說文字 12"/>
          <p:cNvSpPr/>
          <p:nvPr/>
        </p:nvSpPr>
        <p:spPr>
          <a:xfrm>
            <a:off x="9793110" y="2695222"/>
            <a:ext cx="2398889" cy="790222"/>
          </a:xfrm>
          <a:prstGeom prst="wedgeEllipseCallout">
            <a:avLst>
              <a:gd name="adj1" fmla="val -43609"/>
              <a:gd name="adj2" fmla="val 54762"/>
            </a:avLst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4" name="文字方塊 13"/>
          <p:cNvSpPr txBox="1"/>
          <p:nvPr/>
        </p:nvSpPr>
        <p:spPr>
          <a:xfrm>
            <a:off x="10089445" y="2808110"/>
            <a:ext cx="2257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dirty="0" smtClean="0">
                <a:solidFill>
                  <a:schemeClr val="accent4"/>
                </a:solidFill>
              </a:rPr>
              <a:t>Cost of shortest path</a:t>
            </a:r>
            <a:endParaRPr kumimoji="1" lang="zh-TW" altLang="en-US" dirty="0">
              <a:solidFill>
                <a:schemeClr val="accent4"/>
              </a:solidFill>
            </a:endParaRPr>
          </a:p>
        </p:txBody>
      </p:sp>
      <p:sp>
        <p:nvSpPr>
          <p:cNvPr id="15" name="橢圓圖說文字 14"/>
          <p:cNvSpPr/>
          <p:nvPr/>
        </p:nvSpPr>
        <p:spPr>
          <a:xfrm>
            <a:off x="9793111" y="4826000"/>
            <a:ext cx="2398889" cy="860778"/>
          </a:xfrm>
          <a:prstGeom prst="wedgeEllipseCallout">
            <a:avLst>
              <a:gd name="adj1" fmla="val -48120"/>
              <a:gd name="adj2" fmla="val 62186"/>
            </a:avLst>
          </a:prstGeom>
          <a:noFill/>
          <a:ln>
            <a:solidFill>
              <a:srgbClr val="C42F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10131778" y="4967111"/>
            <a:ext cx="2060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dirty="0" smtClean="0">
                <a:solidFill>
                  <a:srgbClr val="E76618"/>
                </a:solidFill>
              </a:rPr>
              <a:t>Instruction for controller</a:t>
            </a:r>
            <a:endParaRPr kumimoji="1" lang="zh-TW" altLang="en-US" dirty="0">
              <a:solidFill>
                <a:srgbClr val="E766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194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 animBg="1"/>
      <p:bldP spid="12" grpId="0"/>
      <p:bldP spid="13" grpId="0" animBg="1"/>
      <p:bldP spid="14" grpId="0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279400"/>
            <a:ext cx="8596668" cy="736600"/>
          </a:xfrm>
        </p:spPr>
        <p:txBody>
          <a:bodyPr/>
          <a:lstStyle/>
          <a:p>
            <a:pPr algn="ctr"/>
            <a:r>
              <a:rPr lang="en-US" altLang="zh-TW" dirty="0"/>
              <a:t>RMOF </a:t>
            </a:r>
            <a:r>
              <a:rPr lang="en-US" altLang="zh-TW" dirty="0" smtClean="0"/>
              <a:t>model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4734" y="1117601"/>
            <a:ext cx="8596668" cy="489836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zh-TW" sz="2000" dirty="0" smtClean="0"/>
              <a:t>RMOF </a:t>
            </a:r>
            <a:r>
              <a:rPr lang="en-US" altLang="zh-TW" sz="2000" dirty="0" smtClean="0">
                <a:solidFill>
                  <a:schemeClr val="tx2"/>
                </a:solidFill>
              </a:rPr>
              <a:t>local routing APP </a:t>
            </a:r>
            <a:r>
              <a:rPr lang="en-US" altLang="zh-TW" sz="2000" dirty="0" smtClean="0"/>
              <a:t>discovers cross domain link in its domain and routing cost that will be sent to RMOF collaborator, and handle Route-Ins table</a:t>
            </a:r>
          </a:p>
          <a:p>
            <a:r>
              <a:rPr lang="en-US" altLang="zh-TW" sz="2000" dirty="0" smtClean="0"/>
              <a:t>RMOF global routing App is responsible for </a:t>
            </a:r>
            <a:r>
              <a:rPr lang="en-US" altLang="zh-TW" sz="2000" dirty="0" smtClean="0">
                <a:solidFill>
                  <a:srgbClr val="C42F1A"/>
                </a:solidFill>
              </a:rPr>
              <a:t>global topology view</a:t>
            </a:r>
          </a:p>
          <a:p>
            <a:r>
              <a:rPr lang="en-US" altLang="zh-TW" sz="2000" dirty="0" smtClean="0"/>
              <a:t>Discover cross-domain network link:</a:t>
            </a:r>
          </a:p>
          <a:p>
            <a:pPr lvl="1"/>
            <a:r>
              <a:rPr lang="en-US" altLang="zh-TW" sz="2000" dirty="0" smtClean="0"/>
              <a:t>Use </a:t>
            </a:r>
            <a:r>
              <a:rPr lang="en-US" altLang="zh-TW" sz="2000" dirty="0" smtClean="0">
                <a:solidFill>
                  <a:schemeClr val="accent5"/>
                </a:solidFill>
              </a:rPr>
              <a:t>LLDP</a:t>
            </a:r>
            <a:r>
              <a:rPr lang="en-US" altLang="zh-TW" sz="2000" dirty="0" smtClean="0"/>
              <a:t> packets to neighbor switches with switch ID and output port</a:t>
            </a:r>
          </a:p>
          <a:p>
            <a:r>
              <a:rPr lang="en-US" altLang="zh-TW" sz="2000" dirty="0" smtClean="0"/>
              <a:t>Compute</a:t>
            </a:r>
            <a:r>
              <a:rPr lang="en-US" altLang="zh-TW" sz="2400" dirty="0" smtClean="0"/>
              <a:t> </a:t>
            </a:r>
            <a:r>
              <a:rPr lang="en-US" altLang="zh-TW" sz="2000" dirty="0" smtClean="0"/>
              <a:t>routing-costs between cross-domain switches</a:t>
            </a:r>
          </a:p>
          <a:p>
            <a:r>
              <a:rPr lang="en-US" altLang="zh-TW" sz="2000" dirty="0" smtClean="0"/>
              <a:t>Compute shortest path route and routing cross-domain packet</a:t>
            </a:r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442" y="772457"/>
            <a:ext cx="4294558" cy="456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13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/>
              <a:t>conclusion &amp; future work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/>
          </a:bodyPr>
          <a:lstStyle/>
          <a:p>
            <a:r>
              <a:rPr lang="en-US" altLang="zh-TW" sz="2400" dirty="0" smtClean="0"/>
              <a:t>RMOF</a:t>
            </a:r>
            <a:r>
              <a:rPr lang="en-US" altLang="zh-TW" sz="2400" dirty="0" smtClean="0"/>
              <a:t> </a:t>
            </a:r>
            <a:r>
              <a:rPr lang="en-US" altLang="zh-TW" sz="2400" dirty="0" smtClean="0"/>
              <a:t>allows controllers in multiple domain cooperate together to share topology message or routing </a:t>
            </a:r>
            <a:r>
              <a:rPr lang="en-US" altLang="zh-TW" sz="2400" dirty="0" smtClean="0"/>
              <a:t>path </a:t>
            </a:r>
            <a:endParaRPr lang="en-US" altLang="zh-TW" sz="2400" dirty="0" smtClean="0"/>
          </a:p>
          <a:p>
            <a:r>
              <a:rPr lang="en-US" altLang="zh-TW" sz="2400" dirty="0" smtClean="0"/>
              <a:t>But this </a:t>
            </a:r>
            <a:r>
              <a:rPr lang="en-US" altLang="zh-TW" sz="2400" dirty="0" smtClean="0"/>
              <a:t>module need </a:t>
            </a:r>
            <a:r>
              <a:rPr lang="en-US" altLang="zh-TW" sz="2400" dirty="0" smtClean="0"/>
              <a:t>more test </a:t>
            </a:r>
            <a:r>
              <a:rPr lang="en-US" altLang="zh-TW" sz="2400" dirty="0" smtClean="0"/>
              <a:t>in large test-bed to evaluate efficiency, performance and </a:t>
            </a:r>
            <a:r>
              <a:rPr lang="en-US" altLang="zh-TW" sz="2400" dirty="0" smtClean="0"/>
              <a:t>scalability (not show  this paper)</a:t>
            </a:r>
            <a:endParaRPr lang="en-US" altLang="zh-TW" sz="2400" dirty="0" smtClean="0"/>
          </a:p>
          <a:p>
            <a:r>
              <a:rPr lang="en-US" altLang="zh-TW" sz="2400" dirty="0" smtClean="0"/>
              <a:t>Their future </a:t>
            </a:r>
            <a:r>
              <a:rPr lang="en-US" altLang="zh-TW" sz="2400" dirty="0" smtClean="0"/>
              <a:t>work: </a:t>
            </a:r>
          </a:p>
          <a:p>
            <a:pPr lvl="1"/>
            <a:r>
              <a:rPr lang="en-US" altLang="zh-TW" sz="2200" dirty="0" smtClean="0"/>
              <a:t>Extend topology view and allow controller share more information like traffic load</a:t>
            </a:r>
          </a:p>
          <a:p>
            <a:pPr lvl="1"/>
            <a:r>
              <a:rPr lang="en-US" altLang="zh-TW" sz="2200" dirty="0" smtClean="0"/>
              <a:t>Reduce the frequency that controllers communicate with collaborator which will be the bottleneck of response time   </a:t>
            </a: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961725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1717</TotalTime>
  <Words>426</Words>
  <Application>Microsoft Macintosh PowerPoint</Application>
  <PresentationFormat>自訂</PresentationFormat>
  <Paragraphs>42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多面向</vt:lpstr>
      <vt:lpstr>A collaborative model for routing in multi-domains OpenFlow networks</vt:lpstr>
      <vt:lpstr>Guideline</vt:lpstr>
      <vt:lpstr>introduction </vt:lpstr>
      <vt:lpstr>background &amp; related works</vt:lpstr>
      <vt:lpstr>RMOF model</vt:lpstr>
      <vt:lpstr>RMOF model (cont.)</vt:lpstr>
      <vt:lpstr>conclusion &amp; future work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collaborative model for routing in multi-domains OpenFlow networks</dc:title>
  <dc:creator>s</dc:creator>
  <cp:lastModifiedBy>tim lin</cp:lastModifiedBy>
  <cp:revision>38</cp:revision>
  <dcterms:created xsi:type="dcterms:W3CDTF">2013-08-05T03:11:09Z</dcterms:created>
  <dcterms:modified xsi:type="dcterms:W3CDTF">2013-08-08T06:13:15Z</dcterms:modified>
</cp:coreProperties>
</file>