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7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6" r:id="rId20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6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55CB9-ADE9-4F35-AA77-AD511E6539D8}" type="datetimeFigureOut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57138-B369-45BD-99E0-BBC17C3FC8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61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57138-B369-45BD-99E0-BBC17C3FC8A6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3308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204C7-BC14-413C-8B48-21903D17CEC6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04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FE1E7-6ECB-401A-A591-34845395290F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735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8FC98-E188-415A-83D0-9AB66515B437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97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A4DA-E083-430B-8102-127085F7C182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495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5222-9F2B-497B-9EE2-14C29FDF071A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859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933BE-D529-42D4-B4F3-0776F26DE83C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645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281F-A4BD-41F6-819B-8826355972CA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03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042AE-84EB-40F2-A0D8-DB961446E8DC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355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E519F-282D-4248-87AC-EA9FF53CCA4D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1701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E98E055-0427-4BFA-ADE9-A33167A0ABFD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3297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750DF-1A8F-4E48-9A83-12FB1FB69799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608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C4FB6FB-8F73-441F-9E6D-33B185F36BE2}" type="datetime1">
              <a:rPr lang="zh-TW" altLang="en-US" smtClean="0"/>
              <a:t>2013/9/17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7AB08FC-5C4F-40E2-82BB-4E4ADC66D63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7854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  <p:sldLayoutId id="2147484125" r:id="rId8"/>
    <p:sldLayoutId id="2147484126" r:id="rId9"/>
    <p:sldLayoutId id="2147484127" r:id="rId10"/>
    <p:sldLayoutId id="2147484128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err="1" smtClean="0"/>
              <a:t>USense</a:t>
            </a:r>
            <a:r>
              <a:rPr lang="en-US" altLang="zh-TW" dirty="0" smtClean="0"/>
              <a:t> </a:t>
            </a:r>
            <a:r>
              <a:rPr lang="en-US" altLang="zh-TW" dirty="0" smtClean="0"/>
              <a:t>-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A Smartphone Middleware for Community Sensing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err="1" smtClean="0"/>
              <a:t>Vikas</a:t>
            </a:r>
            <a:r>
              <a:rPr lang="en-US" altLang="zh-TW" dirty="0" smtClean="0"/>
              <a:t> Agarwal, </a:t>
            </a:r>
            <a:r>
              <a:rPr lang="en-US" altLang="zh-TW" dirty="0" err="1" smtClean="0"/>
              <a:t>Nilanjan</a:t>
            </a:r>
            <a:r>
              <a:rPr lang="en-US" altLang="zh-TW" dirty="0" smtClean="0"/>
              <a:t> Banerjee, </a:t>
            </a:r>
            <a:r>
              <a:rPr lang="en-US" altLang="zh-TW" dirty="0" err="1" smtClean="0"/>
              <a:t>Dipanjan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Chakraborty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Sumi</a:t>
            </a:r>
            <a:r>
              <a:rPr lang="en-US" altLang="zh-TW" dirty="0" smtClean="0"/>
              <a:t> Mittal</a:t>
            </a:r>
          </a:p>
          <a:p>
            <a:r>
              <a:rPr lang="en-US" altLang="zh-TW" dirty="0" smtClean="0"/>
              <a:t>Mobile Data Management 2013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586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Interaction Layer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User preferences:</a:t>
            </a:r>
          </a:p>
          <a:p>
            <a:pPr lvl="1"/>
            <a:r>
              <a:rPr lang="en-US" altLang="zh-TW" dirty="0" smtClean="0"/>
              <a:t>Time-based</a:t>
            </a:r>
          </a:p>
          <a:p>
            <a:pPr lvl="1"/>
            <a:r>
              <a:rPr lang="en-US" altLang="zh-TW" dirty="0" smtClean="0"/>
              <a:t>Location-based</a:t>
            </a:r>
          </a:p>
          <a:p>
            <a:pPr lvl="1"/>
            <a:r>
              <a:rPr lang="en-US" altLang="zh-TW" dirty="0" smtClean="0"/>
              <a:t>Resource-based</a:t>
            </a:r>
            <a:endParaRPr lang="en-US" altLang="zh-TW" dirty="0"/>
          </a:p>
          <a:p>
            <a:r>
              <a:rPr lang="en-US" altLang="zh-TW" dirty="0" smtClean="0"/>
              <a:t>Moment Repository</a:t>
            </a:r>
          </a:p>
          <a:p>
            <a:pPr lvl="1"/>
            <a:r>
              <a:rPr lang="en-US" altLang="zh-TW" dirty="0" smtClean="0"/>
              <a:t>Collect the list of moments</a:t>
            </a:r>
          </a:p>
          <a:p>
            <a:pPr lvl="1"/>
            <a:r>
              <a:rPr lang="en-US" altLang="zh-TW" dirty="0" smtClean="0"/>
              <a:t>Binding callback</a:t>
            </a:r>
            <a:endParaRPr lang="en-US" altLang="zh-TW" dirty="0"/>
          </a:p>
          <a:p>
            <a:r>
              <a:rPr lang="en-US" altLang="zh-TW" dirty="0" smtClean="0"/>
              <a:t>Event Dispatcher</a:t>
            </a:r>
          </a:p>
          <a:p>
            <a:pPr lvl="1"/>
            <a:r>
              <a:rPr lang="en-US" altLang="zh-TW" dirty="0" smtClean="0"/>
              <a:t>Use of the callback information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9075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Computation and Analysis Layer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For devising efficient management policies for executing the moments.</a:t>
            </a:r>
          </a:p>
          <a:p>
            <a:r>
              <a:rPr lang="en-US" altLang="zh-TW" dirty="0" smtClean="0"/>
              <a:t>Moments Evaluator</a:t>
            </a:r>
          </a:p>
          <a:p>
            <a:pPr lvl="1"/>
            <a:r>
              <a:rPr lang="en-US" altLang="zh-TW" dirty="0" smtClean="0"/>
              <a:t>Implement logic required to compute of the moments</a:t>
            </a:r>
          </a:p>
          <a:p>
            <a:pPr lvl="2"/>
            <a:r>
              <a:rPr lang="en-US" altLang="zh-TW" dirty="0" smtClean="0"/>
              <a:t>Rule-based: “high noise” </a:t>
            </a:r>
            <a:r>
              <a:rPr lang="zh-TW" altLang="en-US" dirty="0" smtClean="0"/>
              <a:t>→</a:t>
            </a:r>
            <a:r>
              <a:rPr lang="en-US" altLang="zh-TW" dirty="0" smtClean="0"/>
              <a:t> </a:t>
            </a:r>
            <a:r>
              <a:rPr lang="en-US" altLang="zh-TW" dirty="0" smtClean="0">
                <a:latin typeface="Batang" panose="02030600000101010101" pitchFamily="18" charset="-127"/>
                <a:ea typeface="Batang" panose="02030600000101010101" pitchFamily="18" charset="-127"/>
              </a:rPr>
              <a:t>MIC: decibel &gt; 80</a:t>
            </a:r>
          </a:p>
          <a:p>
            <a:pPr lvl="2"/>
            <a:r>
              <a:rPr lang="en-US" altLang="zh-TW" dirty="0"/>
              <a:t>Learning-based</a:t>
            </a:r>
            <a:r>
              <a:rPr lang="en-US" altLang="zh-TW" dirty="0" smtClean="0"/>
              <a:t>: using pre-build machine learning tools</a:t>
            </a:r>
          </a:p>
          <a:p>
            <a:pPr lvl="1"/>
            <a:r>
              <a:rPr lang="en-US" altLang="zh-TW" dirty="0" smtClean="0"/>
              <a:t>Maintain a buffer for each of the sensors</a:t>
            </a:r>
            <a:endParaRPr lang="en-US" altLang="zh-TW" dirty="0"/>
          </a:p>
          <a:p>
            <a:r>
              <a:rPr lang="en-US" altLang="zh-TW" dirty="0" smtClean="0"/>
              <a:t>Sensor and Moment Profiler:</a:t>
            </a:r>
          </a:p>
          <a:p>
            <a:pPr lvl="1"/>
            <a:r>
              <a:rPr lang="en-US" altLang="zh-TW" dirty="0" smtClean="0"/>
              <a:t>Store the historical data for Sensing Planner</a:t>
            </a:r>
          </a:p>
          <a:p>
            <a:r>
              <a:rPr lang="en-US" altLang="zh-TW" dirty="0" smtClean="0"/>
              <a:t>Sensing Planner:</a:t>
            </a:r>
          </a:p>
          <a:p>
            <a:pPr lvl="1"/>
            <a:r>
              <a:rPr lang="en-US" altLang="zh-TW" dirty="0" smtClean="0"/>
              <a:t>Provide the intelligence for the sensing strategy or policy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3190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Sensor Control Layer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Acts as the interface to the sensor hardware</a:t>
            </a:r>
          </a:p>
          <a:p>
            <a:r>
              <a:rPr lang="en-US" altLang="zh-TW" dirty="0" smtClean="0"/>
              <a:t>Schedule the sensor duty cycle and sampling frequency</a:t>
            </a:r>
          </a:p>
          <a:p>
            <a:pPr lvl="1"/>
            <a:r>
              <a:rPr lang="en-US" altLang="zh-TW" sz="2000" dirty="0"/>
              <a:t>On-demand: </a:t>
            </a:r>
            <a:r>
              <a:rPr lang="en-US" altLang="zh-TW" dirty="0" smtClean="0">
                <a:latin typeface="Batang" panose="02030600000101010101" pitchFamily="18" charset="-127"/>
                <a:ea typeface="Batang" panose="02030600000101010101" pitchFamily="18" charset="-127"/>
              </a:rPr>
              <a:t>start(sensor s, </a:t>
            </a:r>
            <a:r>
              <a:rPr lang="en-US" altLang="zh-TW" dirty="0" smtClean="0">
                <a:latin typeface="Batang" panose="02030600000101010101" pitchFamily="18" charset="-127"/>
                <a:ea typeface="Batang" panose="02030600000101010101" pitchFamily="18" charset="-127"/>
              </a:rPr>
              <a:t>time </a:t>
            </a:r>
            <a:r>
              <a:rPr lang="en-US" altLang="zh-TW" dirty="0" smtClean="0">
                <a:latin typeface="Batang" panose="02030600000101010101" pitchFamily="18" charset="-127"/>
                <a:ea typeface="Batang" panose="02030600000101010101" pitchFamily="18" charset="-127"/>
              </a:rPr>
              <a:t>t, frequency f)</a:t>
            </a:r>
          </a:p>
          <a:p>
            <a:pPr lvl="1"/>
            <a:r>
              <a:rPr lang="en-US" altLang="zh-TW" sz="2000" dirty="0"/>
              <a:t>Periodic: </a:t>
            </a:r>
            <a:r>
              <a:rPr lang="en-US" altLang="zh-TW" dirty="0" smtClean="0">
                <a:latin typeface="Batang" panose="02030600000101010101" pitchFamily="18" charset="-127"/>
                <a:ea typeface="Batang" panose="02030600000101010101" pitchFamily="18" charset="-127"/>
              </a:rPr>
              <a:t>register(sensor s, cycle c, frequency f)</a:t>
            </a:r>
            <a:endParaRPr lang="zh-TW" altLang="en-US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658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Have implemented a </a:t>
            </a:r>
            <a:r>
              <a:rPr lang="en-US" altLang="zh-TW" dirty="0" err="1" smtClean="0"/>
              <a:t>USense</a:t>
            </a:r>
            <a:r>
              <a:rPr lang="en-US" altLang="zh-TW" dirty="0" smtClean="0"/>
              <a:t> middleware on the Android platform</a:t>
            </a:r>
          </a:p>
          <a:p>
            <a:pPr lvl="1"/>
            <a:r>
              <a:rPr lang="en-US" altLang="zh-TW" dirty="0" err="1" smtClean="0"/>
              <a:t>USense</a:t>
            </a:r>
            <a:r>
              <a:rPr lang="en-US" altLang="zh-TW" dirty="0" smtClean="0"/>
              <a:t>: </a:t>
            </a:r>
            <a:r>
              <a:rPr lang="en-US" altLang="zh-TW" dirty="0" smtClean="0">
                <a:latin typeface="Batang" panose="02030600000101010101" pitchFamily="18" charset="-127"/>
                <a:ea typeface="Batang" panose="02030600000101010101" pitchFamily="18" charset="-127"/>
              </a:rPr>
              <a:t>Activity</a:t>
            </a:r>
          </a:p>
          <a:p>
            <a:pPr lvl="1"/>
            <a:r>
              <a:rPr lang="en-US" altLang="zh-TW" dirty="0" smtClean="0"/>
              <a:t>Sensor Control Layer: </a:t>
            </a:r>
            <a:r>
              <a:rPr lang="en-US" altLang="zh-TW" dirty="0" smtClean="0">
                <a:latin typeface="Batang" panose="02030600000101010101" pitchFamily="18" charset="-127"/>
                <a:ea typeface="Batang" panose="02030600000101010101" pitchFamily="18" charset="-127"/>
              </a:rPr>
              <a:t>Service</a:t>
            </a:r>
          </a:p>
          <a:p>
            <a:r>
              <a:rPr lang="en-US" altLang="zh-TW" dirty="0" smtClean="0">
                <a:ea typeface="Batang" panose="02030600000101010101" pitchFamily="18" charset="-127"/>
              </a:rPr>
              <a:t>Data Collection</a:t>
            </a:r>
          </a:p>
          <a:p>
            <a:pPr lvl="1"/>
            <a:r>
              <a:rPr lang="en-US" altLang="zh-TW" dirty="0" smtClean="0">
                <a:ea typeface="Batang" panose="02030600000101010101" pitchFamily="18" charset="-127"/>
              </a:rPr>
              <a:t>Collect ground truth data from 10 volunteers</a:t>
            </a:r>
          </a:p>
          <a:p>
            <a:pPr lvl="1"/>
            <a:r>
              <a:rPr lang="en-US" altLang="zh-TW" dirty="0" smtClean="0">
                <a:ea typeface="Batang" panose="02030600000101010101" pitchFamily="18" charset="-127"/>
              </a:rPr>
              <a:t>Each phone was charged to 100% battery level at the beginning of sensing</a:t>
            </a:r>
          </a:p>
          <a:p>
            <a:pPr lvl="1"/>
            <a:r>
              <a:rPr lang="en-US" altLang="zh-TW" dirty="0" smtClean="0">
                <a:ea typeface="Batang" panose="02030600000101010101" pitchFamily="18" charset="-127"/>
              </a:rPr>
              <a:t>Focus on Bluetooth and Microphone</a:t>
            </a:r>
          </a:p>
          <a:p>
            <a:pPr lvl="2"/>
            <a:r>
              <a:rPr lang="en-US" altLang="zh-TW" dirty="0" smtClean="0">
                <a:ea typeface="Batang" panose="02030600000101010101" pitchFamily="18" charset="-127"/>
              </a:rPr>
              <a:t>Bluetooth: every 1 minute</a:t>
            </a:r>
          </a:p>
          <a:p>
            <a:pPr lvl="2"/>
            <a:r>
              <a:rPr lang="en-US" altLang="zh-TW" dirty="0" smtClean="0">
                <a:ea typeface="Batang" panose="02030600000101010101" pitchFamily="18" charset="-127"/>
              </a:rPr>
              <a:t>Microphone: every 10 second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351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Sensing Policies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Additive Back-off Multiplicative Advance (ABMA)</a:t>
            </a:r>
          </a:p>
          <a:p>
            <a:r>
              <a:rPr lang="en-US" altLang="zh-TW" dirty="0" smtClean="0"/>
              <a:t>Multiplicative Back-off Exponential Advance (MBEA)</a:t>
            </a:r>
          </a:p>
          <a:p>
            <a:r>
              <a:rPr lang="en-US" altLang="zh-TW" dirty="0" smtClean="0"/>
              <a:t>Additive Back-off Exponential Advance (ABEA)</a:t>
            </a:r>
          </a:p>
          <a:p>
            <a:r>
              <a:rPr lang="en-US" altLang="zh-TW" dirty="0" smtClean="0"/>
              <a:t>Constant Sleep Time (CST)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14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640" y="3465136"/>
            <a:ext cx="5249008" cy="130510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4878617"/>
            <a:ext cx="9859751" cy="105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604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Experimental </a:t>
            </a:r>
            <a:r>
              <a:rPr lang="en-US" altLang="zh-TW" dirty="0" smtClean="0"/>
              <a:t>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Bluetooth with varying utility value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15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2149764"/>
            <a:ext cx="4560890" cy="401467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0" y="2126413"/>
            <a:ext cx="4668899" cy="4067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882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Experimental Evaluation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MBEA is most efficient for Bluetooth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16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5624" y="1845734"/>
            <a:ext cx="4674834" cy="4218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2301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Experimental Evaluation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Microphone with </a:t>
            </a:r>
            <a:r>
              <a:rPr lang="en-US" altLang="zh-TW" dirty="0"/>
              <a:t>varying utility value</a:t>
            </a:r>
            <a:endParaRPr lang="zh-TW" altLang="en-US" dirty="0"/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17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2144328"/>
            <a:ext cx="4544059" cy="402011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006" y="2144328"/>
            <a:ext cx="4525006" cy="4067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3374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Experimental Evaluation (cont</a:t>
            </a:r>
            <a:r>
              <a:rPr lang="en-US" altLang="zh-TW" dirty="0" smtClean="0"/>
              <a:t>.)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880" y="1955445"/>
            <a:ext cx="4395199" cy="4022725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5641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Future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Research on cross-device sensing policies to improve data fidelity of </a:t>
            </a:r>
            <a:r>
              <a:rPr lang="en-US" altLang="zh-TW" dirty="0" err="1" smtClean="0"/>
              <a:t>crowdsensing</a:t>
            </a:r>
            <a:r>
              <a:rPr lang="en-US" altLang="zh-TW" dirty="0" smtClean="0"/>
              <a:t> applications.</a:t>
            </a:r>
          </a:p>
          <a:p>
            <a:r>
              <a:rPr lang="en-US" altLang="zh-TW" dirty="0" smtClean="0"/>
              <a:t>Investigate machine learning tools</a:t>
            </a:r>
          </a:p>
          <a:p>
            <a:r>
              <a:rPr lang="en-US" altLang="zh-TW" dirty="0" smtClean="0"/>
              <a:t>Study how to integrate localized analytics-oriented logic into </a:t>
            </a:r>
            <a:r>
              <a:rPr lang="en-US" altLang="zh-TW" dirty="0" err="1" smtClean="0"/>
              <a:t>Usense</a:t>
            </a:r>
            <a:r>
              <a:rPr lang="en-US" altLang="zh-TW" dirty="0" smtClean="0"/>
              <a:t> middleware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19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8901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USense</a:t>
            </a:r>
            <a:r>
              <a:rPr lang="en-US" altLang="zh-TW" dirty="0" smtClean="0"/>
              <a:t> – A novel smartphone middleware for executing community-driven sensing tasks.</a:t>
            </a:r>
          </a:p>
          <a:p>
            <a:pPr lvl="1"/>
            <a:r>
              <a:rPr lang="en-US" altLang="zh-TW" dirty="0" smtClean="0"/>
              <a:t>Application </a:t>
            </a:r>
            <a:r>
              <a:rPr lang="en-US" altLang="zh-TW" dirty="0" smtClean="0"/>
              <a:t>aware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User aware</a:t>
            </a:r>
          </a:p>
          <a:p>
            <a:pPr lvl="1"/>
            <a:r>
              <a:rPr lang="en-US" altLang="zh-TW" dirty="0" smtClean="0"/>
              <a:t>Situation aware</a:t>
            </a:r>
          </a:p>
          <a:p>
            <a:pPr lvl="1"/>
            <a:endParaRPr lang="en-US" altLang="zh-TW" dirty="0"/>
          </a:p>
          <a:p>
            <a:r>
              <a:rPr lang="en-US" altLang="zh-TW" dirty="0" smtClean="0"/>
              <a:t>Goals:</a:t>
            </a:r>
          </a:p>
          <a:p>
            <a:pPr lvl="1"/>
            <a:r>
              <a:rPr lang="en-US" altLang="zh-TW" dirty="0" smtClean="0"/>
              <a:t>Reducing human burden</a:t>
            </a:r>
          </a:p>
          <a:p>
            <a:pPr lvl="1"/>
            <a:r>
              <a:rPr lang="en-US" altLang="zh-TW" dirty="0" smtClean="0"/>
              <a:t>Adapt operations based on available resources</a:t>
            </a:r>
          </a:p>
          <a:p>
            <a:pPr lvl="1"/>
            <a:r>
              <a:rPr lang="en-US" altLang="zh-TW" dirty="0" smtClean="0"/>
              <a:t>Aware of user’s preferences</a:t>
            </a:r>
          </a:p>
          <a:p>
            <a:pPr lvl="1"/>
            <a:r>
              <a:rPr lang="en-US" altLang="zh-TW" dirty="0" smtClean="0"/>
              <a:t>Contribute meaningful data to reduce redundant updates to application server</a:t>
            </a:r>
          </a:p>
          <a:p>
            <a:pPr lvl="1"/>
            <a:r>
              <a:rPr lang="en-US" altLang="zh-TW" dirty="0" smtClean="0"/>
              <a:t>Programmable abstractions for </a:t>
            </a:r>
            <a:r>
              <a:rPr lang="en-US" altLang="zh-TW" dirty="0" err="1" smtClean="0"/>
              <a:t>crowdsening</a:t>
            </a:r>
            <a:r>
              <a:rPr lang="en-US" altLang="zh-TW" dirty="0" smtClean="0"/>
              <a:t> tasks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0868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BlueZen</a:t>
            </a:r>
            <a:r>
              <a:rPr lang="en-US" altLang="zh-TW" dirty="0" smtClean="0"/>
              <a:t> Platform Framework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Could-based scalable platform</a:t>
            </a:r>
          </a:p>
          <a:p>
            <a:r>
              <a:rPr lang="en-US" altLang="zh-TW" dirty="0" smtClean="0"/>
              <a:t>Producer-Consumer ecosystem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Pay attention to:</a:t>
            </a:r>
          </a:p>
          <a:p>
            <a:pPr lvl="1"/>
            <a:r>
              <a:rPr lang="en-US" altLang="zh-TW" dirty="0" smtClean="0"/>
              <a:t>Cognitive load of user</a:t>
            </a:r>
          </a:p>
          <a:p>
            <a:pPr lvl="1"/>
            <a:r>
              <a:rPr lang="en-US" altLang="zh-TW" dirty="0" smtClean="0"/>
              <a:t>User’s preferences</a:t>
            </a:r>
          </a:p>
          <a:p>
            <a:pPr lvl="1"/>
            <a:r>
              <a:rPr lang="en-US" altLang="zh-TW" dirty="0" smtClean="0"/>
              <a:t>Application’s demands</a:t>
            </a:r>
          </a:p>
          <a:p>
            <a:pPr lvl="1"/>
            <a:r>
              <a:rPr lang="en-US" altLang="zh-TW" dirty="0" smtClean="0"/>
              <a:t>Network load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3</a:t>
            </a:fld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531" y="1845734"/>
            <a:ext cx="5235574" cy="402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58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USense</a:t>
            </a:r>
            <a:r>
              <a:rPr lang="en-US" altLang="zh-TW" dirty="0" smtClean="0"/>
              <a:t> middleware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Technical challenges:</a:t>
            </a:r>
          </a:p>
          <a:p>
            <a:pPr lvl="1"/>
            <a:r>
              <a:rPr lang="en-US" altLang="zh-TW" dirty="0" smtClean="0"/>
              <a:t>Design of the expressivity constructs to specify sensing tasks</a:t>
            </a:r>
          </a:p>
          <a:p>
            <a:pPr lvl="1"/>
            <a:r>
              <a:rPr lang="en-US" altLang="zh-TW" dirty="0" smtClean="0"/>
              <a:t>Design of the middleware components that execute these tasks on the smartphone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082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Moment Specification in </a:t>
            </a:r>
            <a:r>
              <a:rPr lang="en-US" altLang="zh-TW" dirty="0" err="1" smtClean="0"/>
              <a:t>USense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Moment: </a:t>
            </a:r>
          </a:p>
          <a:p>
            <a:pPr lvl="1"/>
            <a:r>
              <a:rPr lang="en-US" altLang="zh-TW" dirty="0" smtClean="0"/>
              <a:t>An abstract data type</a:t>
            </a:r>
          </a:p>
          <a:p>
            <a:pPr lvl="1"/>
            <a:r>
              <a:rPr lang="en-US" altLang="zh-TW" dirty="0" smtClean="0"/>
              <a:t>Specifies the processing requirements</a:t>
            </a:r>
          </a:p>
          <a:p>
            <a:pPr lvl="1"/>
            <a:r>
              <a:rPr lang="en-US" altLang="zh-TW" dirty="0" smtClean="0"/>
              <a:t>Using XMLRPC</a:t>
            </a:r>
          </a:p>
          <a:p>
            <a:r>
              <a:rPr lang="en-US" altLang="zh-TW" dirty="0" smtClean="0"/>
              <a:t>Contain Three main constructs:</a:t>
            </a:r>
          </a:p>
          <a:p>
            <a:pPr lvl="1"/>
            <a:r>
              <a:rPr lang="en-US" altLang="zh-TW" dirty="0" smtClean="0"/>
              <a:t>Trigger</a:t>
            </a:r>
          </a:p>
          <a:p>
            <a:pPr lvl="1"/>
            <a:r>
              <a:rPr lang="en-US" altLang="zh-TW" dirty="0" smtClean="0"/>
              <a:t>Utility Function</a:t>
            </a:r>
          </a:p>
          <a:p>
            <a:pPr lvl="1"/>
            <a:r>
              <a:rPr lang="en-US" altLang="zh-TW" dirty="0" smtClean="0"/>
              <a:t>Callback</a:t>
            </a:r>
          </a:p>
          <a:p>
            <a:pPr lvl="1"/>
            <a:endParaRPr lang="en-US" altLang="zh-TW" dirty="0" smtClean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5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8670" y="3713113"/>
            <a:ext cx="6697010" cy="140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89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Trigger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Moment Occurrence Criteria, has two constructs</a:t>
            </a:r>
          </a:p>
          <a:p>
            <a:pPr lvl="1"/>
            <a:r>
              <a:rPr lang="en-US" altLang="zh-TW" dirty="0" smtClean="0"/>
              <a:t>A Schedule: Get some data periodically</a:t>
            </a:r>
          </a:p>
          <a:p>
            <a:pPr lvl="1"/>
            <a:r>
              <a:rPr lang="en-US" altLang="zh-TW" dirty="0" smtClean="0"/>
              <a:t>A Condition: When some condition is true</a:t>
            </a:r>
          </a:p>
          <a:p>
            <a:pPr lvl="2"/>
            <a:r>
              <a:rPr lang="en-US" altLang="zh-TW" dirty="0" smtClean="0"/>
              <a:t>If (Mod(x) &gt; 2.3 &amp;&amp; …) get GPS data</a:t>
            </a:r>
          </a:p>
          <a:p>
            <a:pPr lvl="2"/>
            <a:endParaRPr lang="en-US" altLang="zh-TW" dirty="0"/>
          </a:p>
          <a:p>
            <a:r>
              <a:rPr lang="en-US" altLang="zh-TW" dirty="0" smtClean="0"/>
              <a:t>Auxiliary Occurrence Criteria</a:t>
            </a:r>
          </a:p>
          <a:p>
            <a:pPr lvl="1"/>
            <a:r>
              <a:rPr lang="en-US" altLang="zh-TW" dirty="0" smtClean="0"/>
              <a:t>Time-based</a:t>
            </a:r>
          </a:p>
          <a:p>
            <a:pPr lvl="1"/>
            <a:r>
              <a:rPr lang="en-US" altLang="zh-TW" dirty="0" smtClean="0"/>
              <a:t>Toggle-based</a:t>
            </a:r>
          </a:p>
          <a:p>
            <a:pPr lvl="1"/>
            <a:r>
              <a:rPr lang="en-US" altLang="zh-TW" dirty="0" smtClean="0"/>
              <a:t>Persistence-based</a:t>
            </a:r>
          </a:p>
          <a:p>
            <a:pPr lvl="1"/>
            <a:endParaRPr lang="en-US" altLang="zh-TW" dirty="0"/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6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7394" y="467404"/>
            <a:ext cx="4798286" cy="569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625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Utility </a:t>
            </a:r>
            <a:r>
              <a:rPr lang="en-US" altLang="zh-TW" dirty="0" smtClean="0"/>
              <a:t>Function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Utility value between 0 </a:t>
            </a:r>
            <a:r>
              <a:rPr lang="en-US" altLang="zh-TW" dirty="0" smtClean="0"/>
              <a:t>- 1</a:t>
            </a:r>
            <a:endParaRPr lang="en-US" altLang="zh-TW" dirty="0" smtClean="0"/>
          </a:p>
          <a:p>
            <a:r>
              <a:rPr lang="en-US" altLang="zh-TW" dirty="0" smtClean="0"/>
              <a:t>Associated time period or user location or both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7</a:t>
            </a:fld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0" y="1418673"/>
            <a:ext cx="4887007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580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Callback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792" y="2107663"/>
            <a:ext cx="4839375" cy="2486372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4218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USense</a:t>
            </a:r>
            <a:r>
              <a:rPr lang="en-US" altLang="zh-TW" dirty="0" smtClean="0"/>
              <a:t> Middleware Architecture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690" y="1846263"/>
            <a:ext cx="5561081" cy="4390764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B08FC-5C4F-40E2-82BB-4E4ADC66D631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601231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413</TotalTime>
  <Words>506</Words>
  <Application>Microsoft Office PowerPoint</Application>
  <PresentationFormat>寬螢幕</PresentationFormat>
  <Paragraphs>124</Paragraphs>
  <Slides>19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4" baseType="lpstr">
      <vt:lpstr>Batang</vt:lpstr>
      <vt:lpstr>新細明體</vt:lpstr>
      <vt:lpstr>Calibri</vt:lpstr>
      <vt:lpstr>Calibri Light</vt:lpstr>
      <vt:lpstr>回顧</vt:lpstr>
      <vt:lpstr>USense - A Smartphone Middleware for Community Sensing</vt:lpstr>
      <vt:lpstr>Introduction</vt:lpstr>
      <vt:lpstr>BlueZen Platform Framework</vt:lpstr>
      <vt:lpstr>USense middleware</vt:lpstr>
      <vt:lpstr>Moment Specification in USense</vt:lpstr>
      <vt:lpstr>Trigger</vt:lpstr>
      <vt:lpstr>Utility Function</vt:lpstr>
      <vt:lpstr>Callback</vt:lpstr>
      <vt:lpstr>USense Middleware Architecture</vt:lpstr>
      <vt:lpstr>Interaction Layer</vt:lpstr>
      <vt:lpstr>Computation and Analysis Layer</vt:lpstr>
      <vt:lpstr>Sensor Control Layer</vt:lpstr>
      <vt:lpstr>Implementation</vt:lpstr>
      <vt:lpstr>Sensing Policies</vt:lpstr>
      <vt:lpstr>Experimental Evaluation</vt:lpstr>
      <vt:lpstr>Experimental Evaluation (cont.)</vt:lpstr>
      <vt:lpstr>Experimental Evaluation (cont.)</vt:lpstr>
      <vt:lpstr>Experimental Evaluation (cont.)</vt:lpstr>
      <vt:lpstr>Future work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Usense - A Smartphone Middleware for Community Sensing</dc:title>
  <dc:creator>Jargo</dc:creator>
  <cp:lastModifiedBy>Jargo</cp:lastModifiedBy>
  <cp:revision>38</cp:revision>
  <dcterms:created xsi:type="dcterms:W3CDTF">2013-09-16T14:55:09Z</dcterms:created>
  <dcterms:modified xsi:type="dcterms:W3CDTF">2013-09-17T05:48:11Z</dcterms:modified>
</cp:coreProperties>
</file>