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76" r:id="rId5"/>
    <p:sldId id="259" r:id="rId6"/>
    <p:sldId id="277" r:id="rId7"/>
    <p:sldId id="278" r:id="rId8"/>
    <p:sldId id="279" r:id="rId9"/>
    <p:sldId id="280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477" autoAdjust="0"/>
  </p:normalViewPr>
  <p:slideViewPr>
    <p:cSldViewPr>
      <p:cViewPr varScale="1">
        <p:scale>
          <a:sx n="77" d="100"/>
          <a:sy n="77" d="100"/>
        </p:scale>
        <p:origin x="-161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719461-101B-4E13-9176-734E93B696CD}" type="datetimeFigureOut">
              <a:rPr lang="zh-TW" altLang="en-US" smtClean="0"/>
              <a:t>2014/7/28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B44B1-C4E2-44B8-8803-D1157C43FC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8957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Service guarantee: </a:t>
            </a:r>
            <a:r>
              <a:rPr lang="en-US" altLang="zh-TW" sz="1200" dirty="0" smtClean="0"/>
              <a:t>availability, response time, disaster recovery and fault resolution time</a:t>
            </a:r>
            <a:endParaRPr lang="en-US" altLang="zh-TW" dirty="0" smtClean="0"/>
          </a:p>
          <a:p>
            <a:r>
              <a:rPr lang="en-US" altLang="zh-TW" dirty="0" smtClean="0"/>
              <a:t>Service</a:t>
            </a:r>
            <a:r>
              <a:rPr lang="en-US" altLang="zh-TW" baseline="0" dirty="0" smtClean="0"/>
              <a:t> guarantee granularity: </a:t>
            </a:r>
            <a:r>
              <a:rPr lang="en-US" altLang="zh-TW" sz="1200" dirty="0" smtClean="0"/>
              <a:t>per service, per data center, per instance, or per transaction basis</a:t>
            </a:r>
          </a:p>
          <a:p>
            <a:r>
              <a:rPr lang="en-US" altLang="zh-TW" sz="1200" dirty="0" smtClean="0"/>
              <a:t>Service violation measurement and reporting: defines how and who</a:t>
            </a:r>
            <a:r>
              <a:rPr lang="en-US" altLang="zh-TW" sz="1200" baseline="0" dirty="0" smtClean="0"/>
              <a:t> measures and reports the violation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B44B1-C4E2-44B8-8803-D1157C43FCF2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59727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dirty="0" smtClean="0"/>
              <a:t>EBS is not backed by and SLA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B44B1-C4E2-44B8-8803-D1157C43FCF2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15023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Web: a web based front end for</a:t>
            </a:r>
            <a:r>
              <a:rPr lang="en-US" altLang="zh-TW" baseline="0" dirty="0" smtClean="0"/>
              <a:t> an application</a:t>
            </a:r>
          </a:p>
          <a:p>
            <a:r>
              <a:rPr lang="en-US" altLang="zh-TW" baseline="0" dirty="0" smtClean="0"/>
              <a:t>Worker: for generalized deployment, can run Apache Tomcat and Java Virtual Machines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B44B1-C4E2-44B8-8803-D1157C43FCF2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1339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40B94-9087-49FE-A049-E8C7C4E7DF9F}" type="datetime1">
              <a:rPr lang="zh-TW" altLang="en-US" smtClean="0"/>
              <a:t>2014/7/28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84EB-3C27-46ED-B3F5-22EE43C5A1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0532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683EE-4F47-4CC5-94FB-0FC819412FB1}" type="datetime1">
              <a:rPr lang="zh-TW" altLang="en-US" smtClean="0"/>
              <a:t>2014/7/28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84EB-3C27-46ED-B3F5-22EE43C5A1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2411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65947-DC9D-479E-BCFB-62EEFB0179AA}" type="datetime1">
              <a:rPr lang="zh-TW" altLang="en-US" smtClean="0"/>
              <a:t>2014/7/28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84EB-3C27-46ED-B3F5-22EE43C5A1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3049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7B4E4-3407-4316-9597-F621C27721B8}" type="datetime1">
              <a:rPr lang="zh-TW" altLang="en-US" smtClean="0"/>
              <a:t>2014/7/28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84EB-3C27-46ED-B3F5-22EE43C5A1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7023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425CB-406F-4612-BDEE-06EFF7A41350}" type="datetime1">
              <a:rPr lang="zh-TW" altLang="en-US" smtClean="0"/>
              <a:t>2014/7/28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84EB-3C27-46ED-B3F5-22EE43C5A1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4935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1DDCB-1006-448F-ACCB-62D374053E1C}" type="datetime1">
              <a:rPr lang="zh-TW" altLang="en-US" smtClean="0"/>
              <a:t>2014/7/28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84EB-3C27-46ED-B3F5-22EE43C5A1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874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BB89E-1F48-449A-AC3F-218DAB86EBF8}" type="datetime1">
              <a:rPr lang="zh-TW" altLang="en-US" smtClean="0"/>
              <a:t>2014/7/28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84EB-3C27-46ED-B3F5-22EE43C5A1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8925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DA443-19C1-4451-B73A-4FD85A8ACAEF}" type="datetime1">
              <a:rPr lang="zh-TW" altLang="en-US" smtClean="0"/>
              <a:t>2014/7/28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84EB-3C27-46ED-B3F5-22EE43C5A1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3446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562F-AFDC-4B2B-A0E1-8E2F4F316207}" type="datetime1">
              <a:rPr lang="zh-TW" altLang="en-US" smtClean="0"/>
              <a:t>2014/7/28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84EB-3C27-46ED-B3F5-22EE43C5A1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056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209C2-1BD8-4AC4-BBEB-C7616775B4F2}" type="datetime1">
              <a:rPr lang="zh-TW" altLang="en-US" smtClean="0"/>
              <a:t>2014/7/28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84EB-3C27-46ED-B3F5-22EE43C5A1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6563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8E80-DFE3-4C08-A388-802CB889116D}" type="datetime1">
              <a:rPr lang="zh-TW" altLang="en-US" smtClean="0"/>
              <a:t>2014/7/28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84EB-3C27-46ED-B3F5-22EE43C5A1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7502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F5104-7D6E-489F-9202-9604BC86727E}" type="datetime1">
              <a:rPr lang="zh-TW" altLang="en-US" smtClean="0"/>
              <a:t>2014/7/28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184EB-3C27-46ED-B3F5-22EE43C5A1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1169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Cloud SLAs: Present and Future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Salman A. </a:t>
            </a:r>
            <a:r>
              <a:rPr lang="en-US" altLang="zh-TW" dirty="0" err="1"/>
              <a:t>Baset</a:t>
            </a:r>
            <a:endParaRPr lang="en-US" altLang="zh-TW" dirty="0"/>
          </a:p>
          <a:p>
            <a:r>
              <a:rPr lang="en-US" altLang="zh-TW" dirty="0"/>
              <a:t>sabaset@us.ibm.com</a:t>
            </a:r>
          </a:p>
          <a:p>
            <a:r>
              <a:rPr lang="en-US" altLang="zh-TW" dirty="0"/>
              <a:t>IBM </a:t>
            </a:r>
            <a:r>
              <a:rPr lang="en-US" altLang="zh-TW" dirty="0" smtClean="0"/>
              <a:t>Research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84EB-3C27-46ED-B3F5-22EE43C5A1D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3363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endParaRPr lang="zh-TW" altLang="en-US" sz="28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52" y="1039478"/>
            <a:ext cx="9067496" cy="4779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圓角矩形 4"/>
          <p:cNvSpPr/>
          <p:nvPr/>
        </p:nvSpPr>
        <p:spPr>
          <a:xfrm>
            <a:off x="1259632" y="2564904"/>
            <a:ext cx="1584176" cy="72008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圓角矩形 9"/>
          <p:cNvSpPr/>
          <p:nvPr/>
        </p:nvSpPr>
        <p:spPr>
          <a:xfrm>
            <a:off x="6084168" y="2616885"/>
            <a:ext cx="1584176" cy="72008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圓角矩形 10"/>
          <p:cNvSpPr/>
          <p:nvPr/>
        </p:nvSpPr>
        <p:spPr>
          <a:xfrm>
            <a:off x="1259632" y="3284984"/>
            <a:ext cx="1584176" cy="72008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圓角矩形 11"/>
          <p:cNvSpPr/>
          <p:nvPr/>
        </p:nvSpPr>
        <p:spPr>
          <a:xfrm>
            <a:off x="6084168" y="3336965"/>
            <a:ext cx="1584176" cy="72008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84EB-3C27-46ED-B3F5-22EE43C5A1D4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8371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endParaRPr lang="zh-TW" altLang="en-US" sz="28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0176"/>
            <a:ext cx="9144000" cy="4337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圓角矩形 4"/>
          <p:cNvSpPr/>
          <p:nvPr/>
        </p:nvSpPr>
        <p:spPr>
          <a:xfrm>
            <a:off x="1288595" y="2204864"/>
            <a:ext cx="1584176" cy="72008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圓角矩形 5"/>
          <p:cNvSpPr/>
          <p:nvPr/>
        </p:nvSpPr>
        <p:spPr>
          <a:xfrm>
            <a:off x="4427984" y="2219073"/>
            <a:ext cx="1584176" cy="72008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圓角矩形 6"/>
          <p:cNvSpPr/>
          <p:nvPr/>
        </p:nvSpPr>
        <p:spPr>
          <a:xfrm>
            <a:off x="6041123" y="2219073"/>
            <a:ext cx="1584176" cy="72008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圓角矩形 7"/>
          <p:cNvSpPr/>
          <p:nvPr/>
        </p:nvSpPr>
        <p:spPr>
          <a:xfrm>
            <a:off x="7625299" y="2219073"/>
            <a:ext cx="1584176" cy="72008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圓角矩形 8"/>
          <p:cNvSpPr/>
          <p:nvPr/>
        </p:nvSpPr>
        <p:spPr>
          <a:xfrm>
            <a:off x="1288595" y="1260176"/>
            <a:ext cx="1584176" cy="72008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圓角矩形 9"/>
          <p:cNvSpPr/>
          <p:nvPr/>
        </p:nvSpPr>
        <p:spPr>
          <a:xfrm>
            <a:off x="2872771" y="1256510"/>
            <a:ext cx="1584176" cy="72008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圓角矩形 10"/>
          <p:cNvSpPr/>
          <p:nvPr/>
        </p:nvSpPr>
        <p:spPr>
          <a:xfrm>
            <a:off x="4456947" y="1260176"/>
            <a:ext cx="1584176" cy="72008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圓角矩形 11"/>
          <p:cNvSpPr/>
          <p:nvPr/>
        </p:nvSpPr>
        <p:spPr>
          <a:xfrm>
            <a:off x="6041123" y="1260176"/>
            <a:ext cx="1584176" cy="72008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圓角矩形 12"/>
          <p:cNvSpPr/>
          <p:nvPr/>
        </p:nvSpPr>
        <p:spPr>
          <a:xfrm>
            <a:off x="7625299" y="1260176"/>
            <a:ext cx="1584176" cy="72008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84EB-3C27-46ED-B3F5-22EE43C5A1D4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83717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/>
              <a:t>Highlights of SLA Comparison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altLang="zh-TW" sz="2800" dirty="0" smtClean="0"/>
              <a:t>Weak uptime guarantees for compute</a:t>
            </a:r>
          </a:p>
          <a:p>
            <a:r>
              <a:rPr lang="en-US" altLang="zh-TW" sz="2800" dirty="0" smtClean="0"/>
              <a:t>No performance guarantees for compute</a:t>
            </a:r>
          </a:p>
          <a:p>
            <a:r>
              <a:rPr lang="en-US" altLang="zh-TW" sz="2800" dirty="0" smtClean="0"/>
              <a:t>Customer should detect SLA violation</a:t>
            </a:r>
          </a:p>
          <a:p>
            <a:r>
              <a:rPr lang="en-US" altLang="zh-TW" sz="2800" dirty="0" smtClean="0"/>
              <a:t>Service credit</a:t>
            </a:r>
          </a:p>
          <a:p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84EB-3C27-46ED-B3F5-22EE43C5A1D4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83717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/>
              <a:t>Future of Cloud SLAs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altLang="zh-TW" sz="2800" dirty="0" smtClean="0"/>
              <a:t>Service guarantees: not only uptime guarantees, but also performance</a:t>
            </a:r>
            <a:r>
              <a:rPr lang="en-US" altLang="zh-TW" sz="2800" dirty="0"/>
              <a:t> </a:t>
            </a:r>
            <a:r>
              <a:rPr lang="en-US" altLang="zh-TW" sz="2800" dirty="0" smtClean="0"/>
              <a:t>or security</a:t>
            </a:r>
          </a:p>
          <a:p>
            <a:r>
              <a:rPr lang="en-US" altLang="zh-TW" sz="2800" dirty="0" smtClean="0"/>
              <a:t>Service violation detection and credit: providers should detect the service violation</a:t>
            </a:r>
          </a:p>
          <a:p>
            <a:r>
              <a:rPr lang="en-US" altLang="zh-TW" sz="2800" dirty="0" smtClean="0"/>
              <a:t>Outcome based SLAs: providers need to define SLAs for promised outcomes</a:t>
            </a:r>
          </a:p>
          <a:p>
            <a:r>
              <a:rPr lang="en-US" altLang="zh-TW" sz="2800" dirty="0" smtClean="0"/>
              <a:t>Standardization of SLAs</a:t>
            </a:r>
          </a:p>
          <a:p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84EB-3C27-46ED-B3F5-22EE43C5A1D4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8371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/>
              <a:t>Introduction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altLang="zh-TW" sz="2800" dirty="0" smtClean="0"/>
              <a:t>This paper compares current SLAs of cloud providers and guidance on future SLAs</a:t>
            </a:r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 - Amazon, Rackspace, Microsoft Windows Azure, </a:t>
            </a:r>
            <a:r>
              <a:rPr lang="en-US" altLang="zh-TW" sz="2800" dirty="0" err="1" smtClean="0"/>
              <a:t>Terremark</a:t>
            </a:r>
            <a:r>
              <a:rPr lang="en-US" altLang="zh-TW" sz="2800" dirty="0" smtClean="0"/>
              <a:t> </a:t>
            </a:r>
            <a:r>
              <a:rPr lang="en-US" altLang="zh-TW" sz="2800" dirty="0" err="1" smtClean="0"/>
              <a:t>vCloud</a:t>
            </a:r>
            <a:r>
              <a:rPr lang="en-US" altLang="zh-TW" sz="2800" dirty="0" smtClean="0"/>
              <a:t> Express and Storm on Demand</a:t>
            </a:r>
          </a:p>
          <a:p>
            <a:r>
              <a:rPr lang="en-US" altLang="zh-TW" sz="2800" dirty="0" smtClean="0"/>
              <a:t>Cloud-based services include </a:t>
            </a:r>
            <a:r>
              <a:rPr lang="en-US" altLang="zh-TW" sz="2800" dirty="0" err="1" smtClean="0"/>
              <a:t>IaaS</a:t>
            </a:r>
            <a:r>
              <a:rPr lang="en-US" altLang="zh-TW" sz="2800" dirty="0" smtClean="0"/>
              <a:t>, </a:t>
            </a:r>
            <a:r>
              <a:rPr lang="en-US" altLang="zh-TW" sz="2800" dirty="0" err="1" smtClean="0"/>
              <a:t>PaaS</a:t>
            </a:r>
            <a:r>
              <a:rPr lang="en-US" altLang="zh-TW" sz="2800" dirty="0"/>
              <a:t> </a:t>
            </a:r>
            <a:r>
              <a:rPr lang="en-US" altLang="zh-TW" sz="2800" dirty="0" smtClean="0"/>
              <a:t>and </a:t>
            </a:r>
            <a:r>
              <a:rPr lang="en-US" altLang="zh-TW" sz="2800" dirty="0" err="1" smtClean="0"/>
              <a:t>Saas</a:t>
            </a:r>
            <a:endParaRPr lang="en-US" altLang="zh-TW" sz="2800" dirty="0" smtClean="0"/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 - all considered providers offer </a:t>
            </a:r>
            <a:r>
              <a:rPr lang="en-US" altLang="zh-TW" sz="2800" dirty="0" err="1" smtClean="0"/>
              <a:t>IaaS</a:t>
            </a:r>
            <a:r>
              <a:rPr lang="en-US" altLang="zh-TW" sz="2800" dirty="0" smtClean="0"/>
              <a:t> services, some offer </a:t>
            </a:r>
            <a:r>
              <a:rPr lang="en-US" altLang="zh-TW" sz="2800" dirty="0" err="1" smtClean="0"/>
              <a:t>PaaS</a:t>
            </a:r>
            <a:r>
              <a:rPr lang="en-US" altLang="zh-TW" sz="2800" dirty="0" smtClean="0"/>
              <a:t> services</a:t>
            </a:r>
          </a:p>
          <a:p>
            <a:r>
              <a:rPr lang="en-US" altLang="zh-TW" sz="2800" dirty="0" smtClean="0"/>
              <a:t>None of them offer performance guarantees for the compute services</a:t>
            </a:r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84EB-3C27-46ED-B3F5-22EE43C5A1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3540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/>
              <a:t>Anatomy of a Typical Cloud SLA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800" dirty="0" smtClean="0"/>
              <a:t>A typical cloud SLA has the following components</a:t>
            </a:r>
          </a:p>
          <a:p>
            <a:r>
              <a:rPr lang="en-US" altLang="zh-TW" sz="2800" b="1" dirty="0" smtClean="0"/>
              <a:t>Service guarantee</a:t>
            </a:r>
            <a:r>
              <a:rPr lang="en-US" altLang="zh-TW" sz="2800" dirty="0" smtClean="0"/>
              <a:t>: metrics that provider strives to meet</a:t>
            </a:r>
          </a:p>
          <a:p>
            <a:r>
              <a:rPr lang="en-US" altLang="zh-TW" sz="2800" b="1" dirty="0" smtClean="0"/>
              <a:t>Service guarantee time period</a:t>
            </a:r>
            <a:r>
              <a:rPr lang="en-US" altLang="zh-TW" sz="2800" dirty="0" smtClean="0"/>
              <a:t>: duration over which a service guarantee should be met</a:t>
            </a:r>
          </a:p>
          <a:p>
            <a:r>
              <a:rPr lang="en-US" altLang="zh-TW" sz="2800" b="1" dirty="0" smtClean="0"/>
              <a:t>Service guarantee granularity</a:t>
            </a:r>
            <a:r>
              <a:rPr lang="en-US" altLang="zh-TW" sz="2800" dirty="0" smtClean="0"/>
              <a:t>: resource scale on a service guarantee</a:t>
            </a:r>
          </a:p>
          <a:p>
            <a:r>
              <a:rPr lang="en-US" altLang="zh-TW" sz="2800" b="1" dirty="0" smtClean="0"/>
              <a:t>Service guarantee exclusions</a:t>
            </a:r>
          </a:p>
          <a:p>
            <a:r>
              <a:rPr lang="en-US" altLang="zh-TW" sz="2800" b="1" dirty="0" smtClean="0"/>
              <a:t>Service credit</a:t>
            </a:r>
            <a:r>
              <a:rPr lang="en-US" altLang="zh-TW" sz="2800" dirty="0" smtClean="0"/>
              <a:t>: the amount credited to customer if service guarantee is not met</a:t>
            </a:r>
          </a:p>
          <a:p>
            <a:r>
              <a:rPr lang="en-US" altLang="zh-TW" sz="2800" b="1" dirty="0" smtClean="0"/>
              <a:t>Service violation measurement and reporting</a:t>
            </a:r>
            <a:endParaRPr lang="zh-TW" altLang="en-US" sz="2800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84EB-3C27-46ED-B3F5-22EE43C5A1D4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2308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/>
              <a:t>Cloud Providers Considered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altLang="zh-TW" sz="2800" dirty="0" smtClean="0"/>
              <a:t>Amazon</a:t>
            </a:r>
          </a:p>
          <a:p>
            <a:r>
              <a:rPr lang="en-US" altLang="zh-TW" sz="2800" dirty="0" smtClean="0"/>
              <a:t>Windows Azure</a:t>
            </a:r>
          </a:p>
          <a:p>
            <a:r>
              <a:rPr lang="en-US" altLang="zh-TW" sz="2800" dirty="0" smtClean="0"/>
              <a:t>Rackspace</a:t>
            </a:r>
          </a:p>
          <a:p>
            <a:r>
              <a:rPr lang="en-US" altLang="zh-TW" sz="2800" dirty="0" err="1" smtClean="0"/>
              <a:t>Terremark</a:t>
            </a:r>
            <a:r>
              <a:rPr lang="en-US" altLang="zh-TW" sz="2800" dirty="0" smtClean="0"/>
              <a:t> </a:t>
            </a:r>
            <a:r>
              <a:rPr lang="en-US" altLang="zh-TW" sz="2800" dirty="0" err="1" smtClean="0"/>
              <a:t>vCloud</a:t>
            </a:r>
            <a:r>
              <a:rPr lang="en-US" altLang="zh-TW" sz="2800" dirty="0" smtClean="0"/>
              <a:t> Express</a:t>
            </a:r>
          </a:p>
          <a:p>
            <a:r>
              <a:rPr lang="en-US" altLang="zh-TW" sz="2800" dirty="0" smtClean="0"/>
              <a:t>Storm on Demand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84EB-3C27-46ED-B3F5-22EE43C5A1D4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3310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/>
              <a:t>Cloud Providers Considered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925144"/>
          </a:xfrm>
        </p:spPr>
        <p:txBody>
          <a:bodyPr>
            <a:normAutofit/>
          </a:bodyPr>
          <a:lstStyle/>
          <a:p>
            <a:r>
              <a:rPr lang="en-US" altLang="zh-TW" sz="2800" dirty="0" smtClean="0"/>
              <a:t>Amazon (</a:t>
            </a:r>
            <a:r>
              <a:rPr lang="en-US" altLang="zh-TW" sz="2800" dirty="0" err="1" smtClean="0"/>
              <a:t>IaaS</a:t>
            </a:r>
            <a:r>
              <a:rPr lang="en-US" altLang="zh-TW" sz="2800" dirty="0" smtClean="0"/>
              <a:t> provider)</a:t>
            </a:r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 - offer compute (EC2) and storage (S3) services</a:t>
            </a:r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 - provide remote disk capability, called Elastic Block Store (EBS)</a:t>
            </a:r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 - provide a </a:t>
            </a:r>
            <a:r>
              <a:rPr lang="en-US" altLang="zh-TW" sz="2800" dirty="0" err="1" smtClean="0"/>
              <a:t>SimpleDB</a:t>
            </a:r>
            <a:r>
              <a:rPr lang="en-US" altLang="zh-TW" sz="2800" dirty="0" smtClean="0"/>
              <a:t>, a simplified database service</a:t>
            </a:r>
          </a:p>
          <a:p>
            <a:pPr marL="0" indent="0">
              <a:buNone/>
            </a:pPr>
            <a:r>
              <a:rPr lang="en-US" altLang="zh-TW" sz="2800" dirty="0" smtClean="0"/>
              <a:t>    - Only EC2 and S3 are backed by SLAs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9363" y="4797152"/>
            <a:ext cx="3565274" cy="100811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文字方塊 3"/>
          <p:cNvSpPr txBox="1"/>
          <p:nvPr/>
        </p:nvSpPr>
        <p:spPr>
          <a:xfrm>
            <a:off x="-20397" y="6488668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Picture resource: https://www.amazon.com/clouddrive/home/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84EB-3C27-46ED-B3F5-22EE43C5A1D4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8371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/>
              <a:t>Cloud Providers Considered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altLang="zh-TW" sz="2800" dirty="0" smtClean="0"/>
              <a:t>Windows Azure (</a:t>
            </a:r>
            <a:r>
              <a:rPr lang="en-US" altLang="zh-TW" sz="2800" dirty="0" err="1" smtClean="0"/>
              <a:t>PaaS</a:t>
            </a:r>
            <a:r>
              <a:rPr lang="en-US" altLang="zh-TW" sz="2800" dirty="0" smtClean="0"/>
              <a:t> and </a:t>
            </a:r>
            <a:r>
              <a:rPr lang="en-US" altLang="zh-TW" sz="2800" dirty="0" err="1" smtClean="0"/>
              <a:t>IaaS</a:t>
            </a:r>
            <a:r>
              <a:rPr lang="en-US" altLang="zh-TW" sz="2800" dirty="0" smtClean="0"/>
              <a:t> provider)</a:t>
            </a:r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 - offer compute (Azure Compute) and storage (Azure Storage) services</a:t>
            </a:r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 - Azure Compute offers three types of services: web, worker and a VM</a:t>
            </a:r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 - provide remote disks (Azure Drive)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-20397" y="6488668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Picture resource: https://www.facebook.com/microsoftazure</a:t>
            </a:r>
            <a:endParaRPr lang="zh-TW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5490" y="4797152"/>
            <a:ext cx="1953020" cy="100730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84EB-3C27-46ED-B3F5-22EE43C5A1D4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2410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/>
              <a:t>Cloud Providers Considered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altLang="zh-TW" sz="2800" dirty="0" smtClean="0"/>
              <a:t>Rackspace (</a:t>
            </a:r>
            <a:r>
              <a:rPr lang="en-US" altLang="zh-TW" sz="2800" dirty="0" err="1" smtClean="0"/>
              <a:t>IaaS</a:t>
            </a:r>
            <a:r>
              <a:rPr lang="en-US" altLang="zh-TW" sz="2800" dirty="0" smtClean="0"/>
              <a:t> provider)</a:t>
            </a:r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 - provide compute instances similar to Amazon EC2 and VM role of Azure (Cloud Servers)</a:t>
            </a:r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 - responsible for applying software and security patches</a:t>
            </a:r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 - provide storage service (Cloud Files), stored files are internally replicated by Rackspace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-20397" y="6488668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Picture resource: http://www.rackspace.com/</a:t>
            </a:r>
            <a:endParaRPr lang="zh-TW" alt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1820" y="4725144"/>
            <a:ext cx="3240360" cy="114640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84EB-3C27-46ED-B3F5-22EE43C5A1D4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2410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/>
              <a:t>Cloud Providers Considered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altLang="zh-TW" sz="2800" dirty="0" err="1" smtClean="0"/>
              <a:t>Terremark</a:t>
            </a:r>
            <a:r>
              <a:rPr lang="en-US" altLang="zh-TW" sz="2800" dirty="0" smtClean="0"/>
              <a:t> </a:t>
            </a:r>
            <a:r>
              <a:rPr lang="en-US" altLang="zh-TW" sz="2800" dirty="0" err="1" smtClean="0"/>
              <a:t>vCloud</a:t>
            </a:r>
            <a:r>
              <a:rPr lang="en-US" altLang="zh-TW" sz="2800" dirty="0" smtClean="0"/>
              <a:t> Express (</a:t>
            </a:r>
            <a:r>
              <a:rPr lang="en-US" altLang="zh-TW" sz="2800" dirty="0" err="1" smtClean="0"/>
              <a:t>IaaS</a:t>
            </a:r>
            <a:r>
              <a:rPr lang="en-US" altLang="zh-TW" sz="2800" dirty="0" smtClean="0"/>
              <a:t> provider)</a:t>
            </a:r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 - similar to EC2, VM role of Azure, and Rackspace</a:t>
            </a:r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 - does not provide specialized storage service 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-20398" y="6488668"/>
            <a:ext cx="91643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Picture resource: https://community.vcloudexpress.terremark.com/en-us/</a:t>
            </a:r>
            <a:endParaRPr lang="zh-TW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3930" y="3861048"/>
            <a:ext cx="2776140" cy="1204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84EB-3C27-46ED-B3F5-22EE43C5A1D4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2410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/>
              <a:t>Cloud Providers Considered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altLang="zh-TW" sz="2800" dirty="0" smtClean="0"/>
              <a:t>Storm on Demand (</a:t>
            </a:r>
            <a:r>
              <a:rPr lang="en-US" altLang="zh-TW" sz="2800" dirty="0" err="1" smtClean="0"/>
              <a:t>IaaS</a:t>
            </a:r>
            <a:r>
              <a:rPr lang="en-US" altLang="zh-TW" sz="2800" dirty="0" smtClean="0"/>
              <a:t> provider)</a:t>
            </a:r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 - similar to EC2, VM role of Azure, Rackspace, and </a:t>
            </a:r>
            <a:r>
              <a:rPr lang="en-US" altLang="zh-TW" sz="2800" dirty="0" err="1" smtClean="0"/>
              <a:t>Terremark</a:t>
            </a:r>
            <a:r>
              <a:rPr lang="en-US" altLang="zh-TW" sz="2800" dirty="0" smtClean="0"/>
              <a:t> </a:t>
            </a:r>
            <a:r>
              <a:rPr lang="en-US" altLang="zh-TW" sz="2800" dirty="0" err="1" smtClean="0"/>
              <a:t>vCloud</a:t>
            </a:r>
            <a:r>
              <a:rPr lang="en-US" altLang="zh-TW" sz="2800" dirty="0" smtClean="0"/>
              <a:t> Express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-20397" y="6488668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Picture resource: http://www.stormondemand.com/</a:t>
            </a:r>
            <a:endParaRPr lang="zh-TW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725144"/>
            <a:ext cx="2971800" cy="13525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84EB-3C27-46ED-B3F5-22EE43C5A1D4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2410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707</TotalTime>
  <Words>565</Words>
  <Application>Microsoft Office PowerPoint</Application>
  <PresentationFormat>如螢幕大小 (4:3)</PresentationFormat>
  <Paragraphs>84</Paragraphs>
  <Slides>13</Slides>
  <Notes>3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Office 佈景主題</vt:lpstr>
      <vt:lpstr>Cloud SLAs: Present and Future</vt:lpstr>
      <vt:lpstr>Introduction</vt:lpstr>
      <vt:lpstr>Anatomy of a Typical Cloud SLA</vt:lpstr>
      <vt:lpstr>Cloud Providers Considered</vt:lpstr>
      <vt:lpstr>Cloud Providers Considered</vt:lpstr>
      <vt:lpstr>Cloud Providers Considered</vt:lpstr>
      <vt:lpstr>Cloud Providers Considered</vt:lpstr>
      <vt:lpstr>Cloud Providers Considered</vt:lpstr>
      <vt:lpstr>Cloud Providers Considered</vt:lpstr>
      <vt:lpstr>PowerPoint 簡報</vt:lpstr>
      <vt:lpstr>PowerPoint 簡報</vt:lpstr>
      <vt:lpstr>Highlights of SLA Comparison</vt:lpstr>
      <vt:lpstr>Future of Cloud SLAs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Laura</dc:creator>
  <cp:lastModifiedBy>Laura</cp:lastModifiedBy>
  <cp:revision>61</cp:revision>
  <dcterms:created xsi:type="dcterms:W3CDTF">2014-07-27T03:25:12Z</dcterms:created>
  <dcterms:modified xsi:type="dcterms:W3CDTF">2014-07-28T06:03:10Z</dcterms:modified>
</cp:coreProperties>
</file>