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26" autoAdjust="0"/>
  </p:normalViewPr>
  <p:slideViewPr>
    <p:cSldViewPr>
      <p:cViewPr>
        <p:scale>
          <a:sx n="66" d="100"/>
          <a:sy n="66" d="100"/>
        </p:scale>
        <p:origin x="-653" y="-14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1AE557-9E89-437A-943D-92068727142F}" type="datetimeFigureOut">
              <a:rPr lang="zh-TW" altLang="en-US" smtClean="0"/>
              <a:t>2014/12/18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9ED1D-E7B5-43E2-97C0-5F9873D8A331}" type="slidenum">
              <a:rPr lang="zh-TW" altLang="en-US" smtClean="0"/>
              <a:t>‹#›</a:t>
            </a:fld>
            <a:endParaRPr lang="zh-TW" altLang="en-US"/>
          </a:p>
        </p:txBody>
      </p:sp>
    </p:spTree>
    <p:extLst>
      <p:ext uri="{BB962C8B-B14F-4D97-AF65-F5344CB8AC3E}">
        <p14:creationId xmlns:p14="http://schemas.microsoft.com/office/powerpoint/2010/main" val="151395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The segmentation is a process to classify each image pixel</a:t>
            </a:r>
            <a:r>
              <a:rPr lang="en-US" altLang="zh-TW" baseline="0" dirty="0" smtClean="0"/>
              <a:t> to one of the image parts, and reduces noise</a:t>
            </a:r>
            <a:endParaRPr lang="zh-TW" altLang="en-US" dirty="0"/>
          </a:p>
        </p:txBody>
      </p:sp>
      <p:sp>
        <p:nvSpPr>
          <p:cNvPr id="4" name="投影片編號版面配置區 3"/>
          <p:cNvSpPr>
            <a:spLocks noGrp="1"/>
          </p:cNvSpPr>
          <p:nvPr>
            <p:ph type="sldNum" sz="quarter" idx="10"/>
          </p:nvPr>
        </p:nvSpPr>
        <p:spPr/>
        <p:txBody>
          <a:bodyPr/>
          <a:lstStyle/>
          <a:p>
            <a:fld id="{C9B9ED1D-E7B5-43E2-97C0-5F9873D8A331}" type="slidenum">
              <a:rPr lang="zh-TW" altLang="en-US" smtClean="0"/>
              <a:t>6</a:t>
            </a:fld>
            <a:endParaRPr lang="zh-TW" altLang="en-US"/>
          </a:p>
        </p:txBody>
      </p:sp>
    </p:spTree>
    <p:extLst>
      <p:ext uri="{BB962C8B-B14F-4D97-AF65-F5344CB8AC3E}">
        <p14:creationId xmlns:p14="http://schemas.microsoft.com/office/powerpoint/2010/main" val="2477420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Fig. 2 shows the mean reaction time to the flashed square object</a:t>
            </a:r>
          </a:p>
          <a:p>
            <a:r>
              <a:rPr lang="en-US" altLang="zh-TW" dirty="0" smtClean="0"/>
              <a:t>As expected, the reaction time increased</a:t>
            </a:r>
            <a:r>
              <a:rPr lang="en-US" altLang="zh-TW" baseline="0" dirty="0" smtClean="0"/>
              <a:t> when the local image entropy increased</a:t>
            </a:r>
          </a:p>
          <a:p>
            <a:r>
              <a:rPr lang="en-US" altLang="zh-TW" baseline="0" dirty="0" smtClean="0"/>
              <a:t>This indicated that the local entropy at the fixation area is potentially one factor related to the time of disengagement of attention at fixation points</a:t>
            </a:r>
          </a:p>
        </p:txBody>
      </p:sp>
      <p:sp>
        <p:nvSpPr>
          <p:cNvPr id="4" name="投影片編號版面配置區 3"/>
          <p:cNvSpPr>
            <a:spLocks noGrp="1"/>
          </p:cNvSpPr>
          <p:nvPr>
            <p:ph type="sldNum" sz="quarter" idx="10"/>
          </p:nvPr>
        </p:nvSpPr>
        <p:spPr/>
        <p:txBody>
          <a:bodyPr/>
          <a:lstStyle/>
          <a:p>
            <a:fld id="{C9B9ED1D-E7B5-43E2-97C0-5F9873D8A331}" type="slidenum">
              <a:rPr lang="zh-TW" altLang="en-US" smtClean="0"/>
              <a:t>7</a:t>
            </a:fld>
            <a:endParaRPr lang="zh-TW" altLang="en-US"/>
          </a:p>
        </p:txBody>
      </p:sp>
    </p:spTree>
    <p:extLst>
      <p:ext uri="{BB962C8B-B14F-4D97-AF65-F5344CB8AC3E}">
        <p14:creationId xmlns:p14="http://schemas.microsoft.com/office/powerpoint/2010/main" val="1112612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C9B9ED1D-E7B5-43E2-97C0-5F9873D8A331}" type="slidenum">
              <a:rPr lang="zh-TW" altLang="en-US" smtClean="0"/>
              <a:t>8</a:t>
            </a:fld>
            <a:endParaRPr lang="zh-TW" altLang="en-US"/>
          </a:p>
        </p:txBody>
      </p:sp>
    </p:spTree>
    <p:extLst>
      <p:ext uri="{BB962C8B-B14F-4D97-AF65-F5344CB8AC3E}">
        <p14:creationId xmlns:p14="http://schemas.microsoft.com/office/powerpoint/2010/main" val="1655309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263562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189441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319282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79320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205543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336050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180849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121794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377967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352838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0BB3A0B-FA29-40C8-9EAC-1EFDE60B797E}" type="datetimeFigureOut">
              <a:rPr lang="zh-TW" altLang="en-US" smtClean="0"/>
              <a:t>2014/12/18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81167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B3A0B-FA29-40C8-9EAC-1EFDE60B797E}" type="datetimeFigureOut">
              <a:rPr lang="zh-TW" altLang="en-US" smtClean="0"/>
              <a:t>2014/12/18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0D7D5-65D8-4CB3-850D-830B8DB5ED72}" type="slidenum">
              <a:rPr lang="zh-TW" altLang="en-US" smtClean="0"/>
              <a:t>‹#›</a:t>
            </a:fld>
            <a:endParaRPr lang="zh-TW" altLang="en-US"/>
          </a:p>
        </p:txBody>
      </p:sp>
    </p:spTree>
    <p:extLst>
      <p:ext uri="{BB962C8B-B14F-4D97-AF65-F5344CB8AC3E}">
        <p14:creationId xmlns:p14="http://schemas.microsoft.com/office/powerpoint/2010/main" val="2593449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a:t>Game Design Guided by Visual Attention</a:t>
            </a:r>
            <a:endParaRPr lang="zh-TW" altLang="en-US" dirty="0"/>
          </a:p>
        </p:txBody>
      </p:sp>
      <p:sp>
        <p:nvSpPr>
          <p:cNvPr id="3" name="副標題 2"/>
          <p:cNvSpPr>
            <a:spLocks noGrp="1"/>
          </p:cNvSpPr>
          <p:nvPr>
            <p:ph type="subTitle" idx="1"/>
          </p:nvPr>
        </p:nvSpPr>
        <p:spPr>
          <a:xfrm>
            <a:off x="1371600" y="3886200"/>
            <a:ext cx="6400800" cy="2351112"/>
          </a:xfrm>
        </p:spPr>
        <p:txBody>
          <a:bodyPr>
            <a:normAutofit lnSpcReduction="10000"/>
          </a:bodyPr>
          <a:lstStyle/>
          <a:p>
            <a:r>
              <a:rPr lang="fr-FR" altLang="zh-TW" sz="2800" dirty="0"/>
              <a:t>Li Jie James J Clark</a:t>
            </a:r>
          </a:p>
          <a:p>
            <a:r>
              <a:rPr lang="en-US" altLang="zh-TW" sz="2800" dirty="0"/>
              <a:t>Centre of Intelligent Machines</a:t>
            </a:r>
          </a:p>
          <a:p>
            <a:r>
              <a:rPr lang="en-US" altLang="zh-TW" sz="2800" dirty="0"/>
              <a:t>McGill </a:t>
            </a:r>
            <a:r>
              <a:rPr lang="en-US" altLang="zh-TW" sz="2800" dirty="0" smtClean="0"/>
              <a:t>University</a:t>
            </a:r>
          </a:p>
          <a:p>
            <a:endParaRPr lang="en-US" altLang="zh-TW" sz="2400" dirty="0" smtClean="0"/>
          </a:p>
          <a:p>
            <a:r>
              <a:rPr lang="en-US" altLang="zh-TW" sz="2400" dirty="0" smtClean="0"/>
              <a:t>Entertainment Computing–ICEC 2007</a:t>
            </a:r>
            <a:endParaRPr lang="zh-TW" altLang="en-US" sz="2400" dirty="0"/>
          </a:p>
        </p:txBody>
      </p:sp>
    </p:spTree>
    <p:extLst>
      <p:ext uri="{BB962C8B-B14F-4D97-AF65-F5344CB8AC3E}">
        <p14:creationId xmlns:p14="http://schemas.microsoft.com/office/powerpoint/2010/main" val="18115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Game Application</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The authors applied the experimental results and designed a pc shooter game with two levels</a:t>
            </a:r>
          </a:p>
          <a:p>
            <a:pPr marL="0" indent="0">
              <a:buNone/>
            </a:pPr>
            <a:r>
              <a:rPr lang="en-US" altLang="zh-TW" sz="2800" dirty="0"/>
              <a:t> </a:t>
            </a:r>
            <a:r>
              <a:rPr lang="en-US" altLang="zh-TW" sz="2800" dirty="0" smtClean="0"/>
              <a:t>   - hard: enemies appeared when eye was fixated at location of image with high entropy, or a location in the direction opposite to pursuit</a:t>
            </a:r>
          </a:p>
          <a:p>
            <a:pPr marL="0" indent="0">
              <a:buNone/>
            </a:pPr>
            <a:r>
              <a:rPr lang="en-US" altLang="zh-TW" sz="2800" dirty="0"/>
              <a:t> </a:t>
            </a:r>
            <a:r>
              <a:rPr lang="en-US" altLang="zh-TW" sz="2800" dirty="0" smtClean="0"/>
              <a:t>   - easy: enemies appeared when eye was fixated at location of image with low entropy, or if eye was in visual pursuit, enemies appeared at location in the same direction as pursuit</a:t>
            </a:r>
          </a:p>
          <a:p>
            <a:r>
              <a:rPr lang="en-US" altLang="zh-TW" sz="2800" dirty="0" smtClean="0"/>
              <a:t>Eye tracker information was used to determine whether the eye was fixated or in visual pursuit</a:t>
            </a:r>
          </a:p>
        </p:txBody>
      </p:sp>
    </p:spTree>
    <p:extLst>
      <p:ext uri="{BB962C8B-B14F-4D97-AF65-F5344CB8AC3E}">
        <p14:creationId xmlns:p14="http://schemas.microsoft.com/office/powerpoint/2010/main" val="3110280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Game Application</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endParaRPr lang="zh-TW" altLang="en-US" sz="28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945" y="1268760"/>
            <a:ext cx="5396110" cy="4055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文字方塊 4"/>
          <p:cNvSpPr txBox="1"/>
          <p:nvPr/>
        </p:nvSpPr>
        <p:spPr>
          <a:xfrm>
            <a:off x="-2891" y="5276267"/>
            <a:ext cx="9146891" cy="1631216"/>
          </a:xfrm>
          <a:prstGeom prst="rect">
            <a:avLst/>
          </a:prstGeom>
          <a:noFill/>
        </p:spPr>
        <p:txBody>
          <a:bodyPr wrap="square" rtlCol="0">
            <a:spAutoFit/>
          </a:bodyPr>
          <a:lstStyle/>
          <a:p>
            <a:r>
              <a:rPr lang="en-US" altLang="zh-TW" sz="2500" dirty="0" smtClean="0"/>
              <a:t>Fig. 5. Screenshot for the game. Green figures are the three shooters. Blue figure represents players. Red circles show the fixation areas with low and high entropies (low entropy corresponding to easy level, high entropy corresponding to hard level.</a:t>
            </a:r>
            <a:endParaRPr lang="zh-TW" altLang="en-US" sz="2500" dirty="0"/>
          </a:p>
        </p:txBody>
      </p:sp>
    </p:spTree>
    <p:extLst>
      <p:ext uri="{BB962C8B-B14F-4D97-AF65-F5344CB8AC3E}">
        <p14:creationId xmlns:p14="http://schemas.microsoft.com/office/powerpoint/2010/main" val="3110280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Game Application</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Four types of enemies: all shooters, either with bullets, bombs, fireballs, or missiles</a:t>
            </a:r>
          </a:p>
          <a:p>
            <a:r>
              <a:rPr lang="en-US" altLang="zh-TW" sz="2800" dirty="0" smtClean="0"/>
              <a:t>Shooters were displayed from the beginning of the games and moved horizontally and shot during moving</a:t>
            </a:r>
          </a:p>
          <a:p>
            <a:r>
              <a:rPr lang="en-US" altLang="zh-TW" sz="2800" dirty="0" smtClean="0"/>
              <a:t>Besides shooters, other enemies appear continuously</a:t>
            </a:r>
          </a:p>
          <a:p>
            <a:r>
              <a:rPr lang="en-US" altLang="zh-TW" sz="2800" dirty="0" smtClean="0"/>
              <a:t>Type of enemies and their locations depended on the eye movement information during playing</a:t>
            </a:r>
          </a:p>
          <a:p>
            <a:r>
              <a:rPr lang="en-US" altLang="zh-TW" sz="2800" dirty="0" smtClean="0"/>
              <a:t>Game background were images selected from different categories (landscape, city scene, building, animal, </a:t>
            </a:r>
            <a:r>
              <a:rPr lang="en-US" altLang="zh-TW" sz="2800" dirty="0" err="1" smtClean="0"/>
              <a:t>etc</a:t>
            </a:r>
            <a:r>
              <a:rPr lang="en-US" altLang="zh-TW" sz="2800" dirty="0" smtClean="0"/>
              <a:t>)</a:t>
            </a:r>
          </a:p>
          <a:p>
            <a:r>
              <a:rPr lang="en-US" altLang="zh-TW" sz="2800" dirty="0" smtClean="0"/>
              <a:t>Image background changes about every 10 seconds</a:t>
            </a:r>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Game Application</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5 subjects: 3 females and 2 males</a:t>
            </a:r>
          </a:p>
          <a:p>
            <a:r>
              <a:rPr lang="en-US" altLang="zh-TW" sz="2800" dirty="0" smtClean="0"/>
              <a:t>Each session of the game lasted about 6 minutes</a:t>
            </a:r>
          </a:p>
          <a:p>
            <a:r>
              <a:rPr lang="en-US" altLang="zh-TW" sz="2800" dirty="0" smtClean="0"/>
              <a:t>In total, each subject played for about 3 hours</a:t>
            </a:r>
          </a:p>
          <a:p>
            <a:r>
              <a:rPr lang="en-US" altLang="zh-TW" sz="2800" dirty="0" smtClean="0"/>
              <a:t>Game levels were alternated randomly for each player without notification</a:t>
            </a:r>
          </a:p>
          <a:p>
            <a:r>
              <a:rPr lang="en-US" altLang="zh-TW" sz="2800" dirty="0" smtClean="0"/>
              <a:t>Reaction times and scores were analyzed after the experiment</a:t>
            </a:r>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Game Application</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Longer reaction times and </a:t>
            </a:r>
            <a:r>
              <a:rPr lang="en-US" altLang="zh-TW" sz="2800" dirty="0"/>
              <a:t>l</a:t>
            </a:r>
            <a:r>
              <a:rPr lang="en-US" altLang="zh-TW" sz="2800" dirty="0" smtClean="0"/>
              <a:t>ower scores were observed for hard games</a:t>
            </a:r>
          </a:p>
          <a:p>
            <a:r>
              <a:rPr lang="en-US" altLang="zh-TW" sz="2800" dirty="0" smtClean="0"/>
              <a:t>This indicates the game was successfully designed into two difficulty levels based on consideration of attention allocation</a:t>
            </a:r>
            <a:endParaRPr lang="zh-TW" altLang="en-US" sz="2800"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501008"/>
            <a:ext cx="6660123" cy="2987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文字方塊 4"/>
          <p:cNvSpPr txBox="1"/>
          <p:nvPr/>
        </p:nvSpPr>
        <p:spPr>
          <a:xfrm>
            <a:off x="2987824" y="6495512"/>
            <a:ext cx="5912998" cy="369332"/>
          </a:xfrm>
          <a:prstGeom prst="rect">
            <a:avLst/>
          </a:prstGeom>
          <a:noFill/>
        </p:spPr>
        <p:txBody>
          <a:bodyPr wrap="square" rtlCol="0">
            <a:spAutoFit/>
          </a:bodyPr>
          <a:lstStyle/>
          <a:p>
            <a:r>
              <a:rPr lang="en-US" altLang="zh-TW" dirty="0" smtClean="0"/>
              <a:t>Fig. 6. Comparison of RT and Scores for hard and easy games.</a:t>
            </a:r>
            <a:endParaRPr lang="zh-TW" altLang="en-US" dirty="0"/>
          </a:p>
        </p:txBody>
      </p:sp>
    </p:spTree>
    <p:extLst>
      <p:ext uri="{BB962C8B-B14F-4D97-AF65-F5344CB8AC3E}">
        <p14:creationId xmlns:p14="http://schemas.microsoft.com/office/powerpoint/2010/main" val="3110280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Discussion and Conclusion</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The main contribution is its novel consideration of eye movement types: fixation </a:t>
            </a:r>
            <a:r>
              <a:rPr lang="en-US" altLang="zh-TW" sz="2800" smtClean="0"/>
              <a:t>and pursuit into game design</a:t>
            </a:r>
          </a:p>
          <a:p>
            <a:r>
              <a:rPr lang="en-US" altLang="zh-TW" sz="2800" dirty="0" smtClean="0"/>
              <a:t>Based on a model of attention allocation, game designers can make a game harder by placing important items in regions with less attention</a:t>
            </a:r>
          </a:p>
          <a:p>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Introduction</a:t>
            </a:r>
            <a:endParaRPr lang="zh-TW" altLang="en-US" sz="4000" dirty="0"/>
          </a:p>
        </p:txBody>
      </p:sp>
      <p:sp>
        <p:nvSpPr>
          <p:cNvPr id="3" name="內容版面配置區 2"/>
          <p:cNvSpPr>
            <a:spLocks noGrp="1"/>
          </p:cNvSpPr>
          <p:nvPr>
            <p:ph idx="1"/>
          </p:nvPr>
        </p:nvSpPr>
        <p:spPr>
          <a:xfrm>
            <a:off x="457200" y="1600200"/>
            <a:ext cx="8686800" cy="4525963"/>
          </a:xfrm>
        </p:spPr>
        <p:txBody>
          <a:bodyPr>
            <a:normAutofit/>
          </a:bodyPr>
          <a:lstStyle/>
          <a:p>
            <a:r>
              <a:rPr lang="en-US" altLang="zh-TW" sz="2800" dirty="0" smtClean="0"/>
              <a:t>Better understanding of allocation of visual attention can benefit design of game scenarios</a:t>
            </a:r>
          </a:p>
          <a:p>
            <a:r>
              <a:rPr lang="en-US" altLang="zh-TW" sz="2800" dirty="0" smtClean="0"/>
              <a:t>Studies of visual attention can inform game designers how to attract and avoid players’ attention, which enables designers to control different game levels</a:t>
            </a:r>
          </a:p>
          <a:p>
            <a:r>
              <a:rPr lang="en-US" altLang="zh-TW" sz="2800" dirty="0" smtClean="0"/>
              <a:t>The authors propose a way to estimate task-dependent attention allocation based on eye movement information with image information</a:t>
            </a:r>
            <a:endParaRPr lang="zh-TW" altLang="en-US" sz="2800" dirty="0"/>
          </a:p>
        </p:txBody>
      </p:sp>
    </p:spTree>
    <p:extLst>
      <p:ext uri="{BB962C8B-B14F-4D97-AF65-F5344CB8AC3E}">
        <p14:creationId xmlns:p14="http://schemas.microsoft.com/office/powerpoint/2010/main" val="1424071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Methods</a:t>
            </a:r>
            <a:endParaRPr lang="zh-TW" altLang="en-US" sz="4000" dirty="0"/>
          </a:p>
        </p:txBody>
      </p:sp>
      <p:sp>
        <p:nvSpPr>
          <p:cNvPr id="3" name="內容版面配置區 2"/>
          <p:cNvSpPr>
            <a:spLocks noGrp="1"/>
          </p:cNvSpPr>
          <p:nvPr>
            <p:ph idx="1"/>
          </p:nvPr>
        </p:nvSpPr>
        <p:spPr>
          <a:xfrm>
            <a:off x="457200" y="1600200"/>
            <a:ext cx="8686800" cy="4525963"/>
          </a:xfrm>
        </p:spPr>
        <p:txBody>
          <a:bodyPr>
            <a:normAutofit/>
          </a:bodyPr>
          <a:lstStyle/>
          <a:p>
            <a:r>
              <a:rPr lang="en-US" altLang="zh-TW" sz="2800" dirty="0" smtClean="0"/>
              <a:t>First experiment: detect if image complexity at fixation point affected disengagement of attention during fixation and pursuit conditions</a:t>
            </a:r>
          </a:p>
          <a:p>
            <a:r>
              <a:rPr lang="en-US" altLang="zh-TW" sz="2800" dirty="0" smtClean="0"/>
              <a:t>Environment: a computer, a screen of 1280*1024 pixel at distance of 18 inches (1 degree of visual angle corresponded to about 30 pixels), 500 images (640*480) from different categories were used as background</a:t>
            </a:r>
            <a:endParaRPr lang="zh-TW" altLang="en-US" sz="28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2283" y="4747668"/>
            <a:ext cx="3199434" cy="1497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文字方塊 3"/>
          <p:cNvSpPr txBox="1"/>
          <p:nvPr/>
        </p:nvSpPr>
        <p:spPr>
          <a:xfrm>
            <a:off x="-31371" y="6211669"/>
            <a:ext cx="9144000" cy="646331"/>
          </a:xfrm>
          <a:prstGeom prst="rect">
            <a:avLst/>
          </a:prstGeom>
          <a:noFill/>
        </p:spPr>
        <p:txBody>
          <a:bodyPr wrap="square" rtlCol="0">
            <a:spAutoFit/>
          </a:bodyPr>
          <a:lstStyle/>
          <a:p>
            <a:r>
              <a:rPr lang="en-US" altLang="zh-TW" b="1" dirty="0"/>
              <a:t>Fig. 1. </a:t>
            </a:r>
            <a:r>
              <a:rPr lang="en-US" altLang="zh-TW" dirty="0"/>
              <a:t>Examples of images used as background for the experiment. Each </a:t>
            </a:r>
            <a:r>
              <a:rPr lang="en-US" altLang="zh-TW" dirty="0" smtClean="0"/>
              <a:t>column represents </a:t>
            </a:r>
            <a:r>
              <a:rPr lang="en-US" altLang="zh-TW" dirty="0"/>
              <a:t>one category of images. From left to Right: city scene, </a:t>
            </a:r>
            <a:r>
              <a:rPr lang="en-US" altLang="zh-TW" dirty="0" smtClean="0"/>
              <a:t>landscape, building</a:t>
            </a:r>
            <a:r>
              <a:rPr lang="en-US" altLang="zh-TW" dirty="0"/>
              <a:t>, animal, and interior scene.</a:t>
            </a:r>
            <a:endParaRPr lang="zh-TW" altLang="en-US" dirty="0"/>
          </a:p>
        </p:txBody>
      </p:sp>
    </p:spTree>
    <p:extLst>
      <p:ext uri="{BB962C8B-B14F-4D97-AF65-F5344CB8AC3E}">
        <p14:creationId xmlns:p14="http://schemas.microsoft.com/office/powerpoint/2010/main" val="3851705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Methods</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Each trial:</a:t>
            </a:r>
          </a:p>
          <a:p>
            <a:pPr marL="0" indent="0">
              <a:buNone/>
            </a:pPr>
            <a:r>
              <a:rPr lang="en-US" altLang="zh-TW" sz="2800" dirty="0"/>
              <a:t> </a:t>
            </a:r>
            <a:r>
              <a:rPr lang="en-US" altLang="zh-TW" sz="2800" dirty="0" smtClean="0"/>
              <a:t>   - a fixation point of size (0.26*0.26 </a:t>
            </a:r>
            <a:r>
              <a:rPr lang="en-US" altLang="zh-TW" sz="2800" dirty="0" err="1" smtClean="0"/>
              <a:t>deg</a:t>
            </a:r>
            <a:r>
              <a:rPr lang="en-US" altLang="zh-TW" sz="2800" dirty="0" smtClean="0"/>
              <a:t>) appeared at the center of the monitor and background is black</a:t>
            </a:r>
          </a:p>
          <a:p>
            <a:pPr marL="0" indent="0">
              <a:buNone/>
            </a:pPr>
            <a:r>
              <a:rPr lang="en-US" altLang="zh-TW" sz="2800" dirty="0"/>
              <a:t> </a:t>
            </a:r>
            <a:r>
              <a:rPr lang="en-US" altLang="zh-TW" sz="2800" dirty="0" smtClean="0"/>
              <a:t>   - when subjects are ready, they push a key</a:t>
            </a:r>
          </a:p>
          <a:p>
            <a:pPr marL="0" indent="0">
              <a:buNone/>
            </a:pPr>
            <a:r>
              <a:rPr lang="en-US" altLang="zh-TW" sz="2800" dirty="0"/>
              <a:t> </a:t>
            </a:r>
            <a:r>
              <a:rPr lang="en-US" altLang="zh-TW" sz="2800" dirty="0" smtClean="0"/>
              <a:t>   - An image was shown and a green square (0.26*0.26 </a:t>
            </a:r>
            <a:r>
              <a:rPr lang="en-US" altLang="zh-TW" sz="2800" dirty="0" err="1" smtClean="0"/>
              <a:t>deg</a:t>
            </a:r>
            <a:r>
              <a:rPr lang="en-US" altLang="zh-TW" sz="2800" dirty="0" smtClean="0"/>
              <a:t>) appeared and started moving at a speed of 1.4 </a:t>
            </a:r>
            <a:r>
              <a:rPr lang="en-US" altLang="zh-TW" sz="2800" dirty="0" err="1" smtClean="0"/>
              <a:t>deg</a:t>
            </a:r>
            <a:r>
              <a:rPr lang="en-US" altLang="zh-TW" sz="2800" dirty="0" smtClean="0"/>
              <a:t>/s (subjects can either purse the square or freely view images)</a:t>
            </a:r>
          </a:p>
          <a:p>
            <a:pPr marL="0" indent="0">
              <a:buNone/>
            </a:pPr>
            <a:r>
              <a:rPr lang="en-US" altLang="zh-TW" sz="2800" dirty="0"/>
              <a:t> </a:t>
            </a:r>
            <a:r>
              <a:rPr lang="en-US" altLang="zh-TW" sz="2800" dirty="0" smtClean="0"/>
              <a:t>   - About 2 seconds after every trial, a square object of 0.65*0.65 </a:t>
            </a:r>
            <a:r>
              <a:rPr lang="en-US" altLang="zh-TW" sz="2800" dirty="0" err="1" smtClean="0"/>
              <a:t>deg</a:t>
            </a:r>
            <a:r>
              <a:rPr lang="en-US" altLang="zh-TW" sz="2800" dirty="0" smtClean="0"/>
              <a:t> in green or blue will appear at random positions and subjects need to press mouse buttons ASAP</a:t>
            </a:r>
            <a:endParaRPr lang="zh-TW" altLang="en-US" sz="2800" dirty="0"/>
          </a:p>
        </p:txBody>
      </p:sp>
    </p:spTree>
    <p:extLst>
      <p:ext uri="{BB962C8B-B14F-4D97-AF65-F5344CB8AC3E}">
        <p14:creationId xmlns:p14="http://schemas.microsoft.com/office/powerpoint/2010/main" val="4088256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Methods</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5 males and 1 female participate in the experiment</a:t>
            </a:r>
          </a:p>
          <a:p>
            <a:r>
              <a:rPr lang="en-US" altLang="zh-TW" sz="2800" dirty="0" smtClean="0"/>
              <a:t>A chin rest was used to minimize head movements</a:t>
            </a:r>
          </a:p>
          <a:p>
            <a:r>
              <a:rPr lang="en-US" altLang="zh-TW" sz="2800" dirty="0"/>
              <a:t>A</a:t>
            </a:r>
            <a:r>
              <a:rPr lang="en-US" altLang="zh-TW" sz="2800" dirty="0" smtClean="0"/>
              <a:t>n eye tracker (ISCAN RK-726PCI) was used to record subject left eye positions at 240HZ</a:t>
            </a:r>
          </a:p>
          <a:p>
            <a:r>
              <a:rPr lang="en-US" altLang="zh-TW" sz="2800" dirty="0" smtClean="0"/>
              <a:t>Eye tracker is calibrated in every trial</a:t>
            </a:r>
          </a:p>
          <a:p>
            <a:r>
              <a:rPr lang="en-US" altLang="zh-TW" sz="2800" dirty="0" smtClean="0"/>
              <a:t>Trials with blinks, missed pursuits, or missed executions were excluded from further analysis</a:t>
            </a:r>
          </a:p>
          <a:p>
            <a:endParaRPr lang="zh-TW" altLang="en-US" sz="2800" dirty="0"/>
          </a:p>
        </p:txBody>
      </p:sp>
    </p:spTree>
    <p:extLst>
      <p:ext uri="{BB962C8B-B14F-4D97-AF65-F5344CB8AC3E}">
        <p14:creationId xmlns:p14="http://schemas.microsoft.com/office/powerpoint/2010/main" val="408825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Methods</a:t>
            </a:r>
            <a:endParaRPr lang="zh-TW" altLang="en-US" sz="4000"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The authors refer to entropy of images as the information quantity</a:t>
                </a:r>
              </a:p>
              <a:p>
                <a:r>
                  <a:rPr lang="en-US" altLang="zh-TW" sz="2800" dirty="0" smtClean="0"/>
                  <a:t>The authors compute a segmentation of the image at the fixation point [1]</a:t>
                </a:r>
              </a:p>
              <a:p>
                <a:r>
                  <a:rPr lang="en-US" altLang="zh-TW" sz="2800" dirty="0" smtClean="0"/>
                  <a:t>The color pixel data were converted into </a:t>
                </a:r>
                <a:r>
                  <a:rPr lang="en-US" altLang="zh-TW" sz="2800" dirty="0" err="1" smtClean="0"/>
                  <a:t>graylevel</a:t>
                </a:r>
                <a:endParaRPr lang="en-US" altLang="zh-TW" sz="2800" dirty="0" smtClean="0"/>
              </a:p>
              <a:p>
                <a:r>
                  <a:rPr lang="en-US" altLang="zh-TW" sz="2800" dirty="0" smtClean="0"/>
                  <a:t>Entropy was computed based on the luminance values according to the formula: </a:t>
                </a:r>
                <a14:m>
                  <m:oMath xmlns:m="http://schemas.openxmlformats.org/officeDocument/2006/math">
                    <m:r>
                      <m:rPr>
                        <m:nor/>
                      </m:rPr>
                      <a:rPr lang="en-US" altLang="zh-TW" sz="2800" dirty="0" smtClean="0"/>
                      <m:t>Y</m:t>
                    </m:r>
                    <m:r>
                      <m:rPr>
                        <m:nor/>
                      </m:rPr>
                      <a:rPr lang="en-US" altLang="zh-TW" sz="2800" dirty="0" smtClean="0"/>
                      <m:t> = 0.299</m:t>
                    </m:r>
                    <m:r>
                      <m:rPr>
                        <m:nor/>
                      </m:rPr>
                      <a:rPr lang="en-US" altLang="zh-TW" sz="2800" dirty="0" smtClean="0"/>
                      <m:t>R</m:t>
                    </m:r>
                    <m:r>
                      <m:rPr>
                        <m:nor/>
                      </m:rPr>
                      <a:rPr lang="en-US" altLang="zh-TW" sz="2800" dirty="0" smtClean="0"/>
                      <m:t> + 0.587</m:t>
                    </m:r>
                    <m:r>
                      <m:rPr>
                        <m:nor/>
                      </m:rPr>
                      <a:rPr lang="en-US" altLang="zh-TW" sz="2800" dirty="0" smtClean="0"/>
                      <m:t>G</m:t>
                    </m:r>
                    <m:r>
                      <m:rPr>
                        <m:nor/>
                      </m:rPr>
                      <a:rPr lang="en-US" altLang="zh-TW" sz="2800" dirty="0" smtClean="0"/>
                      <m:t> + 0.114</m:t>
                    </m:r>
                    <m:r>
                      <m:rPr>
                        <m:nor/>
                      </m:rPr>
                      <a:rPr lang="en-US" altLang="zh-TW" sz="2800" dirty="0" smtClean="0"/>
                      <m:t>B</m:t>
                    </m:r>
                  </m:oMath>
                </a14:m>
                <a:endParaRPr lang="zh-TW" altLang="en-US" sz="2800"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xfrm>
                <a:off x="457200" y="1600200"/>
                <a:ext cx="8686800" cy="5257800"/>
              </a:xfrm>
              <a:blipFill rotWithShape="1">
                <a:blip r:embed="rId3"/>
                <a:stretch>
                  <a:fillRect l="-1193" t="-1044"/>
                </a:stretch>
              </a:blipFill>
            </p:spPr>
            <p:txBody>
              <a:bodyPr/>
              <a:lstStyle/>
              <a:p>
                <a:r>
                  <a:rPr lang="zh-TW" altLang="en-US">
                    <a:noFill/>
                  </a:rPr>
                  <a:t> </a:t>
                </a:r>
              </a:p>
            </p:txBody>
          </p:sp>
        </mc:Fallback>
      </mc:AlternateContent>
      <p:sp>
        <p:nvSpPr>
          <p:cNvPr id="4" name="文字方塊 3"/>
          <p:cNvSpPr txBox="1"/>
          <p:nvPr/>
        </p:nvSpPr>
        <p:spPr>
          <a:xfrm>
            <a:off x="-31371" y="6396335"/>
            <a:ext cx="9144000" cy="461665"/>
          </a:xfrm>
          <a:prstGeom prst="rect">
            <a:avLst/>
          </a:prstGeom>
          <a:noFill/>
        </p:spPr>
        <p:txBody>
          <a:bodyPr wrap="square" rtlCol="0">
            <a:spAutoFit/>
          </a:bodyPr>
          <a:lstStyle/>
          <a:p>
            <a:r>
              <a:rPr lang="en-US" altLang="zh-TW" sz="1200" dirty="0" smtClean="0"/>
              <a:t>[1] </a:t>
            </a:r>
            <a:r>
              <a:rPr lang="en-US" altLang="zh-TW" sz="1200" dirty="0" err="1" smtClean="0"/>
              <a:t>Felzenszwalb</a:t>
            </a:r>
            <a:r>
              <a:rPr lang="en-US" altLang="zh-TW" sz="1200" dirty="0" smtClean="0"/>
              <a:t>, P.F. and </a:t>
            </a:r>
            <a:r>
              <a:rPr lang="en-US" altLang="zh-TW" sz="1200" dirty="0" err="1" smtClean="0"/>
              <a:t>Huttenlocher</a:t>
            </a:r>
            <a:r>
              <a:rPr lang="en-US" altLang="zh-TW" sz="1200" dirty="0" smtClean="0"/>
              <a:t>, D. P. Efficient Graph-Based Images Segmentation. International Journal of Computer Vision, Vol. 59, Number 2, Sept, (2004).</a:t>
            </a:r>
            <a:endParaRPr lang="zh-TW" altLang="en-US" sz="1200" dirty="0"/>
          </a:p>
        </p:txBody>
      </p:sp>
    </p:spTree>
    <p:extLst>
      <p:ext uri="{BB962C8B-B14F-4D97-AF65-F5344CB8AC3E}">
        <p14:creationId xmlns:p14="http://schemas.microsoft.com/office/powerpoint/2010/main" val="311028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Results</a:t>
            </a:r>
            <a:endParaRPr lang="zh-TW" altLang="en-US" sz="4000" dirty="0"/>
          </a:p>
        </p:txBody>
      </p:sp>
      <p:sp>
        <p:nvSpPr>
          <p:cNvPr id="3" name="內容版面配置區 2"/>
          <p:cNvSpPr>
            <a:spLocks noGrp="1"/>
          </p:cNvSpPr>
          <p:nvPr>
            <p:ph idx="1"/>
          </p:nvPr>
        </p:nvSpPr>
        <p:spPr>
          <a:xfrm>
            <a:off x="457200" y="1600200"/>
            <a:ext cx="8686800" cy="5257800"/>
          </a:xfrm>
        </p:spPr>
        <p:txBody>
          <a:bodyPr>
            <a:normAutofit/>
          </a:bodyPr>
          <a:lstStyle/>
          <a:p>
            <a:r>
              <a:rPr lang="en-US" altLang="zh-TW" sz="2800" dirty="0" smtClean="0"/>
              <a:t>For the free viewing condition</a:t>
            </a:r>
          </a:p>
          <a:p>
            <a:pPr marL="0" indent="0">
              <a:buNone/>
            </a:pPr>
            <a:r>
              <a:rPr lang="en-US" altLang="zh-TW" sz="2800" dirty="0"/>
              <a:t> </a:t>
            </a:r>
            <a:r>
              <a:rPr lang="en-US" altLang="zh-TW" sz="2800" dirty="0" smtClean="0"/>
              <a:t>   - Effects of local image entropy around fixation area and global image entropy of whole image were both checked</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9489" y="3068960"/>
            <a:ext cx="6525022" cy="3586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0280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Results</a:t>
            </a:r>
            <a:endParaRPr lang="zh-TW" altLang="en-US" sz="4000" dirty="0"/>
          </a:p>
        </p:txBody>
      </p:sp>
      <p:sp>
        <p:nvSpPr>
          <p:cNvPr id="3" name="內容版面配置區 2"/>
          <p:cNvSpPr>
            <a:spLocks noGrp="1"/>
          </p:cNvSpPr>
          <p:nvPr>
            <p:ph idx="1"/>
          </p:nvPr>
        </p:nvSpPr>
        <p:spPr>
          <a:xfrm>
            <a:off x="457200" y="1600200"/>
            <a:ext cx="4152751" cy="5257800"/>
          </a:xfrm>
        </p:spPr>
        <p:txBody>
          <a:bodyPr>
            <a:normAutofit/>
          </a:bodyPr>
          <a:lstStyle/>
          <a:p>
            <a:r>
              <a:rPr lang="en-US" altLang="zh-TW" sz="2800" dirty="0" smtClean="0"/>
              <a:t>For the pursuit condition</a:t>
            </a:r>
          </a:p>
          <a:p>
            <a:pPr marL="0" indent="0">
              <a:buNone/>
            </a:pPr>
            <a:r>
              <a:rPr lang="en-US" altLang="zh-TW" sz="2800" dirty="0"/>
              <a:t> </a:t>
            </a:r>
            <a:r>
              <a:rPr lang="en-US" altLang="zh-TW" sz="2800" dirty="0" smtClean="0"/>
              <a:t>   - No consistent relationship was found between image entropy and reaction time</a:t>
            </a:r>
            <a:endParaRPr lang="zh-TW" altLang="en-US" sz="28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9950" y="1268759"/>
            <a:ext cx="4534049" cy="2696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9951" y="4062412"/>
            <a:ext cx="4476750" cy="2795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文字方塊 5"/>
          <p:cNvSpPr txBox="1"/>
          <p:nvPr/>
        </p:nvSpPr>
        <p:spPr>
          <a:xfrm>
            <a:off x="27155" y="6211669"/>
            <a:ext cx="4572000" cy="646331"/>
          </a:xfrm>
          <a:prstGeom prst="rect">
            <a:avLst/>
          </a:prstGeom>
          <a:noFill/>
        </p:spPr>
        <p:txBody>
          <a:bodyPr wrap="square" rtlCol="0">
            <a:spAutoFit/>
          </a:bodyPr>
          <a:lstStyle/>
          <a:p>
            <a:r>
              <a:rPr lang="en-US" altLang="zh-TW" dirty="0" smtClean="0"/>
              <a:t>Fig. 3. Relationship between image entropy and reaction time during eye pursuit.</a:t>
            </a:r>
            <a:endParaRPr lang="zh-TW" altLang="en-US" dirty="0"/>
          </a:p>
        </p:txBody>
      </p:sp>
    </p:spTree>
    <p:extLst>
      <p:ext uri="{BB962C8B-B14F-4D97-AF65-F5344CB8AC3E}">
        <p14:creationId xmlns:p14="http://schemas.microsoft.com/office/powerpoint/2010/main" val="311028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smtClean="0"/>
              <a:t>Results</a:t>
            </a:r>
            <a:endParaRPr lang="zh-TW" altLang="en-US" sz="4000" dirty="0"/>
          </a:p>
        </p:txBody>
      </p:sp>
      <p:sp>
        <p:nvSpPr>
          <p:cNvPr id="3" name="內容版面配置區 2"/>
          <p:cNvSpPr>
            <a:spLocks noGrp="1"/>
          </p:cNvSpPr>
          <p:nvPr>
            <p:ph idx="1"/>
          </p:nvPr>
        </p:nvSpPr>
        <p:spPr>
          <a:xfrm>
            <a:off x="457200" y="1600200"/>
            <a:ext cx="8686800" cy="1396752"/>
          </a:xfrm>
        </p:spPr>
        <p:txBody>
          <a:bodyPr>
            <a:normAutofit/>
          </a:bodyPr>
          <a:lstStyle/>
          <a:p>
            <a:r>
              <a:rPr lang="en-US" altLang="zh-TW" sz="2800" dirty="0" smtClean="0"/>
              <a:t>Follow the experiments in [2][3], the authors checked subject’s reaction time for fixation and pursuit situations and got consistent result with the papers</a:t>
            </a:r>
          </a:p>
          <a:p>
            <a:endParaRPr lang="zh-TW" altLang="en-US" sz="28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0106" y="3098360"/>
            <a:ext cx="4942751" cy="2493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文字方塊 4"/>
          <p:cNvSpPr txBox="1"/>
          <p:nvPr/>
        </p:nvSpPr>
        <p:spPr>
          <a:xfrm>
            <a:off x="1823681" y="5683262"/>
            <a:ext cx="7308303" cy="369332"/>
          </a:xfrm>
          <a:prstGeom prst="rect">
            <a:avLst/>
          </a:prstGeom>
          <a:noFill/>
        </p:spPr>
        <p:txBody>
          <a:bodyPr wrap="square" rtlCol="0">
            <a:spAutoFit/>
          </a:bodyPr>
          <a:lstStyle/>
          <a:p>
            <a:r>
              <a:rPr lang="en-US" altLang="zh-TW" dirty="0"/>
              <a:t>Fig. 4. Comparison of reaction time under the pursuit and fixation conditions.</a:t>
            </a:r>
            <a:endParaRPr lang="zh-TW" altLang="en-US" dirty="0"/>
          </a:p>
        </p:txBody>
      </p:sp>
      <p:sp>
        <p:nvSpPr>
          <p:cNvPr id="6" name="文字方塊 5"/>
          <p:cNvSpPr txBox="1"/>
          <p:nvPr/>
        </p:nvSpPr>
        <p:spPr>
          <a:xfrm>
            <a:off x="-2" y="6211669"/>
            <a:ext cx="9144000" cy="646331"/>
          </a:xfrm>
          <a:prstGeom prst="rect">
            <a:avLst/>
          </a:prstGeom>
          <a:noFill/>
        </p:spPr>
        <p:txBody>
          <a:bodyPr wrap="square" rtlCol="0">
            <a:spAutoFit/>
          </a:bodyPr>
          <a:lstStyle/>
          <a:p>
            <a:r>
              <a:rPr lang="en-US" altLang="zh-TW" sz="1200" dirty="0"/>
              <a:t>12. van </a:t>
            </a:r>
            <a:r>
              <a:rPr lang="en-US" altLang="zh-TW" sz="1200" dirty="0" smtClean="0"/>
              <a:t>D., </a:t>
            </a:r>
            <a:r>
              <a:rPr lang="en-US" altLang="zh-TW" sz="1200" dirty="0"/>
              <a:t>P. and Drew, A.S. The allocation of attention during </a:t>
            </a:r>
            <a:r>
              <a:rPr lang="en-US" altLang="zh-TW" sz="1200" dirty="0" smtClean="0"/>
              <a:t>smooth pursuit </a:t>
            </a:r>
            <a:r>
              <a:rPr lang="en-US" altLang="zh-TW" sz="1200" dirty="0"/>
              <a:t>eye movements. </a:t>
            </a:r>
            <a:r>
              <a:rPr lang="en-US" altLang="zh-TW" sz="1200" dirty="0" err="1"/>
              <a:t>Prog</a:t>
            </a:r>
            <a:r>
              <a:rPr lang="en-US" altLang="zh-TW" sz="1200" dirty="0"/>
              <a:t>. Brain Res. 140: 267-277. (</a:t>
            </a:r>
            <a:r>
              <a:rPr lang="en-US" altLang="zh-TW" sz="1200" dirty="0" smtClean="0"/>
              <a:t>2002) </a:t>
            </a:r>
          </a:p>
          <a:p>
            <a:r>
              <a:rPr lang="en-US" altLang="zh-TW" sz="1200" dirty="0" smtClean="0"/>
              <a:t>13</a:t>
            </a:r>
            <a:r>
              <a:rPr lang="en-US" altLang="zh-TW" sz="1200" dirty="0"/>
              <a:t>. </a:t>
            </a:r>
            <a:r>
              <a:rPr lang="en-US" altLang="zh-TW" sz="1200" dirty="0" err="1"/>
              <a:t>Jie</a:t>
            </a:r>
            <a:r>
              <a:rPr lang="en-US" altLang="zh-TW" sz="1200" dirty="0"/>
              <a:t>, L. and Clark, J.J. </a:t>
            </a:r>
            <a:r>
              <a:rPr lang="en-US" altLang="zh-TW" sz="1200" dirty="0" err="1"/>
              <a:t>Microsaccadic</a:t>
            </a:r>
            <a:r>
              <a:rPr lang="en-US" altLang="zh-TW" sz="1200" dirty="0"/>
              <a:t> Eye movements during ocular </a:t>
            </a:r>
            <a:r>
              <a:rPr lang="en-US" altLang="zh-TW" sz="1200" dirty="0" smtClean="0"/>
              <a:t>pursuit. Vision </a:t>
            </a:r>
            <a:r>
              <a:rPr lang="en-US" altLang="zh-TW" sz="1200" dirty="0"/>
              <a:t>Sciences Society Annual Meeting (VSS), Vol. 5, Number 8, </a:t>
            </a:r>
            <a:r>
              <a:rPr lang="en-US" altLang="zh-TW" sz="1200" dirty="0" smtClean="0"/>
              <a:t> </a:t>
            </a:r>
            <a:r>
              <a:rPr lang="en-US" altLang="zh-TW" sz="1200" dirty="0" err="1" smtClean="0"/>
              <a:t>Abstract,pp</a:t>
            </a:r>
            <a:r>
              <a:rPr lang="en-US" altLang="zh-TW" sz="1200" dirty="0"/>
              <a:t>. 697a (2005).</a:t>
            </a:r>
            <a:endParaRPr lang="zh-TW" altLang="en-US" sz="1200" dirty="0"/>
          </a:p>
        </p:txBody>
      </p:sp>
      <p:sp>
        <p:nvSpPr>
          <p:cNvPr id="7" name="內容版面配置區 2"/>
          <p:cNvSpPr txBox="1">
            <a:spLocks/>
          </p:cNvSpPr>
          <p:nvPr/>
        </p:nvSpPr>
        <p:spPr>
          <a:xfrm>
            <a:off x="472668" y="2996952"/>
            <a:ext cx="3595276" cy="26964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TW" sz="2800" dirty="0" smtClean="0"/>
              <a:t>Image content at fixation points is more important in affecting attention allocation for fixation than for pursuit</a:t>
            </a:r>
            <a:endParaRPr lang="zh-TW" altLang="en-US" sz="2800" dirty="0"/>
          </a:p>
        </p:txBody>
      </p:sp>
    </p:spTree>
    <p:extLst>
      <p:ext uri="{BB962C8B-B14F-4D97-AF65-F5344CB8AC3E}">
        <p14:creationId xmlns:p14="http://schemas.microsoft.com/office/powerpoint/2010/main" val="311028027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1064</Words>
  <Application>Microsoft Office PowerPoint</Application>
  <PresentationFormat>如螢幕大小 (4:3)</PresentationFormat>
  <Paragraphs>79</Paragraphs>
  <Slides>20</Slides>
  <Notes>3</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Office 佈景主題</vt:lpstr>
      <vt:lpstr>Game Design Guided by Visual Attention</vt:lpstr>
      <vt:lpstr>Introduction</vt:lpstr>
      <vt:lpstr>Methods</vt:lpstr>
      <vt:lpstr>Methods</vt:lpstr>
      <vt:lpstr>Methods</vt:lpstr>
      <vt:lpstr>Methods</vt:lpstr>
      <vt:lpstr>Results</vt:lpstr>
      <vt:lpstr>Results</vt:lpstr>
      <vt:lpstr>Results</vt:lpstr>
      <vt:lpstr>Game Application</vt:lpstr>
      <vt:lpstr>Game Application</vt:lpstr>
      <vt:lpstr>Game Application</vt:lpstr>
      <vt:lpstr>Game Application</vt:lpstr>
      <vt:lpstr>Game Application</vt:lpstr>
      <vt:lpstr>Discussion and Conclusion</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 Design Guided by Visual Attention</dc:title>
  <dc:creator>Laura</dc:creator>
  <cp:lastModifiedBy>Laura</cp:lastModifiedBy>
  <cp:revision>72</cp:revision>
  <dcterms:created xsi:type="dcterms:W3CDTF">2014-12-18T09:09:42Z</dcterms:created>
  <dcterms:modified xsi:type="dcterms:W3CDTF">2014-12-18T16:03:29Z</dcterms:modified>
</cp:coreProperties>
</file>