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0" r:id="rId10"/>
    <p:sldId id="270" r:id="rId11"/>
    <p:sldId id="267" r:id="rId12"/>
    <p:sldId id="268" r:id="rId13"/>
    <p:sldId id="271" r:id="rId14"/>
    <p:sldId id="272" r:id="rId15"/>
    <p:sldId id="273" r:id="rId16"/>
    <p:sldId id="269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Data Fusion Improves the Coverage of Wireless Sensor Networks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872808" cy="1752600"/>
          </a:xfrm>
        </p:spPr>
        <p:txBody>
          <a:bodyPr/>
          <a:lstStyle/>
          <a:p>
            <a:r>
              <a:rPr lang="en-US" altLang="zh-TW" dirty="0" err="1" smtClean="0"/>
              <a:t>Guoliang</a:t>
            </a:r>
            <a:r>
              <a:rPr lang="en-US" altLang="zh-TW" dirty="0" smtClean="0"/>
              <a:t> Xing, </a:t>
            </a:r>
            <a:r>
              <a:rPr lang="en-US" altLang="zh-TW" dirty="0" err="1" smtClean="0"/>
              <a:t>Rui</a:t>
            </a:r>
            <a:r>
              <a:rPr lang="en-US" altLang="zh-TW" dirty="0" smtClean="0"/>
              <a:t> Tan, </a:t>
            </a:r>
            <a:r>
              <a:rPr lang="en-US" altLang="zh-TW" dirty="0" err="1" smtClean="0"/>
              <a:t>Benyuan</a:t>
            </a:r>
            <a:r>
              <a:rPr lang="en-US" altLang="zh-TW" dirty="0" smtClean="0"/>
              <a:t> Liu, </a:t>
            </a:r>
            <a:r>
              <a:rPr lang="en-US" altLang="zh-TW" dirty="0" err="1" smtClean="0"/>
              <a:t>Jianping</a:t>
            </a:r>
            <a:r>
              <a:rPr lang="en-US" altLang="zh-TW" dirty="0" smtClean="0"/>
              <a:t> Wang, </a:t>
            </a:r>
            <a:r>
              <a:rPr lang="en-US" altLang="zh-TW" dirty="0" err="1" smtClean="0"/>
              <a:t>Xiaohua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Chih</a:t>
            </a:r>
            <a:r>
              <a:rPr lang="en-US" altLang="zh-TW" dirty="0" smtClean="0"/>
              <a:t>-Wei Yi</a:t>
            </a:r>
          </a:p>
          <a:p>
            <a:r>
              <a:rPr lang="en-US" altLang="zh-TW" dirty="0" smtClean="0"/>
              <a:t>MobiCom’09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12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Numerical 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Numerical examples of coverage under data fusion model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52767"/>
            <a:ext cx="6840760" cy="401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09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Comparisons between Data Fusion and Disc Models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TW" dirty="0" smtClean="0"/>
                  <a:t>Full coverage using fixed fusion range</a:t>
                </a:r>
              </a:p>
              <a:p>
                <a:pPr lvl="1"/>
                <a:r>
                  <a:rPr lang="en-US" altLang="zh-TW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denote the minimum network densities required to achieve the full coverage under disc and fusion models, respectively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, </m:t>
                    </m:r>
                    <m:r>
                      <a:rPr lang="en-US" altLang="zh-TW" b="0" i="1" smtClean="0">
                        <a:latin typeface="Cambria Math"/>
                      </a:rPr>
                      <m:t>𝑐</m:t>
                    </m:r>
                    <m:r>
                      <a:rPr lang="en-US" altLang="zh-TW" b="0" i="1" smtClean="0">
                        <a:latin typeface="Cambria Math"/>
                      </a:rPr>
                      <m:t>→1</m:t>
                    </m:r>
                  </m:oMath>
                </a14:m>
                <a:endParaRPr lang="en-US" altLang="zh-TW" b="0" dirty="0" smtClean="0"/>
              </a:p>
              <a:p>
                <a:pPr lvl="1"/>
                <a:r>
                  <a:rPr lang="en-US" altLang="zh-TW" dirty="0" smtClean="0"/>
                  <a:t>In order to achieve full coverage,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smaller if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𝑅</m:t>
                    </m:r>
                    <m:r>
                      <a:rPr lang="en-US" altLang="zh-TW" b="0" i="1" smtClean="0">
                        <a:latin typeface="Cambria Math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altLang="zh-TW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Full coverage using optimal fusion range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𝑑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𝑘</m:t>
                                </m:r>
                              </m:den>
                            </m:f>
                          </m:sup>
                        </m:sSubSup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, </m:t>
                    </m:r>
                    <m:r>
                      <a:rPr lang="en-US" altLang="zh-TW" b="0" i="1" smtClean="0">
                        <a:latin typeface="Cambria Math"/>
                      </a:rPr>
                      <m:t>𝑐</m:t>
                    </m:r>
                    <m:r>
                      <a:rPr lang="en-US" altLang="zh-TW" b="0" i="1" smtClean="0">
                        <a:latin typeface="Cambria Math"/>
                      </a:rPr>
                      <m:t>→1</m:t>
                    </m:r>
                  </m:oMath>
                </a14:m>
                <a:endParaRPr lang="en-US" altLang="zh-TW" b="0" dirty="0" smtClean="0"/>
              </a:p>
              <a:p>
                <a:pPr lvl="1"/>
                <a:r>
                  <a:rPr lang="en-US" altLang="zh-TW" dirty="0" smtClean="0"/>
                  <a:t>Data fusion model can significantly reduce the network density</a:t>
                </a:r>
              </a:p>
              <a:p>
                <a:r>
                  <a:rPr lang="en-US" altLang="zh-TW" dirty="0" smtClean="0"/>
                  <a:t>Impact of signal-to-noise ratio</a:t>
                </a:r>
              </a:p>
              <a:p>
                <a:pPr lvl="1"/>
                <a:r>
                  <a:rPr lang="en-US" altLang="zh-TW" dirty="0" smtClean="0"/>
                  <a:t>For fixed fusion range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altLang="zh-TW" dirty="0" smtClean="0"/>
                  <a:t>, we have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den>
                    </m:f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𝛿</m:t>
                            </m:r>
                          </m:e>
                          <m:sup>
                            <m:f>
                              <m:f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𝑘</m:t>
                                </m:r>
                              </m:den>
                            </m:f>
                          </m:sup>
                        </m:sSup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, </m:t>
                    </m:r>
                    <m:r>
                      <a:rPr lang="en-US" altLang="zh-TW" b="0" i="1" smtClean="0">
                        <a:latin typeface="Cambria Math"/>
                      </a:rPr>
                      <m:t>𝑐</m:t>
                    </m:r>
                    <m:r>
                      <a:rPr lang="en-US" altLang="zh-TW" b="0" i="1" smtClean="0">
                        <a:latin typeface="Cambria Math"/>
                      </a:rPr>
                      <m:t>→1</m:t>
                    </m:r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 smtClean="0"/>
                  <a:t>The fusion model requires fewer sensors to achieve full coverage when PSNR is low, and the disc model suffices only when PSNR is sufficiently high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815" t="-1925" r="-1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5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Fusion model is more effective for achieving high coverage than the disc model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708920"/>
            <a:ext cx="6704603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7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Analytical and measured coverage versus network densities</a:t>
            </a:r>
          </a:p>
          <a:p>
            <a:r>
              <a:rPr lang="en-US" altLang="zh-TW" dirty="0" smtClean="0"/>
              <a:t>SIM and SIM-LOC represent the measured results with and without accounting for localization error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83"/>
          <a:stretch/>
        </p:blipFill>
        <p:spPr bwMode="auto">
          <a:xfrm>
            <a:off x="2843809" y="3124682"/>
            <a:ext cx="5134906" cy="361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203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Simulations (cont.)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54076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zh-TW" dirty="0" smtClean="0"/>
                  <a:t>Impact of SNR on the network densities</a:t>
                </a:r>
              </a:p>
              <a:p>
                <a:r>
                  <a:rPr lang="en-US" altLang="zh-TW" dirty="0" smtClean="0"/>
                  <a:t>Figure shows the relationship between network density ratio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and coverage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540768"/>
              </a:xfrm>
              <a:blipFill rotWithShape="1">
                <a:blip r:embed="rId2"/>
                <a:stretch>
                  <a:fillRect l="-1481" t="-7937" b="-51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51206"/>
            <a:ext cx="4752528" cy="344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36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The relationship between network densities under disc and data fusion models when the fusion range is optimized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5087343" cy="393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816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Discussion</a:t>
            </a:r>
          </a:p>
          <a:p>
            <a:pPr lvl="1"/>
            <a:r>
              <a:rPr lang="en-US" altLang="zh-TW" dirty="0" smtClean="0"/>
              <a:t>Other decay laws to be addressed in the future work</a:t>
            </a:r>
          </a:p>
          <a:p>
            <a:pPr lvl="1"/>
            <a:r>
              <a:rPr lang="en-US" altLang="zh-TW" dirty="0" smtClean="0"/>
              <a:t>Efficiency of fusion model on network densities to achieve a certain coverage</a:t>
            </a:r>
          </a:p>
          <a:p>
            <a:r>
              <a:rPr lang="en-US" altLang="zh-TW" dirty="0" smtClean="0"/>
              <a:t>Contributions</a:t>
            </a:r>
          </a:p>
          <a:p>
            <a:pPr lvl="1"/>
            <a:r>
              <a:rPr lang="en-US" altLang="zh-TW" dirty="0" smtClean="0"/>
              <a:t>Propose the data fusion model that can significantly improve sensing coverage by exploiting collaborations among sensors</a:t>
            </a:r>
          </a:p>
          <a:p>
            <a:pPr lvl="1"/>
            <a:r>
              <a:rPr lang="en-US" altLang="zh-TW" dirty="0" smtClean="0"/>
              <a:t>Analytical results can help understand the limitations of the disc model and provide a key insight into the design and analysis of WSNs to adopt data fusion models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001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Develop </a:t>
            </a:r>
            <a:r>
              <a:rPr lang="en-US" altLang="zh-TW" dirty="0" smtClean="0"/>
              <a:t>a data fusion (value fusion) model to improve </a:t>
            </a:r>
            <a:r>
              <a:rPr lang="en-US" altLang="zh-TW" dirty="0"/>
              <a:t>sensor coverage </a:t>
            </a:r>
            <a:r>
              <a:rPr lang="en-US" altLang="zh-TW" dirty="0" smtClean="0"/>
              <a:t>by exploiting the collaborations among multiple sensors</a:t>
            </a:r>
          </a:p>
          <a:p>
            <a:r>
              <a:rPr lang="en-US" altLang="zh-TW" dirty="0" smtClean="0"/>
              <a:t>Present the probabilistic disk model which applies the stochastic nature of sensing on the classical disk model</a:t>
            </a:r>
          </a:p>
          <a:p>
            <a:r>
              <a:rPr lang="en-US" altLang="zh-TW" dirty="0" smtClean="0"/>
              <a:t>Clarify limitations of the probabilistic disk model and comparisons between the disk model and their data fusion model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09120"/>
            <a:ext cx="4896544" cy="2271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0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Definition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altLang="zh-TW" b="1" dirty="0" smtClean="0"/>
                  <a:t>Goal</a:t>
                </a:r>
                <a:r>
                  <a:rPr lang="en-US" altLang="zh-TW" dirty="0" smtClean="0"/>
                  <a:t>: determine </a:t>
                </a:r>
                <a:r>
                  <a:rPr lang="en-US" altLang="zh-TW" dirty="0" smtClean="0"/>
                  <a:t>the presence of a target </a:t>
                </a:r>
                <a:r>
                  <a:rPr lang="en-US" altLang="zh-TW" dirty="0" smtClean="0"/>
                  <a:t>emitting </a:t>
                </a:r>
                <a:r>
                  <a:rPr lang="en-US" altLang="zh-TW" dirty="0" smtClean="0"/>
                  <a:t>signals </a:t>
                </a:r>
                <a:r>
                  <a:rPr lang="en-US" altLang="zh-TW" dirty="0" smtClean="0"/>
                  <a:t>that follow the </a:t>
                </a:r>
                <a:r>
                  <a:rPr lang="en-US" altLang="zh-TW" dirty="0" smtClean="0"/>
                  <a:t>power law </a:t>
                </a:r>
                <a:r>
                  <a:rPr lang="en-US" altLang="zh-TW" dirty="0" smtClean="0"/>
                  <a:t>decay</a:t>
                </a:r>
                <a:endParaRPr lang="en-US" altLang="zh-TW" dirty="0" smtClean="0"/>
              </a:p>
              <a:p>
                <a:r>
                  <a:rPr lang="en-US" altLang="zh-TW" dirty="0" smtClean="0"/>
                  <a:t>Wireless sensors </a:t>
                </a:r>
                <a:r>
                  <a:rPr lang="en-US" altLang="zh-TW" dirty="0" smtClean="0"/>
                  <a:t>perform detection by measuring the signals emitting from the </a:t>
                </a:r>
                <a:r>
                  <a:rPr lang="en-US" altLang="zh-TW" dirty="0" smtClean="0"/>
                  <a:t>target</a:t>
                </a:r>
              </a:p>
              <a:p>
                <a:r>
                  <a:rPr lang="en-US" altLang="zh-TW" dirty="0" smtClean="0"/>
                  <a:t>The sensor measurements are contaminated by additive random noises from sensor hardware or environment</a:t>
                </a:r>
              </a:p>
              <a:p>
                <a:r>
                  <a:rPr lang="en-US" altLang="zh-TW" dirty="0" smtClean="0"/>
                  <a:t>Depending on the hypothesis that the target is absent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 smtClean="0"/>
                  <a:t> or present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dirty="0" smtClean="0"/>
                  <a:t>, </a:t>
                </a:r>
                <a:r>
                  <a:rPr lang="en-US" altLang="zh-TW" dirty="0" smtClean="0"/>
                  <a:t>the measurement of sensor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zh-TW" dirty="0" smtClean="0"/>
                  <a:t>,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 smtClean="0"/>
                  <a:t>, is given by</a:t>
                </a:r>
                <a:r>
                  <a:rPr lang="en-US" altLang="zh-TW" dirty="0"/>
                  <a:t/>
                </a:r>
                <a:br>
                  <a:rPr lang="en-US" altLang="zh-TW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b="0" i="1" dirty="0" smtClean="0">
                    <a:latin typeface="Cambria Math"/>
                  </a:rPr>
                  <a:t/>
                </a:r>
                <a:br>
                  <a:rPr lang="en-US" altLang="zh-TW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b="0" dirty="0" smtClean="0"/>
                  <a:t/>
                </a:r>
                <a:br>
                  <a:rPr lang="en-US" altLang="zh-TW" b="0" dirty="0" smtClean="0"/>
                </a:br>
                <a:r>
                  <a:rPr lang="en-US" altLang="zh-TW" b="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b="0" dirty="0" smtClean="0"/>
                  <a:t> is the energy of noise experienced by sensor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altLang="zh-TW" b="0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185" t="-237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2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Assumptions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altLang="zh-TW" dirty="0" smtClean="0"/>
                  <a:t>They assume the </a:t>
                </a:r>
                <a:r>
                  <a:rPr lang="en-US" altLang="zh-TW" dirty="0"/>
                  <a:t>noise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/>
                  <a:t> at each sensor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zh-TW" dirty="0"/>
                  <a:t> follows the normal distribution,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𝑖</m:t>
                    </m:r>
                    <m:r>
                      <a:rPr lang="en-US" altLang="zh-TW" i="1">
                        <a:latin typeface="Cambria Math"/>
                      </a:rPr>
                      <m:t>.</m:t>
                    </m:r>
                    <m:r>
                      <a:rPr lang="en-US" altLang="zh-TW" i="1">
                        <a:latin typeface="Cambria Math"/>
                      </a:rPr>
                      <m:t>𝑒</m:t>
                    </m:r>
                    <m:r>
                      <a:rPr lang="en-US" altLang="zh-TW" i="1">
                        <a:latin typeface="Cambria Math"/>
                      </a:rPr>
                      <m:t>., </m:t>
                    </m:r>
                    <m:sSub>
                      <m:sSubPr>
                        <m:ctrlPr>
                          <a:rPr lang="en-US" altLang="zh-TW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1" i="1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altLang="zh-TW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TW" b="1" i="1">
                        <a:latin typeface="Cambria Math"/>
                      </a:rPr>
                      <m:t>~</m:t>
                    </m:r>
                    <m:r>
                      <a:rPr lang="zh-TW" altLang="en-US" b="1" i="1">
                        <a:latin typeface="Cambria Math"/>
                      </a:rPr>
                      <m:t>𝓝</m:t>
                    </m:r>
                    <m:d>
                      <m:dPr>
                        <m:ctrlPr>
                          <a:rPr lang="en-US" altLang="zh-TW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1" i="1">
                            <a:latin typeface="Cambria Math"/>
                          </a:rPr>
                          <m:t>𝝁</m:t>
                        </m:r>
                        <m:r>
                          <a:rPr lang="en-US" altLang="zh-TW" b="1" i="1">
                            <a:latin typeface="Cambria Math"/>
                          </a:rPr>
                          <m:t>, </m:t>
                        </m:r>
                        <m:sSup>
                          <m:sSupPr>
                            <m:ctrlPr>
                              <a:rPr lang="en-US" altLang="zh-TW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1" i="1">
                                <a:latin typeface="Cambria Math"/>
                              </a:rPr>
                              <m:t>𝝈</m:t>
                            </m:r>
                          </m:e>
                          <m:sup>
                            <m:r>
                              <a:rPr lang="en-US" altLang="zh-TW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TW" dirty="0"/>
                  <a:t>, where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𝜇</m:t>
                    </m:r>
                  </m:oMath>
                </a14:m>
                <a:r>
                  <a:rPr lang="en-US" altLang="zh-TW" dirty="0"/>
                  <a:t> and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𝜎</m:t>
                    </m:r>
                  </m:oMath>
                </a14:m>
                <a:r>
                  <a:rPr lang="en-US" altLang="zh-TW" dirty="0"/>
                  <a:t> are the mean and 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/>
                  <a:t>, </a:t>
                </a:r>
                <a:r>
                  <a:rPr lang="en-US" altLang="zh-TW" dirty="0" smtClean="0"/>
                  <a:t>respectively</a:t>
                </a:r>
              </a:p>
              <a:p>
                <a:r>
                  <a:rPr lang="en-US" altLang="zh-TW" b="0" dirty="0" smtClean="0"/>
                  <a:t>They assume the noises,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altLang="zh-TW" b="0" i="1" smtClean="0">
                            <a:latin typeface="Cambria Math"/>
                          </a:rPr>
                          <m:t>∀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altLang="zh-TW" dirty="0" smtClean="0"/>
                  <a:t>, are spatially independent across sensors, so the noises at sensors are independent and identically distributed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</a:rPr>
                      <m:t>𝑖</m:t>
                    </m:r>
                    <m:r>
                      <a:rPr lang="en-US" altLang="zh-TW" b="0" i="1" smtClean="0">
                        <a:latin typeface="Cambria Math"/>
                      </a:rPr>
                      <m:t>.</m:t>
                    </m:r>
                    <m:r>
                      <a:rPr lang="en-US" altLang="zh-TW" b="0" i="1" smtClean="0">
                        <a:latin typeface="Cambria Math"/>
                      </a:rPr>
                      <m:t>𝑖</m:t>
                    </m:r>
                    <m:r>
                      <a:rPr lang="en-US" altLang="zh-TW" b="0" i="1" smtClean="0">
                        <a:latin typeface="Cambria Math"/>
                      </a:rPr>
                      <m:t>.</m:t>
                    </m:r>
                    <m:r>
                      <a:rPr lang="en-US" altLang="zh-TW" b="0" i="1" smtClean="0">
                        <a:latin typeface="Cambria Math"/>
                      </a:rPr>
                      <m:t>𝑑</m:t>
                    </m:r>
                    <m:r>
                      <a:rPr lang="en-US" altLang="zh-TW" b="0" i="1" smtClean="0">
                        <a:latin typeface="Cambria Math"/>
                      </a:rPr>
                      <m:t>.)</m:t>
                    </m:r>
                  </m:oMath>
                </a14:m>
                <a:r>
                  <a:rPr lang="en-US" altLang="zh-TW" dirty="0" smtClean="0"/>
                  <a:t> Gaussian noises</a:t>
                </a:r>
              </a:p>
              <a:p>
                <a:r>
                  <a:rPr lang="en-US" altLang="zh-TW" dirty="0" smtClean="0"/>
                  <a:t>In </a:t>
                </a:r>
                <a:r>
                  <a:rPr lang="en-US" altLang="zh-TW" dirty="0"/>
                  <a:t>the presence </a:t>
                </a:r>
                <a:r>
                  <a:rPr lang="en-US" altLang="zh-TW" dirty="0" smtClean="0"/>
                  <a:t>of the </a:t>
                </a:r>
                <a:r>
                  <a:rPr lang="en-US" altLang="zh-TW" dirty="0"/>
                  <a:t>target, the sensor measurements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 smtClean="0"/>
                  <a:t> also </a:t>
                </a:r>
                <a:r>
                  <a:rPr lang="en-US" altLang="zh-TW" dirty="0"/>
                  <a:t>follow the normal </a:t>
                </a:r>
                <a:r>
                  <a:rPr lang="en-US" altLang="zh-TW" dirty="0" smtClean="0"/>
                  <a:t>distribution,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𝑖</m:t>
                    </m:r>
                    <m:r>
                      <a:rPr lang="en-US" altLang="zh-TW" i="1">
                        <a:latin typeface="Cambria Math"/>
                      </a:rPr>
                      <m:t>.</m:t>
                    </m:r>
                    <m:r>
                      <a:rPr lang="en-US" altLang="zh-TW" i="1">
                        <a:latin typeface="Cambria Math"/>
                      </a:rPr>
                      <m:t>𝑒</m:t>
                    </m:r>
                    <m:r>
                      <a:rPr lang="en-US" altLang="zh-TW" i="1">
                        <a:latin typeface="Cambria Math"/>
                      </a:rPr>
                      <m:t>., </m:t>
                    </m:r>
                    <m:sSub>
                      <m:sSubPr>
                        <m:ctrlPr>
                          <a:rPr lang="en-US" altLang="zh-TW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altLang="zh-TW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TW" b="1" i="1">
                        <a:latin typeface="Cambria Math"/>
                      </a:rPr>
                      <m:t>~</m:t>
                    </m:r>
                    <m:r>
                      <a:rPr lang="zh-TW" altLang="en-US" b="1" i="1">
                        <a:latin typeface="Cambria Math"/>
                      </a:rPr>
                      <m:t>𝓝</m:t>
                    </m:r>
                    <m:d>
                      <m:dPr>
                        <m:ctrlPr>
                          <a:rPr lang="en-US" altLang="zh-TW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altLang="zh-TW" b="1" i="1" smtClean="0">
                            <a:latin typeface="Cambria Math"/>
                          </a:rPr>
                          <m:t>+</m:t>
                        </m:r>
                        <m:r>
                          <a:rPr lang="en-US" altLang="zh-TW" b="1" i="1">
                            <a:latin typeface="Cambria Math"/>
                          </a:rPr>
                          <m:t>𝝁</m:t>
                        </m:r>
                        <m:r>
                          <a:rPr lang="en-US" altLang="zh-TW" b="1" i="1">
                            <a:latin typeface="Cambria Math"/>
                          </a:rPr>
                          <m:t>, </m:t>
                        </m:r>
                        <m:sSup>
                          <m:sSupPr>
                            <m:ctrlPr>
                              <a:rPr lang="en-US" altLang="zh-TW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1" i="1">
                                <a:latin typeface="Cambria Math"/>
                              </a:rPr>
                              <m:t>𝝈</m:t>
                            </m:r>
                          </m:e>
                          <m:sup>
                            <m:r>
                              <a:rPr lang="en-US" altLang="zh-TW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Sensor </a:t>
                </a:r>
                <a:r>
                  <a:rPr lang="en-US" altLang="zh-TW" dirty="0"/>
                  <a:t>positions are uniformly distributed in the region and </a:t>
                </a:r>
                <a:r>
                  <a:rPr lang="en-US" altLang="zh-TW" dirty="0" smtClean="0"/>
                  <a:t>can be modeled as </a:t>
                </a:r>
                <a:r>
                  <a:rPr lang="en-US" altLang="zh-TW" dirty="0"/>
                  <a:t>the Poisson Point Process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r="-1852" b="-2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13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Metrics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TW" dirty="0" smtClean="0"/>
                  <a:t>Detection performance metrics is characterized by the false alarm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altLang="zh-TW" dirty="0" smtClean="0"/>
                  <a:t> and the detection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A </a:t>
                </a:r>
                <a:r>
                  <a:rPr lang="en-US" altLang="zh-TW" dirty="0"/>
                  <a:t>physical point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altLang="zh-TW" dirty="0" smtClean="0"/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𝛼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𝛽</m:t>
                        </m:r>
                      </m:e>
                    </m:d>
                  </m:oMath>
                </a14:m>
                <a:r>
                  <a:rPr lang="en-US" altLang="zh-TW" dirty="0" smtClean="0"/>
                  <a:t>-covered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≤</m:t>
                    </m:r>
                    <m:r>
                      <a:rPr lang="en-US" altLang="zh-TW" b="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TW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≥</m:t>
                    </m:r>
                    <m:r>
                      <a:rPr lang="en-US" altLang="zh-TW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altLang="zh-TW" dirty="0" smtClean="0"/>
                  <a:t>, where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𝛼</m:t>
                    </m:r>
                    <m:r>
                      <a:rPr lang="en-US" altLang="zh-TW" b="0" i="1" smtClean="0">
                        <a:latin typeface="Cambria Math"/>
                      </a:rPr>
                      <m:t>∈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0, 0.5</m:t>
                        </m:r>
                      </m:e>
                    </m:d>
                  </m:oMath>
                </a14:m>
                <a:r>
                  <a:rPr lang="en-US" altLang="zh-TW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𝛽</m:t>
                    </m:r>
                    <m:r>
                      <a:rPr lang="en-US" altLang="zh-TW" b="0" i="1" smtClean="0">
                        <a:latin typeface="Cambria Math"/>
                      </a:rPr>
                      <m:t>∈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0.5, 1</m:t>
                        </m:r>
                      </m:e>
                    </m:d>
                  </m:oMath>
                </a14:m>
                <a:endParaRPr lang="en-US" altLang="zh-TW" b="0" dirty="0" smtClean="0"/>
              </a:p>
              <a:p>
                <a:r>
                  <a:rPr lang="en-US" altLang="zh-TW" dirty="0" smtClean="0"/>
                  <a:t>The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</a:rPr>
                      <m:t>𝛼</m:t>
                    </m:r>
                    <m:r>
                      <a:rPr lang="en-US" altLang="zh-TW" b="0" i="1" smtClean="0">
                        <a:latin typeface="Cambria Math"/>
                      </a:rPr>
                      <m:t>, </m:t>
                    </m:r>
                    <m:r>
                      <a:rPr lang="en-US" altLang="zh-TW" b="0" i="1" smtClean="0">
                        <a:latin typeface="Cambria Math"/>
                      </a:rPr>
                      <m:t>𝛽</m:t>
                    </m:r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 smtClean="0"/>
                  <a:t>-coverage of a region is defined as the fraction of points in the region that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/>
                          </a:rPr>
                          <m:t>𝛼</m:t>
                        </m:r>
                        <m:r>
                          <a:rPr lang="en-US" altLang="zh-TW" i="1">
                            <a:latin typeface="Cambria Math"/>
                          </a:rPr>
                          <m:t>, </m:t>
                        </m:r>
                        <m:r>
                          <a:rPr lang="en-US" altLang="zh-TW" i="1">
                            <a:latin typeface="Cambria Math"/>
                          </a:rPr>
                          <m:t>𝛽</m:t>
                        </m:r>
                      </m:e>
                    </m:d>
                  </m:oMath>
                </a14:m>
                <a:r>
                  <a:rPr lang="en-US" altLang="zh-TW" dirty="0"/>
                  <a:t>-</a:t>
                </a:r>
                <a:r>
                  <a:rPr lang="en-US" altLang="zh-TW" dirty="0" smtClean="0"/>
                  <a:t>covered</a:t>
                </a:r>
              </a:p>
              <a:p>
                <a:pPr lvl="1"/>
                <a:r>
                  <a:rPr lang="en-US" altLang="zh-TW" dirty="0" smtClean="0"/>
                  <a:t>The full coverage of a region refers to the case where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𝛼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𝛽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−</m:t>
                    </m:r>
                    <m:r>
                      <a:rPr lang="en-US" altLang="zh-TW" b="0" i="1" smtClean="0">
                        <a:latin typeface="Cambria Math"/>
                      </a:rPr>
                      <m:t>𝑐𝑜𝑣𝑒𝑟𝑎𝑔𝑒</m:t>
                    </m:r>
                  </m:oMath>
                </a14:m>
                <a:r>
                  <a:rPr lang="en-US" altLang="zh-TW" dirty="0" smtClean="0"/>
                  <a:t> of the region approaches 1</a:t>
                </a:r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1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3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Research Problems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TW" dirty="0" smtClean="0"/>
                  <a:t>Are the results on coverage under classical disc model applicable under the definition of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</a:rPr>
                      <m:t>𝛼</m:t>
                    </m:r>
                    <m:r>
                      <a:rPr lang="en-US" altLang="zh-TW" b="0" i="1" smtClean="0">
                        <a:latin typeface="Cambria Math"/>
                      </a:rPr>
                      <m:t>, </m:t>
                    </m:r>
                    <m:r>
                      <a:rPr lang="en-US" altLang="zh-TW" b="0" i="1" smtClean="0">
                        <a:latin typeface="Cambria Math"/>
                      </a:rPr>
                      <m:t>𝛽</m:t>
                    </m:r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 smtClean="0"/>
                  <a:t>-coverage which captures the stochastic nature of sensing</a:t>
                </a:r>
              </a:p>
              <a:p>
                <a:r>
                  <a:rPr lang="en-US" altLang="zh-TW" dirty="0" smtClean="0"/>
                  <a:t>How to quantify the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(</m:t>
                    </m:r>
                    <m:r>
                      <a:rPr lang="en-US" altLang="zh-TW" i="1">
                        <a:latin typeface="Cambria Math"/>
                      </a:rPr>
                      <m:t>𝛼</m:t>
                    </m:r>
                    <m:r>
                      <a:rPr lang="en-US" altLang="zh-TW" i="1">
                        <a:latin typeface="Cambria Math"/>
                      </a:rPr>
                      <m:t>, </m:t>
                    </m:r>
                    <m:r>
                      <a:rPr lang="en-US" altLang="zh-TW" i="1">
                        <a:latin typeface="Cambria Math"/>
                      </a:rPr>
                      <m:t>𝛽</m:t>
                    </m:r>
                    <m:r>
                      <a:rPr lang="en-US" altLang="zh-TW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/>
                  <a:t>-</a:t>
                </a:r>
                <a:r>
                  <a:rPr lang="en-US" altLang="zh-TW" dirty="0" smtClean="0"/>
                  <a:t>coverage when sensors can collaborate through data fusion</a:t>
                </a:r>
              </a:p>
              <a:p>
                <a:r>
                  <a:rPr lang="en-US" altLang="zh-TW" dirty="0" smtClean="0"/>
                  <a:t>What are the scaling laws between coverage, network density, and signal-to-noise ratio (SNR) under both the disc and fusion model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4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8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83"/>
          <a:stretch/>
        </p:blipFill>
        <p:spPr bwMode="auto">
          <a:xfrm>
            <a:off x="7027228" y="3674168"/>
            <a:ext cx="2009268" cy="198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Coverage under Probabilistic Disc Model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altLang="zh-TW" dirty="0" smtClean="0"/>
                  <a:t>We choose a sensing range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such that</a:t>
                </a:r>
              </a:p>
              <a:p>
                <a:pPr lvl="1"/>
                <a:r>
                  <a:rPr lang="en-US" altLang="zh-TW" dirty="0" smtClean="0"/>
                  <a:t>The probability of detecting any target within the sensing range is no lower than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𝛽</m:t>
                    </m:r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 smtClean="0"/>
                  <a:t>The false alarm probability is no greater than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𝛼</m:t>
                    </m:r>
                  </m:oMath>
                </a14:m>
                <a:endParaRPr lang="en-US" altLang="zh-TW" b="0" dirty="0" smtClean="0"/>
              </a:p>
              <a:p>
                <a:r>
                  <a:rPr lang="en-US" altLang="zh-TW" dirty="0" smtClean="0"/>
                  <a:t>The optimal Bayesian detection rule for a single sensor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altLang="zh-TW" dirty="0" smtClean="0"/>
                  <a:t> is to compare its measurement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 smtClean="0"/>
                  <a:t> to a detection threshold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exceeds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zh-TW" dirty="0" smtClean="0"/>
                  <a:t>, sensor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decides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dirty="0" smtClean="0"/>
                  <a:t>Otherwise, sensor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decides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Therefore,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of sensor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given by</a:t>
                </a:r>
                <a:br>
                  <a:rPr lang="en-US" altLang="zh-TW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ℙ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≥</m:t>
                        </m:r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𝑄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  <m: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ℙ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/>
                          </a:rPr>
                          <m:t>≥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e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𝜇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TW" b="0" i="1" smtClean="0">
                                <a:latin typeface="Cambria Math"/>
                              </a:rPr>
                              <m:t>𝜎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TW" b="0" dirty="0" smtClean="0"/>
                  <a:t/>
                </a:r>
                <a:br>
                  <a:rPr lang="en-US" altLang="zh-TW" b="0" dirty="0" smtClean="0"/>
                </a:b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𝑤h𝑒𝑟𝑒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.</m:t>
                        </m:r>
                      </m:e>
                    </m:d>
                  </m:oMath>
                </a14:m>
                <a:r>
                  <a:rPr lang="en-US" altLang="zh-TW" dirty="0" smtClean="0"/>
                  <a:t> is the complementary CDF of the standard normal distribution</a:t>
                </a:r>
              </a:p>
              <a:p>
                <a:pPr lvl="1"/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3"/>
                <a:stretch>
                  <a:fillRect l="-1037" t="-2166" r="-1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2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Coverage under Probabilistic Disc Model (cont.)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the non-decreasing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altLang="zh-TW" dirty="0" smtClean="0"/>
                  <a:t>, so it is maximized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set to be the upper bound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𝛼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Therefore,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𝜇</m:t>
                    </m:r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r>
                      <a:rPr lang="en-US" altLang="zh-TW" b="0" i="1" smtClean="0">
                        <a:latin typeface="Cambria Math"/>
                      </a:rPr>
                      <m:t>𝜎</m:t>
                    </m:r>
                    <m:sSup>
                      <m:sSup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𝛼</m:t>
                        </m:r>
                      </m:e>
                    </m:d>
                  </m:oMath>
                </a14:m>
                <a:r>
                  <a:rPr lang="en-US" altLang="zh-TW" b="0" dirty="0" smtClean="0"/>
                  <a:t>, and the sensing range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zh-TW" b="0" dirty="0" smtClean="0"/>
                  <a:t> is given by </a:t>
                </a:r>
                <a:br>
                  <a:rPr lang="en-US" altLang="zh-TW" b="0" dirty="0" smtClean="0"/>
                </a:b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𝑟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𝛼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𝛽</m:t>
                                </m:r>
                              </m:e>
                            </m:d>
                          </m:num>
                          <m:den>
                            <m:r>
                              <a:rPr lang="en-US" altLang="zh-TW" b="0" i="1" smtClean="0">
                                <a:latin typeface="Cambria Math"/>
                              </a:rPr>
                              <m:t>𝛿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TW" b="0" dirty="0" smtClean="0"/>
                  <a:t/>
                </a:r>
                <a:br>
                  <a:rPr lang="en-US" altLang="zh-TW" b="0" dirty="0" smtClean="0"/>
                </a:b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𝑤h𝑒𝑟𝑒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𝜔</m:t>
                    </m:r>
                    <m:r>
                      <a:rPr lang="en-US" altLang="zh-TW" b="0" i="1" smtClean="0">
                        <a:latin typeface="Cambria Math"/>
                      </a:rPr>
                      <m:t>()</m:t>
                    </m:r>
                  </m:oMath>
                </a14:m>
                <a:r>
                  <a:rPr lang="en-US" altLang="zh-TW" b="0" dirty="0" smtClean="0"/>
                  <a:t> is the signal decay function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𝑆</m:t>
                    </m:r>
                    <m:r>
                      <a:rPr lang="en-US" altLang="zh-TW" b="0" i="1" smtClean="0">
                        <a:latin typeface="Cambria Math"/>
                      </a:rPr>
                      <m:t>∗</m:t>
                    </m:r>
                    <m:r>
                      <a:rPr lang="en-US" altLang="zh-TW" b="0" i="1" smtClean="0">
                        <a:latin typeface="Cambria Math"/>
                      </a:rPr>
                      <m:t>𝜔</m:t>
                    </m:r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</a:rPr>
                      <m:t>𝑟</m:t>
                    </m:r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b="0" dirty="0" smtClean="0"/>
                  <a:t>, 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𝛿</m:t>
                    </m:r>
                  </m:oMath>
                </a14:m>
                <a:r>
                  <a:rPr lang="en-US" altLang="zh-TW" b="0" dirty="0" smtClean="0"/>
                  <a:t> is the peak-signal-to-noise ratio,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𝛿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𝑆</m:t>
                    </m:r>
                    <m:r>
                      <a:rPr lang="en-US" altLang="zh-TW" b="0" i="1" smtClean="0">
                        <a:latin typeface="Cambria Math"/>
                      </a:rPr>
                      <m:t>/</m:t>
                    </m:r>
                    <m:r>
                      <a:rPr lang="en-US" altLang="zh-TW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altLang="zh-TW" b="0" dirty="0" smtClean="0"/>
                  <a:t> </a:t>
                </a:r>
              </a:p>
              <a:p>
                <a:r>
                  <a:rPr lang="en-US" altLang="zh-TW" dirty="0" smtClean="0"/>
                  <a:t>When the network is deployed according to a Poisson point process of density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/>
                      </a:rPr>
                      <m:t>𝜌</m:t>
                    </m:r>
                  </m:oMath>
                </a14:m>
                <a:r>
                  <a:rPr lang="en-US" altLang="zh-TW" b="0" dirty="0" smtClean="0"/>
                  <a:t>, the coverage of a region is given by</a:t>
                </a:r>
                <a:br>
                  <a:rPr lang="en-US" altLang="zh-TW" b="0" dirty="0" smtClean="0"/>
                </a:br>
                <a14:m>
                  <m:oMath xmlns:m="http://schemas.openxmlformats.org/officeDocument/2006/math">
                    <m:r>
                      <a:rPr lang="en-US" altLang="zh-TW" b="1" i="1" smtClean="0">
                        <a:solidFill>
                          <a:schemeClr val="accent2"/>
                        </a:solidFill>
                        <a:latin typeface="Cambria Math"/>
                      </a:rPr>
                      <m:t>𝒄</m:t>
                    </m:r>
                    <m:r>
                      <a:rPr lang="en-US" altLang="zh-TW" b="1" i="1" smtClean="0">
                        <a:solidFill>
                          <a:schemeClr val="accent2"/>
                        </a:solidFill>
                        <a:latin typeface="Cambria Math"/>
                      </a:rPr>
                      <m:t>=</m:t>
                    </m:r>
                    <m:r>
                      <a:rPr lang="en-US" altLang="zh-TW" b="1" i="1" smtClean="0">
                        <a:solidFill>
                          <a:schemeClr val="accent2"/>
                        </a:solidFill>
                        <a:latin typeface="Cambria Math"/>
                      </a:rPr>
                      <m:t>𝟏</m:t>
                    </m:r>
                    <m:r>
                      <a:rPr lang="en-US" altLang="zh-TW" b="1" i="1" smtClean="0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altLang="zh-TW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altLang="zh-TW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zh-TW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𝝆𝝅</m:t>
                        </m:r>
                        <m:sSup>
                          <m:sSupPr>
                            <m:ctrlP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sup>
                    </m:sSup>
                  </m:oMath>
                </a14:m>
                <a:endParaRPr lang="en-US" altLang="zh-TW" b="1" dirty="0" smtClean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r="-14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4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6660232" y="1916832"/>
            <a:ext cx="2289527" cy="2271931"/>
            <a:chOff x="6743286" y="4224090"/>
            <a:chExt cx="2289527" cy="227193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242"/>
            <a:stretch/>
          </p:blipFill>
          <p:spPr bwMode="auto">
            <a:xfrm>
              <a:off x="6743286" y="4224090"/>
              <a:ext cx="2289527" cy="2271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文字方塊 6"/>
            <p:cNvSpPr txBox="1"/>
            <p:nvPr/>
          </p:nvSpPr>
          <p:spPr>
            <a:xfrm>
              <a:off x="7596336" y="5210036"/>
              <a:ext cx="5834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solidFill>
                    <a:srgbClr val="FF0000"/>
                  </a:solidFill>
                </a:rPr>
                <a:t>p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Coverage under Data </a:t>
            </a:r>
            <a:r>
              <a:rPr lang="en-US" altLang="zh-TW" dirty="0" smtClean="0"/>
              <a:t>Fusion Model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/>
                      </a:rPr>
                      <m:t>𝒀</m:t>
                    </m:r>
                    <m:r>
                      <a:rPr lang="en-US" altLang="zh-TW" b="1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TW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TW" b="1" i="1" smtClean="0">
                            <a:latin typeface="Cambria Math"/>
                          </a:rPr>
                          <m:t>𝒊</m:t>
                        </m:r>
                        <m:r>
                          <a:rPr lang="en-US" altLang="zh-TW" b="1" i="1" smtClean="0">
                            <a:latin typeface="Cambria Math"/>
                          </a:rPr>
                          <m:t>∈</m:t>
                        </m:r>
                        <m:r>
                          <a:rPr lang="en-US" altLang="zh-TW" b="1" i="1" smtClean="0">
                            <a:latin typeface="Cambria Math"/>
                          </a:rPr>
                          <m:t>𝑭</m:t>
                        </m:r>
                        <m:r>
                          <a:rPr lang="en-US" altLang="zh-TW" b="1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b="1" i="1" smtClean="0">
                            <a:latin typeface="Cambria Math"/>
                          </a:rPr>
                          <m:t>𝒑</m:t>
                        </m:r>
                        <m:r>
                          <a:rPr lang="en-US" altLang="zh-TW" b="1" i="1" smtClean="0">
                            <a:latin typeface="Cambria Math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TW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denotes the fusion </a:t>
                </a:r>
                <a:r>
                  <a:rPr lang="en-US" altLang="zh-TW" dirty="0" smtClean="0"/>
                  <a:t>statistics, where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 smtClean="0"/>
                  <a:t>is an arbitrary position</a:t>
                </a:r>
              </a:p>
              <a:p>
                <a:pPr lvl="1"/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𝐹</m:t>
                    </m:r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</a:rPr>
                      <m:t>𝑝</m:t>
                    </m:r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 smtClean="0"/>
                  <a:t> is the set of sensors within fusion range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altLang="zh-TW" dirty="0" smtClean="0"/>
                  <a:t> </a:t>
                </a:r>
                <a:br>
                  <a:rPr lang="en-US" altLang="zh-TW" dirty="0" smtClean="0"/>
                </a:br>
                <a:r>
                  <a:rPr lang="en-US" altLang="zh-TW" dirty="0" smtClean="0"/>
                  <a:t>from the position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b="0" dirty="0" smtClean="0"/>
                  <a:t>The coverage </a:t>
                </a:r>
                <a:r>
                  <a:rPr lang="en-US" altLang="zh-TW" dirty="0"/>
                  <a:t>o</a:t>
                </a:r>
                <a:r>
                  <a:rPr lang="en-US" altLang="zh-TW" dirty="0" smtClean="0"/>
                  <a:t>f a region is given by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𝑐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ℙ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altLang="zh-TW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𝐹</m:t>
                                </m:r>
                                <m:d>
                                  <m:dPr>
                                    <m:ctrlPr>
                                      <a:rPr lang="en-US" altLang="zh-TW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d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𝑁</m:t>
                                </m:r>
                                <m:d>
                                  <m:dPr>
                                    <m:ctrlPr>
                                      <a:rPr lang="en-US" altLang="zh-TW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d>
                              </m:e>
                            </m:rad>
                          </m:den>
                        </m:f>
                        <m:r>
                          <a:rPr lang="en-US" altLang="zh-TW" b="0" i="1" smtClean="0">
                            <a:latin typeface="Cambria Math"/>
                          </a:rPr>
                          <m:t>≥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𝛼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𝛽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zh-TW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𝑖𝑠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𝑡h𝑒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𝑛𝑢𝑚𝑏𝑒𝑟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𝑜𝑓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𝑠𝑒𝑛𝑠𝑜𝑟𝑠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𝑖𝑛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endParaRPr lang="en-US" altLang="zh-TW" b="0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~</m:t>
                    </m:r>
                    <m:r>
                      <a:rPr lang="en-US" altLang="zh-TW" b="0" i="1" smtClean="0">
                        <a:latin typeface="Cambria Math"/>
                      </a:rPr>
                      <m:t>𝑃𝑜𝑖</m:t>
                    </m:r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</a:rPr>
                      <m:t>𝜌𝜋</m:t>
                    </m:r>
                    <m:sSup>
                      <m:sSup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TW" i="1" dirty="0" smtClean="0"/>
              </a:p>
              <a:p>
                <a:r>
                  <a:rPr lang="en-US" altLang="zh-TW" b="0" dirty="0" smtClean="0"/>
                  <a:t>Difficult to derive CDF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∈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e>
                        </m:rad>
                      </m:den>
                    </m:f>
                  </m:oMath>
                </a14:m>
                <a:r>
                  <a:rPr lang="en-US" altLang="zh-TW" b="0" dirty="0" smtClean="0"/>
                  <a:t>, so the coverage of a region can be approximated by</a:t>
                </a:r>
                <a:br>
                  <a:rPr lang="en-US" altLang="zh-TW" b="0" dirty="0" smtClean="0"/>
                </a:br>
                <a14:m>
                  <m:oMath xmlns:m="http://schemas.openxmlformats.org/officeDocument/2006/math">
                    <m:r>
                      <a:rPr lang="en-US" altLang="zh-TW" b="1" i="1" smtClean="0">
                        <a:solidFill>
                          <a:schemeClr val="accent2"/>
                        </a:solidFill>
                        <a:latin typeface="Cambria Math"/>
                      </a:rPr>
                      <m:t>𝒄</m:t>
                    </m:r>
                    <m:r>
                      <a:rPr lang="en-US" altLang="zh-TW" b="1" i="1" smtClean="0">
                        <a:solidFill>
                          <a:schemeClr val="accent2"/>
                        </a:solidFill>
                        <a:latin typeface="Cambria Math"/>
                      </a:rPr>
                      <m:t>≈</m:t>
                    </m:r>
                    <m:r>
                      <a:rPr lang="en-US" altLang="zh-TW" b="1" i="1" smtClean="0">
                        <a:solidFill>
                          <a:schemeClr val="accent2"/>
                        </a:solidFill>
                        <a:latin typeface="Cambria Math"/>
                      </a:rPr>
                      <m:t>𝑸</m:t>
                    </m:r>
                    <m:r>
                      <a:rPr lang="en-US" altLang="zh-TW" b="1" i="1" smtClean="0">
                        <a:solidFill>
                          <a:schemeClr val="accent2"/>
                        </a:solidFill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𝜸</m:t>
                        </m:r>
                        <m:d>
                          <m:dPr>
                            <m:ctrlP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</m:d>
                        <m:r>
                          <a:rPr lang="en-US" altLang="zh-TW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zh-TW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𝝆𝝅</m:t>
                        </m:r>
                        <m:sSup>
                          <m:sSupPr>
                            <m:ctrlP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  <m:sup>
                            <m: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𝝆𝝅</m:t>
                            </m:r>
                            <m:sSup>
                              <m:sSupPr>
                                <m:ctrlPr>
                                  <a:rPr lang="en-US" altLang="zh-TW" b="1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1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𝑹</m:t>
                                </m:r>
                              </m:e>
                              <m:sup>
                                <m:r>
                                  <a:rPr lang="en-US" altLang="zh-TW" b="1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altLang="zh-TW" b="1" i="1" smtClean="0">
                        <a:solidFill>
                          <a:schemeClr val="accent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b="0" dirty="0" smtClean="0"/>
                  <a:t>, where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𝛾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𝑅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𝑄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𝛼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/>
                          </a:rPr>
                          <m:t>𝜎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𝑄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𝛽</m:t>
                            </m:r>
                          </m:e>
                        </m:d>
                        <m:rad>
                          <m:radPr>
                            <m:degHide m:val="on"/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endParaRPr lang="en-US" altLang="zh-TW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zh-TW" b="0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TW" b="0" dirty="0" smtClean="0"/>
                  <a:t> denote the mean and 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|</m:t>
                    </m:r>
                    <m:r>
                      <a:rPr lang="en-US" altLang="zh-TW" b="0" i="1" smtClean="0">
                        <a:latin typeface="Cambria Math"/>
                      </a:rPr>
                      <m:t>𝑖</m:t>
                    </m:r>
                    <m:r>
                      <a:rPr lang="en-US" altLang="zh-TW" b="0" i="1" smtClean="0">
                        <a:latin typeface="Cambria Math"/>
                      </a:rPr>
                      <m:t>∈</m:t>
                    </m:r>
                    <m:r>
                      <a:rPr lang="en-US" altLang="zh-TW" b="0" i="1" smtClean="0">
                        <a:latin typeface="Cambria Math"/>
                      </a:rPr>
                      <m:t>𝐹</m:t>
                    </m:r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</a:rPr>
                      <m:t>𝑝</m:t>
                    </m:r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TW" b="0" dirty="0" smtClean="0"/>
              </a:p>
              <a:p>
                <a:pPr lvl="1"/>
                <a:r>
                  <a:rPr lang="en-US" altLang="zh-TW" b="0" dirty="0" smtClean="0"/>
                  <a:t>The approximation is accurate when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≥20</m:t>
                    </m:r>
                  </m:oMath>
                </a14:m>
                <a:endParaRPr lang="en-US" altLang="zh-TW" b="0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3"/>
                <a:stretch>
                  <a:fillRect l="-815" t="-11744" b="-3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7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14137</TotalTime>
  <Words>1077</Words>
  <Application>Microsoft Office PowerPoint</Application>
  <PresentationFormat>如螢幕大小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Data Fusion Improves the Coverage of Wireless Sensor Networks</vt:lpstr>
      <vt:lpstr>Introduction</vt:lpstr>
      <vt:lpstr>Problem Definition</vt:lpstr>
      <vt:lpstr>Assumptions</vt:lpstr>
      <vt:lpstr>Performance Metrics</vt:lpstr>
      <vt:lpstr>Research Problems</vt:lpstr>
      <vt:lpstr>Coverage under Probabilistic Disc Model</vt:lpstr>
      <vt:lpstr>Coverage under Probabilistic Disc Model (cont.)</vt:lpstr>
      <vt:lpstr>Coverage under Data Fusion Model</vt:lpstr>
      <vt:lpstr>Numerical Examples</vt:lpstr>
      <vt:lpstr>Comparisons between Data Fusion and Disc Models</vt:lpstr>
      <vt:lpstr>Simulations</vt:lpstr>
      <vt:lpstr>Simulations (cont.)</vt:lpstr>
      <vt:lpstr>Simulations (cont.)</vt:lpstr>
      <vt:lpstr>Simulations (cont.)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Sylvia</dc:creator>
  <cp:lastModifiedBy>Sylvia</cp:lastModifiedBy>
  <cp:revision>39</cp:revision>
  <dcterms:created xsi:type="dcterms:W3CDTF">2014-03-02T23:18:10Z</dcterms:created>
  <dcterms:modified xsi:type="dcterms:W3CDTF">2014-03-23T20:16:28Z</dcterms:modified>
</cp:coreProperties>
</file>