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8" r:id="rId11"/>
    <p:sldId id="269" r:id="rId12"/>
    <p:sldId id="288" r:id="rId13"/>
    <p:sldId id="270" r:id="rId14"/>
    <p:sldId id="271" r:id="rId15"/>
    <p:sldId id="272" r:id="rId16"/>
    <p:sldId id="26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  <p:sldId id="285" r:id="rId28"/>
    <p:sldId id="286" r:id="rId29"/>
    <p:sldId id="262" r:id="rId30"/>
    <p:sldId id="287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110" d="100"/>
          <a:sy n="110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79219-EDFF-4564-B505-3FCB60FCBD3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82F8-2656-407F-91C6-58190C7716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06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82F8-2656-407F-91C6-58190C77166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60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“Can you SEE me now?”</a:t>
            </a:r>
            <a:b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 Measurement Study of Mobile Video Calls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Chenguang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Yu, Yang Xu, Bo Liu and Yong Liu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Department of Electrical and Computer Engineering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Polytechnic Institute of New York University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Brooklyn, New York, 11201</a:t>
            </a:r>
          </a:p>
          <a:p>
            <a:r>
              <a:rPr lang="fr-FR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Email: fcyu03, yxu10, bliu01g@students.poly.edu, yongliu@poly.edu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37581"/>
            <a:ext cx="6192688" cy="335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Testbed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Overall Platform</a:t>
            </a:r>
          </a:p>
          <a:p>
            <a:pPr lvl="1"/>
            <a:r>
              <a:rPr lang="en-US" altLang="zh-TW" dirty="0">
                <a:latin typeface="Cambria Math" panose="02040503050406030204" pitchFamily="18" charset="0"/>
              </a:rPr>
              <a:t>w</a:t>
            </a:r>
            <a:r>
              <a:rPr lang="en-US" altLang="zh-TW" dirty="0" smtClean="0">
                <a:latin typeface="Cambria Math" panose="02040503050406030204" pitchFamily="18" charset="0"/>
              </a:rPr>
              <a:t>ireless user side </a:t>
            </a:r>
            <a:r>
              <a:rPr lang="zh-TW" altLang="en-US" dirty="0">
                <a:latin typeface="Cambria Math" panose="02040503050406030204" pitchFamily="18" charset="0"/>
              </a:rPr>
              <a:t>⟷</a:t>
            </a:r>
            <a:r>
              <a:rPr lang="zh-TW" altLang="en-US" dirty="0" smtClean="0">
                <a:latin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</a:rPr>
              <a:t>wireline user side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</a:rPr>
              <a:t>Software-based network emulator</a:t>
            </a:r>
          </a:p>
          <a:p>
            <a:pPr lvl="1"/>
            <a:r>
              <a:rPr lang="en-US" altLang="zh-TW" dirty="0" err="1" smtClean="0">
                <a:latin typeface="Cambria Math" panose="02040503050406030204" pitchFamily="18" charset="0"/>
              </a:rPr>
              <a:t>Wireshark</a:t>
            </a:r>
            <a:endParaRPr lang="en-US" altLang="zh-TW" dirty="0" smtClean="0">
              <a:latin typeface="Cambria Math" panose="02040503050406030204" pitchFamily="18" charset="0"/>
            </a:endParaRP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</a:rPr>
              <a:t>Akiyo</a:t>
            </a:r>
          </a:p>
        </p:txBody>
      </p:sp>
    </p:spTree>
    <p:extLst>
      <p:ext uri="{BB962C8B-B14F-4D97-AF65-F5344CB8AC3E}">
        <p14:creationId xmlns:p14="http://schemas.microsoft.com/office/powerpoint/2010/main" val="7425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Testbed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(cont.)</a:t>
            </a:r>
            <a:endParaRPr lang="zh-TW" altLang="en-US" dirty="0">
              <a:latin typeface="Cambria Math" panose="02040503050406030204" pitchFamily="18" charset="0"/>
              <a:ea typeface="Dotum" panose="020B0600000101010101" pitchFamily="34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Smartphone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Hacks(iPhone 4s)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</a:rPr>
              <a:t>Privilege </a:t>
            </a:r>
            <a:r>
              <a:rPr lang="en-US" altLang="zh-TW" dirty="0" smtClean="0">
                <a:latin typeface="Cambria Math" panose="02040503050406030204" pitchFamily="18" charset="0"/>
              </a:rPr>
              <a:t>escalation</a:t>
            </a:r>
          </a:p>
          <a:p>
            <a:pPr lvl="2"/>
            <a:r>
              <a:rPr lang="en-US" altLang="zh-TW" dirty="0" smtClean="0">
                <a:latin typeface="Cambria Math" panose="02040503050406030204" pitchFamily="18" charset="0"/>
              </a:rPr>
              <a:t>RedSn0w(jailbreak)</a:t>
            </a:r>
            <a:endParaRPr lang="en-US" altLang="zh-TW" dirty="0" smtClean="0">
              <a:latin typeface="Cambria Math" panose="02040503050406030204" pitchFamily="18" charset="0"/>
            </a:endParaRP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</a:rPr>
              <a:t>Measurement tool </a:t>
            </a:r>
            <a:r>
              <a:rPr lang="en-US" altLang="zh-TW" dirty="0" smtClean="0">
                <a:latin typeface="Cambria Math" panose="02040503050406030204" pitchFamily="18" charset="0"/>
              </a:rPr>
              <a:t>installation</a:t>
            </a:r>
          </a:p>
          <a:p>
            <a:pPr lvl="2"/>
            <a:r>
              <a:rPr lang="en-US" altLang="zh-TW" dirty="0" smtClean="0">
                <a:latin typeface="Cambria Math" panose="02040503050406030204" pitchFamily="18" charset="0"/>
              </a:rPr>
              <a:t>Collect CPU and network statics</a:t>
            </a:r>
          </a:p>
          <a:p>
            <a:pPr lvl="2"/>
            <a:r>
              <a:rPr lang="en-US" altLang="zh-TW" dirty="0" smtClean="0">
                <a:latin typeface="Cambria Math" panose="02040503050406030204" pitchFamily="18" charset="0"/>
              </a:rPr>
              <a:t>Remotely login</a:t>
            </a:r>
            <a:endParaRPr lang="en-US" altLang="zh-TW" dirty="0" smtClean="0">
              <a:latin typeface="Cambria Math" panose="02040503050406030204" pitchFamily="18" charset="0"/>
            </a:endParaRP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</a:rPr>
              <a:t>Remote phone </a:t>
            </a:r>
            <a:r>
              <a:rPr lang="en-US" altLang="zh-TW" dirty="0" smtClean="0">
                <a:latin typeface="Cambria Math" panose="02040503050406030204" pitchFamily="18" charset="0"/>
              </a:rPr>
              <a:t>control(via </a:t>
            </a:r>
            <a:r>
              <a:rPr lang="en-US" altLang="zh-TW" dirty="0" err="1" smtClean="0">
                <a:latin typeface="Cambria Math" panose="02040503050406030204" pitchFamily="18" charset="0"/>
              </a:rPr>
              <a:t>ssh</a:t>
            </a:r>
            <a:r>
              <a:rPr lang="en-US" altLang="zh-TW" dirty="0" smtClean="0">
                <a:latin typeface="Cambria Math" panose="02040503050406030204" pitchFamily="18" charset="0"/>
              </a:rPr>
              <a:t>)</a:t>
            </a:r>
          </a:p>
          <a:p>
            <a:pPr lvl="2"/>
            <a:r>
              <a:rPr lang="en-US" altLang="zh-TW" dirty="0" smtClean="0">
                <a:latin typeface="Cambria Math" panose="02040503050406030204" pitchFamily="18" charset="0"/>
              </a:rPr>
              <a:t>USB (computer)</a:t>
            </a:r>
          </a:p>
          <a:p>
            <a:pPr lvl="2"/>
            <a:r>
              <a:rPr lang="en-US" altLang="zh-TW" dirty="0" smtClean="0">
                <a:latin typeface="Cambria Math" panose="02040503050406030204" pitchFamily="18" charset="0"/>
              </a:rPr>
              <a:t>Set iPhone to </a:t>
            </a:r>
            <a:r>
              <a:rPr lang="en-US" altLang="zh-TW" dirty="0" err="1" smtClean="0">
                <a:latin typeface="Cambria Math" panose="02040503050406030204" pitchFamily="18" charset="0"/>
              </a:rPr>
              <a:t>WiFi</a:t>
            </a:r>
            <a:r>
              <a:rPr lang="en-US" altLang="zh-TW" dirty="0" smtClean="0">
                <a:latin typeface="Cambria Math" panose="02040503050406030204" pitchFamily="18" charset="0"/>
              </a:rPr>
              <a:t> ad-hoc mode(phone)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63" y="2204864"/>
            <a:ext cx="2851872" cy="323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4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Testbed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(cont.)</a:t>
            </a:r>
            <a:endParaRPr lang="zh-TW" altLang="en-US" dirty="0">
              <a:latin typeface="Cambria Math" panose="02040503050406030204" pitchFamily="18" charset="0"/>
              <a:ea typeface="Dotum" panose="020B0600000101010101" pitchFamily="34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Wireless network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setting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Conduct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WiFi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Cellular experiments at several locations with Strong &amp; weak signal</a:t>
            </a:r>
          </a:p>
          <a:p>
            <a:pPr lvl="1"/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Use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SpeedTest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to verify the actual upload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throughput</a:t>
            </a:r>
          </a:p>
          <a:p>
            <a:pPr lvl="1"/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NEWT(Network Emulator for Windows Toolkit)</a:t>
            </a:r>
          </a:p>
          <a:p>
            <a:pPr lvl="2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Propagation delay, random packet loss, available bandwidth, ……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57731"/>
              </p:ext>
            </p:extLst>
          </p:nvPr>
        </p:nvGraphicFramePr>
        <p:xfrm>
          <a:off x="1187623" y="3840348"/>
          <a:ext cx="6912769" cy="137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184"/>
                <a:gridCol w="2376264"/>
                <a:gridCol w="2880321"/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Strong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Weak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WiFi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10mbps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200-300kbps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Cellular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1000kbps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100-150kbps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2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Information Collection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IP Packet Traces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Packet delay, packet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loss(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wireshark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tcpdump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Video Quality Logs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Video rates, frame rates,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RTT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End-to-End Video Delay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Samples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Sender side generate video frame → display on the receiver side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Video capturing, encoding, transmission, decoding, rendering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delays 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Information Collection(cont.)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2893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弧形箭號 (下彎) 3"/>
          <p:cNvSpPr/>
          <p:nvPr/>
        </p:nvSpPr>
        <p:spPr>
          <a:xfrm rot="11967735">
            <a:off x="3219942" y="4157935"/>
            <a:ext cx="3189187" cy="643523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Information Collection(cont.)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7901"/>
            <a:ext cx="6850665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3059832" y="4869160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2771394" y="4650829"/>
            <a:ext cx="288438" cy="3684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3347864" y="4653136"/>
            <a:ext cx="144016" cy="4044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弧形箭號 (上彎) 3077"/>
          <p:cNvSpPr/>
          <p:nvPr/>
        </p:nvSpPr>
        <p:spPr>
          <a:xfrm>
            <a:off x="3491880" y="4650829"/>
            <a:ext cx="1872208" cy="406735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080" name="直線單箭頭接點 3079"/>
          <p:cNvCxnSpPr/>
          <p:nvPr/>
        </p:nvCxnSpPr>
        <p:spPr>
          <a:xfrm flipH="1" flipV="1">
            <a:off x="6228184" y="4835042"/>
            <a:ext cx="576064" cy="3221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弧形箭號 (上彎) 3086"/>
          <p:cNvSpPr/>
          <p:nvPr/>
        </p:nvSpPr>
        <p:spPr>
          <a:xfrm rot="11526988">
            <a:off x="3374237" y="3858011"/>
            <a:ext cx="2604256" cy="527687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How Do They Work?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Architecture and protocol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388841"/>
              </p:ext>
            </p:extLst>
          </p:nvPr>
        </p:nvGraphicFramePr>
        <p:xfrm>
          <a:off x="433037" y="2325567"/>
          <a:ext cx="8280923" cy="37620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60"/>
                <a:gridCol w="2520280"/>
                <a:gridCol w="2304256"/>
                <a:gridCol w="720082"/>
                <a:gridCol w="1296145"/>
              </a:tblGrid>
              <a:tr h="561609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System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P2P or Server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UDP</a:t>
                      </a:r>
                      <a:r>
                        <a:rPr lang="en-US" altLang="zh-TW" sz="24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or TCP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RTP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RTT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  <a:tr h="77241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Skype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Relay server or P2P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UDP,</a:t>
                      </a:r>
                    </a:p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may use TCP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14ms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  <a:tr h="89145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Google+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Server-centric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UDP, only use</a:t>
                      </a:r>
                    </a:p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TCP when UDP</a:t>
                      </a:r>
                    </a:p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is blocked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Yes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4~37ms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  <a:tr h="1158893">
                <a:tc>
                  <a:txBody>
                    <a:bodyPr/>
                    <a:lstStyle/>
                    <a:p>
                      <a:r>
                        <a:rPr lang="en-US" altLang="zh-TW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FaceTime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WiFi</a:t>
                      </a:r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: mostly P2P</a:t>
                      </a:r>
                    </a:p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Cellular: relay server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Always use UDP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u="none" strike="noStrike" kern="12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Yes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2~20ms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How Do They Work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Video rate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anges and encoding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parameters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Google+ : layered video coding</a:t>
            </a:r>
          </a:p>
          <a:p>
            <a:pPr lvl="2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CPU utilization → 100%</a:t>
            </a:r>
          </a:p>
          <a:p>
            <a:pPr lvl="2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Consumes 40% more than others</a:t>
            </a:r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05355"/>
              </p:ext>
            </p:extLst>
          </p:nvPr>
        </p:nvGraphicFramePr>
        <p:xfrm>
          <a:off x="865088" y="2252119"/>
          <a:ext cx="7416829" cy="2257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8"/>
                <a:gridCol w="2016224"/>
                <a:gridCol w="2880322"/>
                <a:gridCol w="1008115"/>
              </a:tblGrid>
              <a:tr h="576064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System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Range(kbps)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Resolution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FPS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Skype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10-620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480*360, 320*240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1-12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Google+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20-800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480*360, 240*180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1-15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  <a:tr h="528809">
                <a:tc>
                  <a:txBody>
                    <a:bodyPr/>
                    <a:lstStyle/>
                    <a:p>
                      <a:r>
                        <a:rPr lang="en-US" altLang="zh-TW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FaceTime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10-820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??*??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1-30</a:t>
                      </a:r>
                      <a:endParaRPr lang="zh-TW" altLang="en-US" sz="240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How Do They Work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Loss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Recovery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Inject random packet losses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Start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 zero loss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rate, then increase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loss rate by 5% every 120 seconds</a:t>
            </a:r>
          </a:p>
          <a:p>
            <a:pPr marL="857250" lvl="2" indent="0">
              <a:buNone/>
            </a:pPr>
            <a:endParaRPr lang="en-US" altLang="zh-TW" dirty="0" smtClean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4698" y="5819344"/>
            <a:ext cx="247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Selectively 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retransmission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429000"/>
            <a:ext cx="8784977" cy="239034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967165" y="5814056"/>
            <a:ext cx="340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Adaptive-but-aggressive FEC scheme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72200" y="5805264"/>
            <a:ext cx="242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Frame-based FEC scheme</a:t>
            </a:r>
          </a:p>
        </p:txBody>
      </p:sp>
    </p:spTree>
    <p:extLst>
      <p:ext uri="{BB962C8B-B14F-4D97-AF65-F5344CB8AC3E}">
        <p14:creationId xmlns:p14="http://schemas.microsoft.com/office/powerpoint/2010/main" val="34962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4025"/>
            <a:ext cx="8928992" cy="298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How Do They Work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525963"/>
          </a:xfrm>
        </p:spPr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Rate Control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</a:rPr>
              <a:t>Start with “unlimited” bandwidth setting</a:t>
            </a:r>
          </a:p>
          <a:p>
            <a:pPr lvl="1"/>
            <a:r>
              <a:rPr lang="en-US" altLang="zh-TW" dirty="0">
                <a:latin typeface="Cambria Math" panose="02040503050406030204" pitchFamily="18" charset="0"/>
              </a:rPr>
              <a:t>B</a:t>
            </a:r>
            <a:r>
              <a:rPr lang="en-US" altLang="zh-TW" dirty="0" smtClean="0">
                <a:latin typeface="Cambria Math" panose="02040503050406030204" pitchFamily="18" charset="0"/>
              </a:rPr>
              <a:t>andwidth⟶200kbps higher than current sending </a:t>
            </a:r>
            <a:r>
              <a:rPr lang="en-US" altLang="zh-TW" dirty="0" smtClean="0">
                <a:latin typeface="Cambria Math" panose="02040503050406030204" pitchFamily="18" charset="0"/>
              </a:rPr>
              <a:t>rate, then Dropping </a:t>
            </a:r>
            <a:r>
              <a:rPr lang="en-US" altLang="zh-TW" dirty="0" smtClean="0">
                <a:latin typeface="Cambria Math" panose="02040503050406030204" pitchFamily="18" charset="0"/>
              </a:rPr>
              <a:t>the bandwidth limit by 100 kbps every 2 minutes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Users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prefer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 make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untethered video calls using their mobile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devices instead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of sitting in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front of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their desktop computers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Can you SEE me now?</a:t>
            </a:r>
          </a:p>
          <a:p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FaceTime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Google Plus Hangout, Skype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581128"/>
            <a:ext cx="1512168" cy="15121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24" y="4702832"/>
            <a:ext cx="1382440" cy="12900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81552"/>
            <a:ext cx="1353878" cy="13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Conferencing quality over wireless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Video conferencing quality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Various encoding parameters, video frame size, frame rate, quantization level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Highly sensitive to end-to-end video delays, video playback continuity and smoothness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High rate &amp; low delay</a:t>
            </a:r>
          </a:p>
        </p:txBody>
      </p:sp>
    </p:spTree>
    <p:extLst>
      <p:ext uri="{BB962C8B-B14F-4D97-AF65-F5344CB8AC3E}">
        <p14:creationId xmlns:p14="http://schemas.microsoft.com/office/powerpoint/2010/main" val="27538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Video conferencing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quality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Voice delay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phone call service is more stable than the three systems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Cellular network, the mean voice delay of Skype is the lowest among all applications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8142946" cy="179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5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8892480" cy="249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3197"/>
            <a:ext cx="8892480" cy="25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Video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Quality over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WiFi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47253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Strong signal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Weak signal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" y="4219537"/>
            <a:ext cx="8919319" cy="25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" y="1332737"/>
            <a:ext cx="8919319" cy="25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Video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Quality over Cellular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47253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Strong signal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Weak signal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6024" y="274638"/>
            <a:ext cx="9612560" cy="1143000"/>
          </a:xfrm>
        </p:spPr>
        <p:txBody>
          <a:bodyPr>
            <a:noAutofit/>
          </a:bodyPr>
          <a:lstStyle/>
          <a:p>
            <a:r>
              <a:rPr lang="en-US" altLang="zh-TW" sz="3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Round-Trip Video Delay On Subway</a:t>
            </a:r>
            <a:endParaRPr lang="zh-TW" altLang="en-US" sz="3900" dirty="0">
              <a:latin typeface="Cambria Math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" y="1999251"/>
            <a:ext cx="9036496" cy="322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7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Impact of Packet Losses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Match packet traces collected at the sender and the receiver side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8" y="3148340"/>
            <a:ext cx="8692909" cy="222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Impact of Packet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Losses(cont.)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6802"/>
            <a:ext cx="801159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Impact of Packet Delays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3" y="1700808"/>
            <a:ext cx="8542537" cy="43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Impact of Packet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Delays(cont.)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Cross-correlation function between video delay and packet delay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93" y="2636912"/>
            <a:ext cx="6391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9" y="3861048"/>
            <a:ext cx="7324617" cy="24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obile video call quality is highly vulnerable to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bursty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packet losses and long packet delays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While FEC can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be used to recover random packet losses, the inability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 differentiate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congestion losses from random losses can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trigger vicious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congestion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cycles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conservative video rate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selection and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FEC redundancy schemes often lead to better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video conferencing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quality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Focus 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How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they encode and decode video in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real-time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under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tight resource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constraints on mobile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devices?</a:t>
            </a:r>
          </a:p>
          <a:p>
            <a:pPr>
              <a:spcAft>
                <a:spcPts val="1200"/>
              </a:spcAft>
            </a:pP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How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they transmit the encoded video smoothly in face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of various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wireless network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impairments?</a:t>
            </a:r>
          </a:p>
          <a:p>
            <a:pPr>
              <a:spcAft>
                <a:spcPts val="1200"/>
              </a:spcAft>
            </a:pP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What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is their delivered video conferencing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quality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under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different real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mobile network conditions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How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different system architectures and design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choices adopted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by each system contribute to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user-perceived video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conferencing quality?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end-to-end video delay is highly correlated to end-to-end packet delay in cellular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networks, regardless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of the signal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strength</a:t>
            </a:r>
          </a:p>
          <a:p>
            <a:r>
              <a:rPr lang="en-US" altLang="zh-TW" dirty="0">
                <a:latin typeface="Cambria Math" panose="02040503050406030204" pitchFamily="18" charset="0"/>
              </a:rPr>
              <a:t>Insights obtained in this </a:t>
            </a:r>
            <a:r>
              <a:rPr lang="en-US" altLang="zh-TW" dirty="0" smtClean="0">
                <a:latin typeface="Cambria Math" panose="02040503050406030204" pitchFamily="18" charset="0"/>
              </a:rPr>
              <a:t>study can </a:t>
            </a:r>
            <a:r>
              <a:rPr lang="en-US" altLang="zh-TW" dirty="0">
                <a:latin typeface="Cambria Math" panose="02040503050406030204" pitchFamily="18" charset="0"/>
              </a:rPr>
              <a:t>be used to guide the design of new solutions to </a:t>
            </a:r>
            <a:r>
              <a:rPr lang="en-US" altLang="zh-TW" dirty="0" smtClean="0">
                <a:latin typeface="Cambria Math" panose="02040503050406030204" pitchFamily="18" charset="0"/>
              </a:rPr>
              <a:t>deliver high-quality </a:t>
            </a:r>
            <a:r>
              <a:rPr lang="en-US" altLang="zh-TW" dirty="0">
                <a:latin typeface="Cambria Math" panose="02040503050406030204" pitchFamily="18" charset="0"/>
              </a:rPr>
              <a:t>video calls in wireless networks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Measurement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Heterogeneity and volatility of wireless networks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controlled network emulator</a:t>
            </a:r>
          </a:p>
          <a:p>
            <a:pPr lvl="1"/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campus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WiFi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network with strong and weak signal receptions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cellular network of one top-three US carrier with and without user mobility</a:t>
            </a: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Collect extensive measurement traces at packet level and video level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Findings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With a strong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WiFi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/Cellular connection, modern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smartphones are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capable of encoding, transmitting and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decoding high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quality video in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real-time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Mobile video call quality is highly vulnerable to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bursty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packet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losses and long packet delays, which are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sporadic on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wireless links with weak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receptions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41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Findings(cont.)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>
                <a:latin typeface="Cambria Math" panose="02040503050406030204" pitchFamily="18" charset="0"/>
              </a:rPr>
              <a:t>While FEC can be used to recover random </a:t>
            </a:r>
            <a:r>
              <a:rPr lang="en-US" altLang="zh-TW" dirty="0" smtClean="0">
                <a:latin typeface="Cambria Math" panose="02040503050406030204" pitchFamily="18" charset="0"/>
              </a:rPr>
              <a:t>packet losses</a:t>
            </a:r>
            <a:r>
              <a:rPr lang="en-US" altLang="zh-TW" dirty="0">
                <a:latin typeface="Cambria Math" panose="02040503050406030204" pitchFamily="18" charset="0"/>
              </a:rPr>
              <a:t>, the inability to differentiate congestion </a:t>
            </a:r>
            <a:r>
              <a:rPr lang="en-US" altLang="zh-TW" dirty="0" smtClean="0">
                <a:latin typeface="Cambria Math" panose="02040503050406030204" pitchFamily="18" charset="0"/>
              </a:rPr>
              <a:t>losses from </a:t>
            </a:r>
            <a:r>
              <a:rPr lang="en-US" altLang="zh-TW" dirty="0">
                <a:latin typeface="Cambria Math" panose="02040503050406030204" pitchFamily="18" charset="0"/>
              </a:rPr>
              <a:t>random losses can trigger vicious congestion </a:t>
            </a:r>
            <a:r>
              <a:rPr lang="en-US" altLang="zh-TW" dirty="0" smtClean="0">
                <a:latin typeface="Cambria Math" panose="02040503050406030204" pitchFamily="18" charset="0"/>
              </a:rPr>
              <a:t>cycle, and </a:t>
            </a:r>
            <a:r>
              <a:rPr lang="en-US" altLang="zh-TW" dirty="0">
                <a:latin typeface="Cambria Math" panose="02040503050406030204" pitchFamily="18" charset="0"/>
              </a:rPr>
              <a:t>significantly degrade user video call </a:t>
            </a:r>
            <a:r>
              <a:rPr lang="en-US" altLang="zh-TW" dirty="0" smtClean="0">
                <a:latin typeface="Cambria Math" panose="02040503050406030204" pitchFamily="18" charset="0"/>
              </a:rPr>
              <a:t>experience</a:t>
            </a:r>
          </a:p>
          <a:p>
            <a:r>
              <a:rPr lang="en-US" altLang="zh-TW" dirty="0">
                <a:latin typeface="Cambria Math" panose="02040503050406030204" pitchFamily="18" charset="0"/>
              </a:rPr>
              <a:t>Conservative video rate selection and FEC </a:t>
            </a:r>
            <a:r>
              <a:rPr lang="en-US" altLang="zh-TW" dirty="0" smtClean="0">
                <a:latin typeface="Cambria Math" panose="02040503050406030204" pitchFamily="18" charset="0"/>
              </a:rPr>
              <a:t>redundancy schemes </a:t>
            </a:r>
            <a:r>
              <a:rPr lang="en-US" altLang="zh-TW" dirty="0">
                <a:latin typeface="Cambria Math" panose="02040503050406030204" pitchFamily="18" charset="0"/>
              </a:rPr>
              <a:t>often lead to better video conferencing </a:t>
            </a:r>
            <a:r>
              <a:rPr lang="en-US" altLang="zh-TW" dirty="0" smtClean="0">
                <a:latin typeface="Cambria Math" panose="02040503050406030204" pitchFamily="18" charset="0"/>
              </a:rPr>
              <a:t>quality, compared </a:t>
            </a:r>
            <a:r>
              <a:rPr lang="en-US" altLang="zh-TW" dirty="0">
                <a:latin typeface="Cambria Math" panose="02040503050406030204" pitchFamily="18" charset="0"/>
              </a:rPr>
              <a:t>with more aggressive schemes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Findings(cont.)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End-to-end video delay is highly correlated to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end-to end packet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delay in Cellular networks, regardless of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signal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strength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Related Work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5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Measurement Methods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Black boxes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Perform IP-level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acket sniffing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Application-level information window capturing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Video-level quality analysis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2-party video calls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900</Words>
  <Application>Microsoft Office PowerPoint</Application>
  <PresentationFormat>如螢幕大小 (4:3)</PresentationFormat>
  <Paragraphs>180</Paragraphs>
  <Slides>30</Slides>
  <Notes>1</Notes>
  <HiddenSlides>4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Dotum</vt:lpstr>
      <vt:lpstr>新細明體</vt:lpstr>
      <vt:lpstr>Arial</vt:lpstr>
      <vt:lpstr>Calibri</vt:lpstr>
      <vt:lpstr>Cambria Math</vt:lpstr>
      <vt:lpstr>Office 佈景主題</vt:lpstr>
      <vt:lpstr>“Can you SEE me now?” A Measurement Study of Mobile Video Calls</vt:lpstr>
      <vt:lpstr>Introduction</vt:lpstr>
      <vt:lpstr>Focus on</vt:lpstr>
      <vt:lpstr>Measurement</vt:lpstr>
      <vt:lpstr>Findings</vt:lpstr>
      <vt:lpstr>Findings(cont.)</vt:lpstr>
      <vt:lpstr>Findings(cont.)</vt:lpstr>
      <vt:lpstr>Related Work</vt:lpstr>
      <vt:lpstr>Measurement Methods</vt:lpstr>
      <vt:lpstr>Testbed</vt:lpstr>
      <vt:lpstr>Testbed(cont.)</vt:lpstr>
      <vt:lpstr>Testbed(cont.)</vt:lpstr>
      <vt:lpstr>Information Collection</vt:lpstr>
      <vt:lpstr>Information Collection(cont.)</vt:lpstr>
      <vt:lpstr>Information Collection(cont.)</vt:lpstr>
      <vt:lpstr>How Do They Work?</vt:lpstr>
      <vt:lpstr>How Do They Work?(cont.)</vt:lpstr>
      <vt:lpstr>How Do They Work?(cont.)</vt:lpstr>
      <vt:lpstr>How Do They Work?(cont.)</vt:lpstr>
      <vt:lpstr>Conferencing quality over wireless</vt:lpstr>
      <vt:lpstr>Video conferencing quality</vt:lpstr>
      <vt:lpstr>Video Quality over WiFi</vt:lpstr>
      <vt:lpstr>Video Quality over Cellular</vt:lpstr>
      <vt:lpstr>Round-Trip Video Delay On Subway</vt:lpstr>
      <vt:lpstr>Impact of Packet Losses</vt:lpstr>
      <vt:lpstr>Impact of Packet Losses(cont.)</vt:lpstr>
      <vt:lpstr>Impact of Packet Delays</vt:lpstr>
      <vt:lpstr>Impact of Packet Delays(cont.)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“Can you SEE me now?” A Measurement Study of Mobile Video Calls</dc:title>
  <dc:creator>yibin</dc:creator>
  <cp:lastModifiedBy>yibin</cp:lastModifiedBy>
  <cp:revision>53</cp:revision>
  <dcterms:created xsi:type="dcterms:W3CDTF">2014-04-16T16:47:48Z</dcterms:created>
  <dcterms:modified xsi:type="dcterms:W3CDTF">2014-04-18T09:07:02Z</dcterms:modified>
</cp:coreProperties>
</file>