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6" r:id="rId9"/>
    <p:sldId id="267" r:id="rId10"/>
    <p:sldId id="261" r:id="rId11"/>
    <p:sldId id="265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55BEE-B049-4204-B8EF-47909069B501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87256-938A-4A4F-A0D1-907A6121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9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87256-938A-4A4F-A0D1-907A61212B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1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2A6F-539A-4A2A-A37D-6B1ECFFCF40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979A-F871-45E4-A350-2A66DF04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96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2A6F-539A-4A2A-A37D-6B1ECFFCF40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979A-F871-45E4-A350-2A66DF04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0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2A6F-539A-4A2A-A37D-6B1ECFFCF40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979A-F871-45E4-A350-2A66DF04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2A6F-539A-4A2A-A37D-6B1ECFFCF40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979A-F871-45E4-A350-2A66DF04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8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2A6F-539A-4A2A-A37D-6B1ECFFCF40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979A-F871-45E4-A350-2A66DF04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2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2A6F-539A-4A2A-A37D-6B1ECFFCF40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979A-F871-45E4-A350-2A66DF04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3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2A6F-539A-4A2A-A37D-6B1ECFFCF40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979A-F871-45E4-A350-2A66DF04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6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2A6F-539A-4A2A-A37D-6B1ECFFCF40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979A-F871-45E4-A350-2A66DF04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33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2A6F-539A-4A2A-A37D-6B1ECFFCF40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979A-F871-45E4-A350-2A66DF04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2A6F-539A-4A2A-A37D-6B1ECFFCF40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979A-F871-45E4-A350-2A66DF04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0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2A6F-539A-4A2A-A37D-6B1ECFFCF40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979A-F871-45E4-A350-2A66DF04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5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A2A6F-539A-4A2A-A37D-6B1ECFFCF409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4979A-F871-45E4-A350-2A66DF049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5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dranger.com/ffmpe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ffmpeg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5291" y="1009152"/>
            <a:ext cx="9144000" cy="2387600"/>
          </a:xfrm>
        </p:spPr>
        <p:txBody>
          <a:bodyPr/>
          <a:lstStyle/>
          <a:p>
            <a:r>
              <a:rPr lang="en-US" dirty="0" smtClean="0"/>
              <a:t>FFMPEG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5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" y="113213"/>
            <a:ext cx="10515600" cy="6357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	My work/contribution 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57943"/>
            <a:ext cx="11521440" cy="5547360"/>
          </a:xfrm>
        </p:spPr>
        <p:txBody>
          <a:bodyPr/>
          <a:lstStyle/>
          <a:p>
            <a:r>
              <a:rPr lang="en-US" dirty="0" smtClean="0"/>
              <a:t>Read tutorials </a:t>
            </a:r>
            <a:r>
              <a:rPr lang="en-US" dirty="0" smtClean="0"/>
              <a:t>on </a:t>
            </a:r>
            <a:r>
              <a:rPr lang="en-US" dirty="0" smtClean="0"/>
              <a:t>how to use </a:t>
            </a:r>
            <a:r>
              <a:rPr lang="en-US" dirty="0"/>
              <a:t>FFMPEG (</a:t>
            </a:r>
            <a:r>
              <a:rPr lang="en-US" dirty="0">
                <a:hlinkClick r:id="rId2"/>
              </a:rPr>
              <a:t>http://dranger.com/ffmpeg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),  </a:t>
            </a:r>
            <a:r>
              <a:rPr lang="en-US" dirty="0" smtClean="0"/>
              <a:t>JNI(Java </a:t>
            </a:r>
            <a:r>
              <a:rPr lang="en-US" dirty="0" smtClean="0"/>
              <a:t>Native Interface</a:t>
            </a:r>
            <a:r>
              <a:rPr lang="en-US" dirty="0" smtClean="0"/>
              <a:t>) and Make</a:t>
            </a:r>
            <a:endParaRPr lang="en-US" dirty="0" smtClean="0"/>
          </a:p>
          <a:p>
            <a:r>
              <a:rPr lang="en-US" dirty="0" smtClean="0"/>
              <a:t>Understood how </a:t>
            </a:r>
            <a:r>
              <a:rPr lang="en-US" dirty="0" err="1" smtClean="0"/>
              <a:t>ffplay</a:t>
            </a:r>
            <a:r>
              <a:rPr lang="en-US" dirty="0" smtClean="0"/>
              <a:t>, a default- video player provided by FFMPEG, works</a:t>
            </a:r>
          </a:p>
          <a:p>
            <a:r>
              <a:rPr lang="en-US" dirty="0" smtClean="0"/>
              <a:t>Understood the working of SDL in Linux</a:t>
            </a:r>
          </a:p>
          <a:p>
            <a:r>
              <a:rPr lang="en-US" dirty="0" smtClean="0"/>
              <a:t>Made documentation on</a:t>
            </a:r>
          </a:p>
          <a:p>
            <a:pPr lvl="1"/>
            <a:r>
              <a:rPr lang="en-US" dirty="0" smtClean="0"/>
              <a:t>How to compile and run JNI programs</a:t>
            </a:r>
          </a:p>
          <a:p>
            <a:pPr lvl="1"/>
            <a:r>
              <a:rPr lang="en-US" dirty="0" smtClean="0"/>
              <a:t>How to compile FFMPEG for Android( thanks to </a:t>
            </a:r>
            <a:r>
              <a:rPr lang="en-US" dirty="0" err="1" smtClean="0"/>
              <a:t>Jargo</a:t>
            </a:r>
            <a:r>
              <a:rPr lang="en-US" dirty="0" smtClean="0"/>
              <a:t> 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72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074"/>
            <a:ext cx="12182340" cy="6799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Screenshots from a simple video player using </a:t>
            </a:r>
            <a:r>
              <a:rPr lang="en-US" dirty="0" smtClean="0"/>
              <a:t>SDL in Linux 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771"/>
            <a:ext cx="6012358" cy="5947229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715" y="910770"/>
            <a:ext cx="6065625" cy="594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55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612" y="0"/>
            <a:ext cx="10515600" cy="722811"/>
          </a:xfrm>
        </p:spPr>
        <p:txBody>
          <a:bodyPr/>
          <a:lstStyle/>
          <a:p>
            <a:r>
              <a:rPr lang="en-US" dirty="0" smtClean="0"/>
              <a:t> 		Current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39" y="827314"/>
            <a:ext cx="11652069" cy="5808617"/>
          </a:xfrm>
        </p:spPr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Currently, making documentation on</a:t>
            </a:r>
          </a:p>
          <a:p>
            <a:pPr lvl="1"/>
            <a:r>
              <a:rPr lang="en-US" dirty="0" smtClean="0"/>
              <a:t>How to compile SDL for Linux</a:t>
            </a:r>
          </a:p>
          <a:p>
            <a:pPr lvl="1"/>
            <a:r>
              <a:rPr lang="en-US" dirty="0" smtClean="0"/>
              <a:t>How to compile SDL for Android</a:t>
            </a:r>
          </a:p>
          <a:p>
            <a:pPr lvl="1"/>
            <a:r>
              <a:rPr lang="en-US" dirty="0" smtClean="0"/>
              <a:t>Porting from SDL1 to SDL2 as Android support is only provided only in SDL2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Ultimate Aim: Build a complete video player in Android that uses FFMPEG and SDL, for use in News4All project</a:t>
            </a:r>
          </a:p>
          <a:p>
            <a:pPr lvl="1"/>
            <a:r>
              <a:rPr lang="en-US" dirty="0" smtClean="0"/>
              <a:t>A live demo of the Android app described above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77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77" y="0"/>
            <a:ext cx="10515600" cy="819241"/>
          </a:xfrm>
        </p:spPr>
        <p:txBody>
          <a:bodyPr/>
          <a:lstStyle/>
          <a:p>
            <a:r>
              <a:rPr lang="en-US" dirty="0" smtClean="0"/>
              <a:t>			What is FFMPEG?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23" y="1284514"/>
            <a:ext cx="11608526" cy="5573486"/>
          </a:xfrm>
        </p:spPr>
        <p:txBody>
          <a:bodyPr/>
          <a:lstStyle/>
          <a:p>
            <a:r>
              <a:rPr lang="en-US" dirty="0" smtClean="0"/>
              <a:t>An active, free </a:t>
            </a:r>
            <a:r>
              <a:rPr lang="en-US" dirty="0"/>
              <a:t>software project that produces libraries and programs for handling multimedia 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Published </a:t>
            </a:r>
            <a:r>
              <a:rPr lang="en-US" dirty="0"/>
              <a:t>under the GNU Lesser General Public License 2.1+ or GNU General Public License 2</a:t>
            </a:r>
            <a:r>
              <a:rPr lang="en-US" dirty="0" smtClean="0"/>
              <a:t>+</a:t>
            </a:r>
          </a:p>
          <a:p>
            <a:r>
              <a:rPr lang="en-US" dirty="0" smtClean="0"/>
              <a:t>Written in C</a:t>
            </a:r>
          </a:p>
          <a:p>
            <a:r>
              <a:rPr lang="en-US" dirty="0" smtClean="0"/>
              <a:t>Available for Linux, Mac OS X, Windows</a:t>
            </a:r>
          </a:p>
          <a:p>
            <a:r>
              <a:rPr lang="en-US" dirty="0" smtClean="0"/>
              <a:t>Available </a:t>
            </a:r>
            <a:r>
              <a:rPr lang="en-US" dirty="0"/>
              <a:t>for x86, ARM, PowerPC</a:t>
            </a:r>
            <a:r>
              <a:rPr lang="en-US" dirty="0" smtClean="0"/>
              <a:t>, MIPS</a:t>
            </a:r>
            <a:r>
              <a:rPr lang="en-US" dirty="0"/>
              <a:t>, DEC Alpha, Blackfin,AVR32, SH-4, and </a:t>
            </a:r>
            <a:r>
              <a:rPr lang="en-US" dirty="0" smtClean="0"/>
              <a:t>SPARC platforms</a:t>
            </a:r>
          </a:p>
          <a:p>
            <a:r>
              <a:rPr lang="en-US" dirty="0" smtClean="0"/>
              <a:t>Website : </a:t>
            </a:r>
            <a:r>
              <a:rPr lang="en-US" dirty="0" smtClean="0">
                <a:hlinkClick r:id="rId2"/>
              </a:rPr>
              <a:t>http://ffmpeg.org/</a:t>
            </a:r>
            <a:endParaRPr lang="en-US" dirty="0" smtClean="0"/>
          </a:p>
          <a:p>
            <a:r>
              <a:rPr lang="en-US" dirty="0" smtClean="0"/>
              <a:t>Source code handled through </a:t>
            </a:r>
            <a:r>
              <a:rPr lang="en-US" dirty="0" err="1" smtClean="0"/>
              <a:t>Git</a:t>
            </a:r>
            <a:r>
              <a:rPr lang="en-US" dirty="0" smtClean="0"/>
              <a:t>, tickets handled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by </a:t>
            </a:r>
            <a:r>
              <a:rPr lang="en-US" dirty="0" err="1" smtClean="0"/>
              <a:t>Trac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398" y="4964430"/>
            <a:ext cx="37719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45029"/>
          </a:xfrm>
        </p:spPr>
        <p:txBody>
          <a:bodyPr/>
          <a:lstStyle/>
          <a:p>
            <a:r>
              <a:rPr lang="en-US" dirty="0" smtClean="0"/>
              <a:t>		Applications of FFMPEG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73" y="1045029"/>
            <a:ext cx="11617235" cy="5521234"/>
          </a:xfrm>
        </p:spPr>
        <p:txBody>
          <a:bodyPr/>
          <a:lstStyle/>
          <a:p>
            <a:r>
              <a:rPr lang="en-US" dirty="0" smtClean="0"/>
              <a:t>FFMPEG is a powerful tool to handle multimedia data</a:t>
            </a:r>
          </a:p>
          <a:p>
            <a:pPr lvl="1"/>
            <a:r>
              <a:rPr lang="en-US" dirty="0" smtClean="0"/>
              <a:t>Video conversion</a:t>
            </a:r>
          </a:p>
          <a:p>
            <a:pPr lvl="2"/>
            <a:r>
              <a:rPr lang="en-US" dirty="0" smtClean="0"/>
              <a:t>Store data in standard format – saving space</a:t>
            </a:r>
          </a:p>
          <a:p>
            <a:pPr lvl="2"/>
            <a:r>
              <a:rPr lang="en-US" dirty="0" smtClean="0"/>
              <a:t>Compress the video to smaller size</a:t>
            </a:r>
          </a:p>
          <a:p>
            <a:pPr lvl="2"/>
            <a:r>
              <a:rPr lang="en-US" dirty="0" smtClean="0"/>
              <a:t>Provide data to browser with standard format</a:t>
            </a:r>
          </a:p>
          <a:p>
            <a:pPr lvl="1"/>
            <a:r>
              <a:rPr lang="en-US" dirty="0" smtClean="0"/>
              <a:t>Decoding/ Encoding</a:t>
            </a:r>
          </a:p>
          <a:p>
            <a:pPr lvl="1"/>
            <a:r>
              <a:rPr lang="en-US" dirty="0" err="1" smtClean="0"/>
              <a:t>Muxing</a:t>
            </a:r>
            <a:r>
              <a:rPr lang="en-US" dirty="0" smtClean="0"/>
              <a:t>/ </a:t>
            </a:r>
            <a:r>
              <a:rPr lang="en-US" dirty="0" err="1" smtClean="0"/>
              <a:t>Demuxing</a:t>
            </a:r>
            <a:endParaRPr lang="en-US" dirty="0" smtClean="0"/>
          </a:p>
          <a:p>
            <a:pPr lvl="1"/>
            <a:r>
              <a:rPr lang="en-US" dirty="0" smtClean="0"/>
              <a:t>Streaming</a:t>
            </a:r>
          </a:p>
          <a:p>
            <a:pPr lvl="1"/>
            <a:r>
              <a:rPr lang="en-US" dirty="0" smtClean="0"/>
              <a:t>Filtering</a:t>
            </a:r>
          </a:p>
          <a:p>
            <a:pPr lvl="1"/>
            <a:r>
              <a:rPr lang="en-US" dirty="0" smtClean="0"/>
              <a:t>Metadata handling</a:t>
            </a:r>
          </a:p>
          <a:p>
            <a:pPr lvl="2"/>
            <a:r>
              <a:rPr lang="en-US" dirty="0" smtClean="0"/>
              <a:t>Thumbnail creation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77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98" y="0"/>
            <a:ext cx="10515600" cy="783771"/>
          </a:xfrm>
        </p:spPr>
        <p:txBody>
          <a:bodyPr/>
          <a:lstStyle/>
          <a:p>
            <a:r>
              <a:rPr lang="en-US" dirty="0" smtClean="0"/>
              <a:t>		Components of FFMPEG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49" y="966651"/>
            <a:ext cx="11591108" cy="5608320"/>
          </a:xfrm>
        </p:spPr>
        <p:txBody>
          <a:bodyPr/>
          <a:lstStyle/>
          <a:p>
            <a:r>
              <a:rPr lang="en-US" i="1" dirty="0" err="1" smtClean="0"/>
              <a:t>Ffmpeg</a:t>
            </a:r>
            <a:endParaRPr lang="en-US" i="1" dirty="0" smtClean="0"/>
          </a:p>
          <a:p>
            <a:pPr lvl="1"/>
            <a:r>
              <a:rPr lang="en-US" dirty="0"/>
              <a:t> command-line tool that converts audio or video </a:t>
            </a:r>
            <a:r>
              <a:rPr lang="en-US" dirty="0" smtClean="0"/>
              <a:t>formats</a:t>
            </a:r>
          </a:p>
          <a:p>
            <a:r>
              <a:rPr lang="en-US" i="1" dirty="0" err="1" smtClean="0"/>
              <a:t>Ffserver</a:t>
            </a:r>
            <a:endParaRPr lang="en-US" i="1" dirty="0" smtClean="0"/>
          </a:p>
          <a:p>
            <a:pPr lvl="1"/>
            <a:r>
              <a:rPr lang="en-US" dirty="0" smtClean="0"/>
              <a:t>an</a:t>
            </a:r>
            <a:r>
              <a:rPr lang="en-US" dirty="0"/>
              <a:t> HTTP and RTSP multimedia streaming server for live </a:t>
            </a:r>
            <a:r>
              <a:rPr lang="en-US" dirty="0" smtClean="0"/>
              <a:t>broadcasts</a:t>
            </a:r>
          </a:p>
          <a:p>
            <a:r>
              <a:rPr lang="en-US" i="1" dirty="0" err="1" smtClean="0"/>
              <a:t>Ffplay</a:t>
            </a:r>
            <a:r>
              <a:rPr lang="en-US" i="1" dirty="0" smtClean="0"/>
              <a:t>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simple media player based on SDL and on the </a:t>
            </a:r>
            <a:r>
              <a:rPr lang="en-US" dirty="0" err="1"/>
              <a:t>FFmpeg</a:t>
            </a:r>
            <a:r>
              <a:rPr lang="en-US" dirty="0"/>
              <a:t> </a:t>
            </a:r>
            <a:r>
              <a:rPr lang="en-US" dirty="0" smtClean="0"/>
              <a:t>libraries</a:t>
            </a:r>
          </a:p>
          <a:p>
            <a:r>
              <a:rPr lang="en-US" i="1" dirty="0" err="1" smtClean="0"/>
              <a:t>Ffprobe</a:t>
            </a:r>
            <a:endParaRPr lang="en-US" i="1" dirty="0"/>
          </a:p>
          <a:p>
            <a:pPr lvl="1"/>
            <a:r>
              <a:rPr lang="en-US" dirty="0" smtClean="0"/>
              <a:t>command-line </a:t>
            </a:r>
            <a:r>
              <a:rPr lang="en-US" dirty="0"/>
              <a:t>tool to show media information</a:t>
            </a:r>
            <a:r>
              <a:rPr lang="en-US" i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19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28" y="0"/>
            <a:ext cx="10515600" cy="749572"/>
          </a:xfrm>
        </p:spPr>
        <p:txBody>
          <a:bodyPr/>
          <a:lstStyle/>
          <a:p>
            <a:r>
              <a:rPr lang="en-US" dirty="0" smtClean="0"/>
              <a:t>		Libraries provided by FFMPEG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49" y="862148"/>
            <a:ext cx="11634651" cy="5782491"/>
          </a:xfrm>
        </p:spPr>
        <p:txBody>
          <a:bodyPr/>
          <a:lstStyle/>
          <a:p>
            <a:r>
              <a:rPr lang="en-US" dirty="0" err="1" smtClean="0"/>
              <a:t>Libavutil</a:t>
            </a:r>
            <a:r>
              <a:rPr lang="en-US" dirty="0" smtClean="0"/>
              <a:t> - </a:t>
            </a:r>
            <a:r>
              <a:rPr lang="en-US" dirty="0"/>
              <a:t>string functions, random number generators, data structures, additional mathematics </a:t>
            </a:r>
            <a:r>
              <a:rPr lang="en-US" dirty="0" smtClean="0"/>
              <a:t>functions</a:t>
            </a:r>
          </a:p>
          <a:p>
            <a:r>
              <a:rPr lang="en-US" dirty="0" err="1" smtClean="0"/>
              <a:t>Libswscale</a:t>
            </a:r>
            <a:r>
              <a:rPr lang="en-US" dirty="0" smtClean="0"/>
              <a:t> - </a:t>
            </a:r>
            <a:r>
              <a:rPr lang="en-US" dirty="0"/>
              <a:t>highly optimized image </a:t>
            </a:r>
            <a:r>
              <a:rPr lang="en-US" dirty="0" smtClean="0"/>
              <a:t>scaling, </a:t>
            </a:r>
            <a:r>
              <a:rPr lang="en-US" dirty="0" err="1" smtClean="0"/>
              <a:t>colorspace</a:t>
            </a:r>
            <a:r>
              <a:rPr lang="en-US" dirty="0" smtClean="0"/>
              <a:t> </a:t>
            </a:r>
            <a:r>
              <a:rPr lang="en-US" dirty="0"/>
              <a:t>and pixel format conversion </a:t>
            </a:r>
            <a:r>
              <a:rPr lang="en-US" dirty="0" smtClean="0"/>
              <a:t>operations</a:t>
            </a:r>
          </a:p>
          <a:p>
            <a:r>
              <a:rPr lang="en-US" dirty="0" err="1" smtClean="0"/>
              <a:t>Libavfilter</a:t>
            </a:r>
            <a:r>
              <a:rPr lang="en-US" dirty="0" smtClean="0"/>
              <a:t> - </a:t>
            </a:r>
            <a:r>
              <a:rPr lang="en-US" dirty="0"/>
              <a:t>generic audio/video filtering </a:t>
            </a:r>
            <a:r>
              <a:rPr lang="en-US" dirty="0" smtClean="0"/>
              <a:t>framework, </a:t>
            </a:r>
            <a:r>
              <a:rPr lang="en-US" dirty="0"/>
              <a:t>containing several filters, sources and sinks</a:t>
            </a:r>
            <a:endParaRPr lang="en-US" dirty="0" smtClean="0"/>
          </a:p>
          <a:p>
            <a:r>
              <a:rPr lang="en-US" dirty="0" err="1" smtClean="0"/>
              <a:t>Libavcodec</a:t>
            </a:r>
            <a:r>
              <a:rPr lang="en-US" dirty="0" smtClean="0"/>
              <a:t> – contains multiple </a:t>
            </a:r>
            <a:r>
              <a:rPr lang="en-US" dirty="0"/>
              <a:t>decoders and encoders for audio, video and subtitle </a:t>
            </a:r>
            <a:r>
              <a:rPr lang="en-US" dirty="0" smtClean="0"/>
              <a:t>streams </a:t>
            </a:r>
            <a:r>
              <a:rPr lang="en-US" dirty="0"/>
              <a:t>and several </a:t>
            </a:r>
            <a:r>
              <a:rPr lang="en-US" dirty="0" err="1"/>
              <a:t>bitstream</a:t>
            </a:r>
            <a:r>
              <a:rPr lang="en-US" dirty="0"/>
              <a:t> </a:t>
            </a:r>
            <a:r>
              <a:rPr lang="en-US" dirty="0" smtClean="0"/>
              <a:t>filters – more than 300 codecs</a:t>
            </a:r>
          </a:p>
          <a:p>
            <a:r>
              <a:rPr lang="en-US" dirty="0" err="1" smtClean="0"/>
              <a:t>Libavformat</a:t>
            </a:r>
            <a:r>
              <a:rPr lang="en-US" dirty="0" smtClean="0"/>
              <a:t> – </a:t>
            </a:r>
            <a:r>
              <a:rPr lang="en-US" dirty="0"/>
              <a:t>containing </a:t>
            </a:r>
            <a:r>
              <a:rPr lang="en-US" dirty="0" err="1" smtClean="0"/>
              <a:t>muxers</a:t>
            </a:r>
            <a:r>
              <a:rPr lang="en-US" dirty="0" smtClean="0"/>
              <a:t> and </a:t>
            </a:r>
            <a:r>
              <a:rPr lang="en-US" dirty="0" err="1" smtClean="0"/>
              <a:t>demuxers</a:t>
            </a:r>
            <a:r>
              <a:rPr lang="en-US" dirty="0" smtClean="0"/>
              <a:t> for </a:t>
            </a:r>
            <a:r>
              <a:rPr lang="en-US" dirty="0"/>
              <a:t>audio/video container </a:t>
            </a:r>
            <a:r>
              <a:rPr lang="en-US" dirty="0" smtClean="0"/>
              <a:t>formats</a:t>
            </a:r>
          </a:p>
          <a:p>
            <a:r>
              <a:rPr lang="en-US" dirty="0" err="1" smtClean="0"/>
              <a:t>Libavdevice</a:t>
            </a:r>
            <a:r>
              <a:rPr lang="en-US" dirty="0" smtClean="0"/>
              <a:t> - framework </a:t>
            </a:r>
            <a:r>
              <a:rPr lang="en-US" dirty="0"/>
              <a:t>for grabbing from and rendering </a:t>
            </a:r>
            <a:r>
              <a:rPr lang="en-US" dirty="0" smtClean="0"/>
              <a:t>to multimedia </a:t>
            </a:r>
            <a:r>
              <a:rPr lang="en-US" dirty="0"/>
              <a:t>input/output devices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042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154" y="0"/>
            <a:ext cx="10515600" cy="966651"/>
          </a:xfrm>
        </p:spPr>
        <p:txBody>
          <a:bodyPr/>
          <a:lstStyle/>
          <a:p>
            <a:r>
              <a:rPr lang="en-US" dirty="0" smtClean="0"/>
              <a:t>Container formats and Codecs supported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" y="966651"/>
            <a:ext cx="11538858" cy="5791200"/>
          </a:xfrm>
        </p:spPr>
        <p:txBody>
          <a:bodyPr/>
          <a:lstStyle/>
          <a:p>
            <a:r>
              <a:rPr lang="en-US" dirty="0" smtClean="0"/>
              <a:t>Famous Container formats supported by FFMPEG</a:t>
            </a:r>
          </a:p>
          <a:p>
            <a:pPr lvl="1"/>
            <a:r>
              <a:rPr lang="en-US" dirty="0" smtClean="0"/>
              <a:t>AVI</a:t>
            </a:r>
          </a:p>
          <a:p>
            <a:pPr lvl="1"/>
            <a:r>
              <a:rPr lang="en-US" dirty="0" smtClean="0"/>
              <a:t>FLV</a:t>
            </a:r>
          </a:p>
          <a:p>
            <a:pPr lvl="1"/>
            <a:r>
              <a:rPr lang="en-US" dirty="0" smtClean="0"/>
              <a:t>IFF</a:t>
            </a:r>
          </a:p>
          <a:p>
            <a:pPr lvl="1"/>
            <a:r>
              <a:rPr lang="en-US" dirty="0" smtClean="0"/>
              <a:t>ISO base media file format (including QuickTime, 3GP and MP4)</a:t>
            </a:r>
          </a:p>
          <a:p>
            <a:pPr lvl="1"/>
            <a:r>
              <a:rPr lang="en-US" dirty="0" err="1" smtClean="0"/>
              <a:t>Matroska</a:t>
            </a:r>
            <a:endParaRPr lang="en-US" dirty="0" smtClean="0"/>
          </a:p>
          <a:p>
            <a:pPr lvl="1"/>
            <a:r>
              <a:rPr lang="en-US" dirty="0" err="1" smtClean="0"/>
              <a:t>Ogg</a:t>
            </a:r>
            <a:endParaRPr lang="en-US" dirty="0" smtClean="0"/>
          </a:p>
          <a:p>
            <a:pPr lvl="1"/>
            <a:r>
              <a:rPr lang="en-US" dirty="0" smtClean="0"/>
              <a:t>WTV</a:t>
            </a:r>
          </a:p>
          <a:p>
            <a:r>
              <a:rPr lang="en-US" dirty="0" smtClean="0"/>
              <a:t>Audio and Video codecs of the following groups</a:t>
            </a:r>
          </a:p>
          <a:p>
            <a:pPr lvl="1"/>
            <a:r>
              <a:rPr lang="en-US" dirty="0" smtClean="0"/>
              <a:t>MPEG</a:t>
            </a:r>
          </a:p>
          <a:p>
            <a:pPr lvl="1"/>
            <a:r>
              <a:rPr lang="en-US" dirty="0" smtClean="0"/>
              <a:t>JPEG</a:t>
            </a:r>
          </a:p>
          <a:p>
            <a:pPr lvl="1"/>
            <a:r>
              <a:rPr lang="en-US" dirty="0" smtClean="0"/>
              <a:t>QuickTime</a:t>
            </a:r>
          </a:p>
          <a:p>
            <a:pPr lvl="1"/>
            <a:r>
              <a:rPr lang="en-US" dirty="0" smtClean="0"/>
              <a:t>Microsoft</a:t>
            </a:r>
          </a:p>
          <a:p>
            <a:pPr lvl="1"/>
            <a:r>
              <a:rPr lang="en-US" dirty="0" err="1" smtClean="0"/>
              <a:t>RealNetworks</a:t>
            </a: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49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155" y="95159"/>
            <a:ext cx="10515600" cy="880201"/>
          </a:xfrm>
        </p:spPr>
        <p:txBody>
          <a:bodyPr/>
          <a:lstStyle/>
          <a:p>
            <a:r>
              <a:rPr lang="en-US" dirty="0" smtClean="0"/>
              <a:t>	Workflow of Multimedia </a:t>
            </a:r>
            <a:r>
              <a:rPr lang="en-US" dirty="0"/>
              <a:t>D</a:t>
            </a:r>
            <a:r>
              <a:rPr lang="en-US" dirty="0" smtClean="0"/>
              <a:t>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73" y="1166949"/>
            <a:ext cx="11913327" cy="5468982"/>
          </a:xfrm>
        </p:spPr>
        <p:txBody>
          <a:bodyPr/>
          <a:lstStyle/>
          <a:p>
            <a:r>
              <a:rPr lang="en-US" dirty="0" smtClean="0"/>
              <a:t>Input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Output</a:t>
            </a:r>
          </a:p>
          <a:p>
            <a:endParaRPr lang="en-US" dirty="0" smtClean="0"/>
          </a:p>
        </p:txBody>
      </p:sp>
      <p:sp>
        <p:nvSpPr>
          <p:cNvPr id="5" name="Oval 4"/>
          <p:cNvSpPr/>
          <p:nvPr/>
        </p:nvSpPr>
        <p:spPr>
          <a:xfrm>
            <a:off x="809897" y="2037805"/>
            <a:ext cx="1166948" cy="644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44732" y="4772296"/>
            <a:ext cx="1166948" cy="644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08069" y="2072640"/>
            <a:ext cx="1567542" cy="57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Demuxer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12571" y="4772297"/>
            <a:ext cx="1584960" cy="644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Muxer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859383" y="1864010"/>
            <a:ext cx="1132114" cy="283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Stream 1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859383" y="2303417"/>
            <a:ext cx="1132114" cy="309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Stream 2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859383" y="2755512"/>
            <a:ext cx="1132114" cy="339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Stream 3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946469" y="4573426"/>
            <a:ext cx="1140820" cy="328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Stream 1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946468" y="4994365"/>
            <a:ext cx="1140821" cy="304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Stream 2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963887" y="5390605"/>
            <a:ext cx="1123402" cy="343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Stream 3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5" idx="6"/>
            <a:endCxn id="9" idx="1"/>
          </p:cNvCxnSpPr>
          <p:nvPr/>
        </p:nvCxnSpPr>
        <p:spPr>
          <a:xfrm>
            <a:off x="1976845" y="2360023"/>
            <a:ext cx="5312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  <a:endCxn id="13" idx="1"/>
          </p:cNvCxnSpPr>
          <p:nvPr/>
        </p:nvCxnSpPr>
        <p:spPr>
          <a:xfrm>
            <a:off x="4075611" y="2360023"/>
            <a:ext cx="783772" cy="97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3"/>
            <a:endCxn id="14" idx="1"/>
          </p:cNvCxnSpPr>
          <p:nvPr/>
        </p:nvCxnSpPr>
        <p:spPr>
          <a:xfrm>
            <a:off x="4075611" y="2360023"/>
            <a:ext cx="783772" cy="565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3"/>
            <a:endCxn id="12" idx="1"/>
          </p:cNvCxnSpPr>
          <p:nvPr/>
        </p:nvCxnSpPr>
        <p:spPr>
          <a:xfrm flipV="1">
            <a:off x="4075611" y="2005525"/>
            <a:ext cx="783772" cy="354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5" idx="1"/>
            <a:endCxn id="10" idx="3"/>
          </p:cNvCxnSpPr>
          <p:nvPr/>
        </p:nvCxnSpPr>
        <p:spPr>
          <a:xfrm flipH="1">
            <a:off x="4197531" y="4737799"/>
            <a:ext cx="748938" cy="356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6" idx="1"/>
            <a:endCxn id="10" idx="3"/>
          </p:cNvCxnSpPr>
          <p:nvPr/>
        </p:nvCxnSpPr>
        <p:spPr>
          <a:xfrm flipH="1" flipV="1">
            <a:off x="4197531" y="5094515"/>
            <a:ext cx="748937" cy="51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8" idx="1"/>
            <a:endCxn id="10" idx="3"/>
          </p:cNvCxnSpPr>
          <p:nvPr/>
        </p:nvCxnSpPr>
        <p:spPr>
          <a:xfrm flipH="1" flipV="1">
            <a:off x="4197531" y="5094515"/>
            <a:ext cx="766356" cy="467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0" idx="1"/>
            <a:endCxn id="8" idx="6"/>
          </p:cNvCxnSpPr>
          <p:nvPr/>
        </p:nvCxnSpPr>
        <p:spPr>
          <a:xfrm flipH="1" flipV="1">
            <a:off x="2011680" y="5094514"/>
            <a:ext cx="60089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6766559" y="1864010"/>
            <a:ext cx="1410790" cy="283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Decoder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6766559" y="2303265"/>
            <a:ext cx="1410790" cy="283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Decoder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6766558" y="2773596"/>
            <a:ext cx="1410791" cy="283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Decoder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6792687" y="4573426"/>
            <a:ext cx="1384662" cy="283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Encoder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6792687" y="5012681"/>
            <a:ext cx="1384662" cy="283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Encoder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6792687" y="5450810"/>
            <a:ext cx="1384662" cy="283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Encoder</a:t>
            </a:r>
            <a:endParaRPr lang="en-US" dirty="0"/>
          </a:p>
        </p:txBody>
      </p:sp>
      <p:sp>
        <p:nvSpPr>
          <p:cNvPr id="93" name="Rounded Rectangle 92"/>
          <p:cNvSpPr/>
          <p:nvPr/>
        </p:nvSpPr>
        <p:spPr>
          <a:xfrm>
            <a:off x="9048206" y="1835939"/>
            <a:ext cx="1680754" cy="31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Video data</a:t>
            </a:r>
            <a:endParaRPr lang="en-US" dirty="0"/>
          </a:p>
        </p:txBody>
      </p:sp>
      <p:sp>
        <p:nvSpPr>
          <p:cNvPr id="94" name="Rounded Rectangle 93"/>
          <p:cNvSpPr/>
          <p:nvPr/>
        </p:nvSpPr>
        <p:spPr>
          <a:xfrm>
            <a:off x="9048206" y="2285397"/>
            <a:ext cx="1680754" cy="31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Audio data</a:t>
            </a:r>
            <a:endParaRPr lang="en-US" dirty="0"/>
          </a:p>
        </p:txBody>
      </p:sp>
      <p:sp>
        <p:nvSpPr>
          <p:cNvPr id="95" name="Rounded Rectangle 94"/>
          <p:cNvSpPr/>
          <p:nvPr/>
        </p:nvSpPr>
        <p:spPr>
          <a:xfrm>
            <a:off x="9048206" y="2749419"/>
            <a:ext cx="1680754" cy="31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Subtitle data</a:t>
            </a:r>
            <a:endParaRPr lang="en-US" dirty="0"/>
          </a:p>
        </p:txBody>
      </p:sp>
      <p:sp>
        <p:nvSpPr>
          <p:cNvPr id="96" name="Rounded Rectangle 95"/>
          <p:cNvSpPr/>
          <p:nvPr/>
        </p:nvSpPr>
        <p:spPr>
          <a:xfrm>
            <a:off x="9091749" y="4566143"/>
            <a:ext cx="1680754" cy="31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Video data</a:t>
            </a:r>
            <a:endParaRPr lang="en-US" dirty="0"/>
          </a:p>
        </p:txBody>
      </p:sp>
      <p:sp>
        <p:nvSpPr>
          <p:cNvPr id="97" name="Rounded Rectangle 96"/>
          <p:cNvSpPr/>
          <p:nvPr/>
        </p:nvSpPr>
        <p:spPr>
          <a:xfrm>
            <a:off x="9091749" y="4984377"/>
            <a:ext cx="1680754" cy="31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Audio data</a:t>
            </a:r>
            <a:endParaRPr lang="en-US" dirty="0"/>
          </a:p>
        </p:txBody>
      </p:sp>
      <p:sp>
        <p:nvSpPr>
          <p:cNvPr id="98" name="Rounded Rectangle 97"/>
          <p:cNvSpPr/>
          <p:nvPr/>
        </p:nvSpPr>
        <p:spPr>
          <a:xfrm>
            <a:off x="9091749" y="5434219"/>
            <a:ext cx="1680754" cy="31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Subtitle data</a:t>
            </a:r>
            <a:endParaRPr lang="en-US" dirty="0"/>
          </a:p>
        </p:txBody>
      </p:sp>
      <p:cxnSp>
        <p:nvCxnSpPr>
          <p:cNvPr id="100" name="Straight Arrow Connector 99"/>
          <p:cNvCxnSpPr>
            <a:stCxn id="12" idx="3"/>
            <a:endCxn id="86" idx="1"/>
          </p:cNvCxnSpPr>
          <p:nvPr/>
        </p:nvCxnSpPr>
        <p:spPr>
          <a:xfrm>
            <a:off x="5991497" y="2005525"/>
            <a:ext cx="7750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13" idx="3"/>
            <a:endCxn id="88" idx="1"/>
          </p:cNvCxnSpPr>
          <p:nvPr/>
        </p:nvCxnSpPr>
        <p:spPr>
          <a:xfrm flipV="1">
            <a:off x="5991497" y="2444780"/>
            <a:ext cx="775062" cy="13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4" idx="3"/>
            <a:endCxn id="89" idx="1"/>
          </p:cNvCxnSpPr>
          <p:nvPr/>
        </p:nvCxnSpPr>
        <p:spPr>
          <a:xfrm flipV="1">
            <a:off x="5991497" y="2915111"/>
            <a:ext cx="775061" cy="9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86" idx="3"/>
            <a:endCxn id="93" idx="1"/>
          </p:cNvCxnSpPr>
          <p:nvPr/>
        </p:nvCxnSpPr>
        <p:spPr>
          <a:xfrm flipV="1">
            <a:off x="8177349" y="1995321"/>
            <a:ext cx="870857" cy="10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88" idx="3"/>
            <a:endCxn id="94" idx="1"/>
          </p:cNvCxnSpPr>
          <p:nvPr/>
        </p:nvCxnSpPr>
        <p:spPr>
          <a:xfrm flipV="1">
            <a:off x="8177349" y="2444779"/>
            <a:ext cx="87085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89" idx="3"/>
            <a:endCxn id="95" idx="1"/>
          </p:cNvCxnSpPr>
          <p:nvPr/>
        </p:nvCxnSpPr>
        <p:spPr>
          <a:xfrm flipV="1">
            <a:off x="8177349" y="2908801"/>
            <a:ext cx="870857" cy="6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96" idx="1"/>
            <a:endCxn id="90" idx="3"/>
          </p:cNvCxnSpPr>
          <p:nvPr/>
        </p:nvCxnSpPr>
        <p:spPr>
          <a:xfrm flipH="1" flipV="1">
            <a:off x="8177349" y="4714941"/>
            <a:ext cx="914400" cy="10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97" idx="1"/>
            <a:endCxn id="91" idx="3"/>
          </p:cNvCxnSpPr>
          <p:nvPr/>
        </p:nvCxnSpPr>
        <p:spPr>
          <a:xfrm flipH="1">
            <a:off x="8177349" y="5143759"/>
            <a:ext cx="914400" cy="10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98" idx="1"/>
            <a:endCxn id="92" idx="3"/>
          </p:cNvCxnSpPr>
          <p:nvPr/>
        </p:nvCxnSpPr>
        <p:spPr>
          <a:xfrm flipH="1" flipV="1">
            <a:off x="8177349" y="5592325"/>
            <a:ext cx="914400" cy="1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90" idx="1"/>
            <a:endCxn id="15" idx="3"/>
          </p:cNvCxnSpPr>
          <p:nvPr/>
        </p:nvCxnSpPr>
        <p:spPr>
          <a:xfrm flipH="1">
            <a:off x="6087289" y="4714941"/>
            <a:ext cx="705398" cy="22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91" idx="1"/>
            <a:endCxn id="16" idx="3"/>
          </p:cNvCxnSpPr>
          <p:nvPr/>
        </p:nvCxnSpPr>
        <p:spPr>
          <a:xfrm flipH="1" flipV="1">
            <a:off x="6087289" y="5146389"/>
            <a:ext cx="705398" cy="7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92" idx="1"/>
            <a:endCxn id="18" idx="3"/>
          </p:cNvCxnSpPr>
          <p:nvPr/>
        </p:nvCxnSpPr>
        <p:spPr>
          <a:xfrm flipH="1" flipV="1">
            <a:off x="6087289" y="5562222"/>
            <a:ext cx="705398" cy="30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6897187" y="1445776"/>
            <a:ext cx="128016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libavcodec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6897187" y="4135297"/>
            <a:ext cx="128016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libavcodec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875211" y="1625989"/>
            <a:ext cx="1323703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libavformat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2751908" y="4345608"/>
            <a:ext cx="1323703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libavformat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931816" y="4350050"/>
            <a:ext cx="1323703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libavformat</a:t>
            </a:r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2629988" y="1636192"/>
            <a:ext cx="1323703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libavformat</a:t>
            </a:r>
            <a:endParaRPr lang="en-US" dirty="0"/>
          </a:p>
        </p:txBody>
      </p:sp>
      <p:sp>
        <p:nvSpPr>
          <p:cNvPr id="139" name="TextBox 138"/>
          <p:cNvSpPr txBox="1"/>
          <p:nvPr/>
        </p:nvSpPr>
        <p:spPr>
          <a:xfrm>
            <a:off x="10832535" y="4059790"/>
            <a:ext cx="130813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libavfilter</a:t>
            </a:r>
            <a:endParaRPr lang="en-US" dirty="0"/>
          </a:p>
        </p:txBody>
      </p:sp>
      <p:sp>
        <p:nvSpPr>
          <p:cNvPr id="140" name="TextBox 139"/>
          <p:cNvSpPr txBox="1"/>
          <p:nvPr/>
        </p:nvSpPr>
        <p:spPr>
          <a:xfrm>
            <a:off x="10832535" y="3589097"/>
            <a:ext cx="130813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libavutil</a:t>
            </a:r>
            <a:endParaRPr lang="en-US" dirty="0"/>
          </a:p>
        </p:txBody>
      </p:sp>
      <p:sp>
        <p:nvSpPr>
          <p:cNvPr id="141" name="TextBox 140"/>
          <p:cNvSpPr txBox="1"/>
          <p:nvPr/>
        </p:nvSpPr>
        <p:spPr>
          <a:xfrm>
            <a:off x="10832535" y="3118404"/>
            <a:ext cx="130813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libswscale</a:t>
            </a:r>
            <a:endParaRPr lang="en-US" dirty="0"/>
          </a:p>
        </p:txBody>
      </p:sp>
      <p:sp>
        <p:nvSpPr>
          <p:cNvPr id="144" name="Rectangle 143"/>
          <p:cNvSpPr/>
          <p:nvPr/>
        </p:nvSpPr>
        <p:spPr>
          <a:xfrm>
            <a:off x="10772503" y="3057924"/>
            <a:ext cx="1419497" cy="149790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Elbow Connector 145"/>
          <p:cNvCxnSpPr>
            <a:stCxn id="93" idx="3"/>
            <a:endCxn id="144" idx="0"/>
          </p:cNvCxnSpPr>
          <p:nvPr/>
        </p:nvCxnSpPr>
        <p:spPr>
          <a:xfrm>
            <a:off x="10728960" y="1995321"/>
            <a:ext cx="753292" cy="106260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stCxn id="94" idx="3"/>
            <a:endCxn id="144" idx="0"/>
          </p:cNvCxnSpPr>
          <p:nvPr/>
        </p:nvCxnSpPr>
        <p:spPr>
          <a:xfrm>
            <a:off x="10728960" y="2444779"/>
            <a:ext cx="753292" cy="61314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Elbow Connector 149"/>
          <p:cNvCxnSpPr>
            <a:stCxn id="95" idx="3"/>
            <a:endCxn id="144" idx="0"/>
          </p:cNvCxnSpPr>
          <p:nvPr/>
        </p:nvCxnSpPr>
        <p:spPr>
          <a:xfrm>
            <a:off x="10728960" y="2908801"/>
            <a:ext cx="753292" cy="14912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Elbow Connector 151"/>
          <p:cNvCxnSpPr>
            <a:stCxn id="144" idx="2"/>
            <a:endCxn id="96" idx="3"/>
          </p:cNvCxnSpPr>
          <p:nvPr/>
        </p:nvCxnSpPr>
        <p:spPr>
          <a:xfrm rot="5400000">
            <a:off x="11042530" y="4285803"/>
            <a:ext cx="169696" cy="70974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153"/>
          <p:cNvCxnSpPr>
            <a:endCxn id="97" idx="3"/>
          </p:cNvCxnSpPr>
          <p:nvPr/>
        </p:nvCxnSpPr>
        <p:spPr>
          <a:xfrm rot="10800000" flipV="1">
            <a:off x="10772503" y="4704951"/>
            <a:ext cx="709748" cy="438807"/>
          </a:xfrm>
          <a:prstGeom prst="bentConnector3">
            <a:avLst>
              <a:gd name="adj1" fmla="val -30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lbow Connector 156"/>
          <p:cNvCxnSpPr>
            <a:stCxn id="144" idx="2"/>
            <a:endCxn id="98" idx="3"/>
          </p:cNvCxnSpPr>
          <p:nvPr/>
        </p:nvCxnSpPr>
        <p:spPr>
          <a:xfrm rot="5400000">
            <a:off x="10608492" y="4719841"/>
            <a:ext cx="1037772" cy="70974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5538651" y="1445776"/>
            <a:ext cx="1254036" cy="36933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Packets</a:t>
            </a:r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8267864" y="4122412"/>
            <a:ext cx="1254036" cy="36933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Frames</a:t>
            </a:r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5556989" y="4128082"/>
            <a:ext cx="1254036" cy="36933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Packets</a:t>
            </a:r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8242661" y="1451526"/>
            <a:ext cx="1254036" cy="36933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689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1914"/>
            <a:ext cx="10515600" cy="6015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	SDL(</a:t>
            </a:r>
            <a:r>
              <a:rPr lang="en-US" dirty="0"/>
              <a:t>Simple </a:t>
            </a:r>
            <a:r>
              <a:rPr lang="en-US" dirty="0" err="1"/>
              <a:t>DirectMedia</a:t>
            </a:r>
            <a:r>
              <a:rPr lang="en-US" dirty="0"/>
              <a:t> </a:t>
            </a:r>
            <a:r>
              <a:rPr lang="en-US" dirty="0" smtClean="0"/>
              <a:t>Layer)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94" y="853440"/>
            <a:ext cx="11695612" cy="5860869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cross-platform development library designed to provide low level access to audio, keyboard, mouse, joystick, and graphics hardware via OpenGL and </a:t>
            </a:r>
            <a:r>
              <a:rPr lang="en-US" dirty="0" smtClean="0"/>
              <a:t>Direct3D</a:t>
            </a:r>
          </a:p>
          <a:p>
            <a:r>
              <a:rPr lang="en-US" dirty="0" smtClean="0"/>
              <a:t>Written in C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Used to write computer games and multimedia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applications that runs on many operating systems</a:t>
            </a:r>
          </a:p>
          <a:p>
            <a:r>
              <a:rPr lang="en-US" dirty="0" smtClean="0"/>
              <a:t>Manages </a:t>
            </a:r>
            <a:r>
              <a:rPr lang="en-US" dirty="0"/>
              <a:t>video, events, digital audio, CD-ROM, threads, shared object loading, networking and </a:t>
            </a:r>
            <a:r>
              <a:rPr lang="en-US" dirty="0" smtClean="0"/>
              <a:t>timers</a:t>
            </a:r>
          </a:p>
          <a:p>
            <a:r>
              <a:rPr lang="en-US" dirty="0" smtClean="0"/>
              <a:t>Complements</a:t>
            </a:r>
            <a:r>
              <a:rPr lang="en-US" dirty="0"/>
              <a:t> OpenGL by setting up the graphical output and providing mouse and keyboard input, which are not supported by </a:t>
            </a:r>
            <a:r>
              <a:rPr lang="en-US" dirty="0" smtClean="0"/>
              <a:t>OpenGL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434" y="1333046"/>
            <a:ext cx="43529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85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742"/>
            <a:ext cx="10515600" cy="5144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	SDL(Simple </a:t>
            </a:r>
            <a:r>
              <a:rPr lang="en-US" dirty="0" err="1"/>
              <a:t>DirectMedia</a:t>
            </a:r>
            <a:r>
              <a:rPr lang="en-US" dirty="0"/>
              <a:t> Layer)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583475"/>
            <a:ext cx="11974285" cy="6274525"/>
          </a:xfrm>
        </p:spPr>
        <p:txBody>
          <a:bodyPr/>
          <a:lstStyle/>
          <a:p>
            <a:r>
              <a:rPr lang="en-US" dirty="0"/>
              <a:t>Versions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SDL v1.2</a:t>
            </a:r>
          </a:p>
          <a:p>
            <a:pPr lvl="1"/>
            <a:r>
              <a:rPr lang="en-US" dirty="0"/>
              <a:t>SDL v2.0 – Android support is provided in this version</a:t>
            </a:r>
          </a:p>
          <a:p>
            <a:r>
              <a:rPr lang="en-US" dirty="0" smtClean="0"/>
              <a:t>Has language bindings for C, C++, Pascal, Python, </a:t>
            </a:r>
            <a:r>
              <a:rPr lang="en-US" dirty="0" err="1" smtClean="0"/>
              <a:t>Vala</a:t>
            </a:r>
            <a:r>
              <a:rPr lang="en-US" dirty="0" smtClean="0"/>
              <a:t> and Genie(GNOME)</a:t>
            </a:r>
          </a:p>
          <a:p>
            <a:r>
              <a:rPr lang="en-US" dirty="0" smtClean="0"/>
              <a:t>Applications created using SDL: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827" y="4624251"/>
            <a:ext cx="3013937" cy="22337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51" y="3039563"/>
            <a:ext cx="5334809" cy="35876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827" y="2229259"/>
            <a:ext cx="3013937" cy="23949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92763" y="3113246"/>
            <a:ext cx="2246811" cy="627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Angry Birds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699760" y="4624250"/>
            <a:ext cx="2673493" cy="627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Battle for </a:t>
            </a:r>
            <a:r>
              <a:rPr lang="en-US" dirty="0" err="1" smtClean="0"/>
              <a:t>Wesnoth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784016" y="6187574"/>
            <a:ext cx="2246811" cy="627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Freeciv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474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433</Words>
  <Application>Microsoft Office PowerPoint</Application>
  <PresentationFormat>Widescreen</PresentationFormat>
  <Paragraphs>130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FFMPEG</vt:lpstr>
      <vt:lpstr>   What is FFMPEG?</vt:lpstr>
      <vt:lpstr>  Applications of FFMPEG</vt:lpstr>
      <vt:lpstr>  Components of FFMPEG</vt:lpstr>
      <vt:lpstr>  Libraries provided by FFMPEG</vt:lpstr>
      <vt:lpstr>Container formats and Codecs supported</vt:lpstr>
      <vt:lpstr> Workflow of Multimedia Data</vt:lpstr>
      <vt:lpstr>  SDL(Simple DirectMedia Layer) </vt:lpstr>
      <vt:lpstr>  SDL(Simple DirectMedia Layer)</vt:lpstr>
      <vt:lpstr>  My work/contribution so far…</vt:lpstr>
      <vt:lpstr>Screenshots from a simple video player using SDL in Linux  </vt:lpstr>
      <vt:lpstr>   Current and Future 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FFMPEG</dc:title>
  <dc:creator>bala</dc:creator>
  <cp:lastModifiedBy>bala</cp:lastModifiedBy>
  <cp:revision>21</cp:revision>
  <dcterms:created xsi:type="dcterms:W3CDTF">2014-06-29T15:19:55Z</dcterms:created>
  <dcterms:modified xsi:type="dcterms:W3CDTF">2014-06-30T06:56:52Z</dcterms:modified>
</cp:coreProperties>
</file>