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58" r:id="rId5"/>
    <p:sldId id="261" r:id="rId6"/>
    <p:sldId id="260" r:id="rId7"/>
    <p:sldId id="264" r:id="rId8"/>
    <p:sldId id="265" r:id="rId9"/>
    <p:sldId id="263" r:id="rId10"/>
    <p:sldId id="262" r:id="rId11"/>
    <p:sldId id="266" r:id="rId12"/>
    <p:sldId id="272" r:id="rId13"/>
    <p:sldId id="267" r:id="rId14"/>
    <p:sldId id="269" r:id="rId15"/>
    <p:sldId id="268" r:id="rId16"/>
    <p:sldId id="270" r:id="rId17"/>
    <p:sldId id="271" r:id="rId18"/>
    <p:sldId id="274" r:id="rId19"/>
    <p:sldId id="273" r:id="rId20"/>
    <p:sldId id="275" r:id="rId21"/>
    <p:sldId id="276" r:id="rId22"/>
    <p:sldId id="278" r:id="rId23"/>
    <p:sldId id="277" r:id="rId24"/>
    <p:sldId id="279" r:id="rId2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8C947-69AC-4FD2-9559-3028B6977D9E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6CA27-A4DE-4D43-AC5D-1BC589438F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560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6CA27-A4DE-4D43-AC5D-1BC589438FF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203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如果考慮</a:t>
            </a:r>
            <a:r>
              <a:rPr lang="en-US" altLang="zh-TW" dirty="0" smtClean="0"/>
              <a:t>AP</a:t>
            </a:r>
            <a:r>
              <a:rPr lang="zh-TW" altLang="en-US" dirty="0" smtClean="0"/>
              <a:t>範圍 可以簡化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6CA27-A4DE-4D43-AC5D-1BC589438FF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383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QoS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或者是根據應用程式的要求，保證資料流的效能達到一定的水準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6CA27-A4DE-4D43-AC5D-1BC589438FF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220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2BBE-FF4A-4425-AB19-20BC4168D353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C2B6-39FA-4CBF-9B5F-A3C5002FB8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5120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2BBE-FF4A-4425-AB19-20BC4168D353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C2B6-39FA-4CBF-9B5F-A3C5002FB8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371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2BBE-FF4A-4425-AB19-20BC4168D353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C2B6-39FA-4CBF-9B5F-A3C5002FB8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261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2BBE-FF4A-4425-AB19-20BC4168D353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C2B6-39FA-4CBF-9B5F-A3C5002FB8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263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2BBE-FF4A-4425-AB19-20BC4168D353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C2B6-39FA-4CBF-9B5F-A3C5002FB8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552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2BBE-FF4A-4425-AB19-20BC4168D353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C2B6-39FA-4CBF-9B5F-A3C5002FB8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487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2BBE-FF4A-4425-AB19-20BC4168D353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C2B6-39FA-4CBF-9B5F-A3C5002FB8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944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2BBE-FF4A-4425-AB19-20BC4168D353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C2B6-39FA-4CBF-9B5F-A3C5002FB8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529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2BBE-FF4A-4425-AB19-20BC4168D353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C2B6-39FA-4CBF-9B5F-A3C5002FB8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809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2BBE-FF4A-4425-AB19-20BC4168D353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C2B6-39FA-4CBF-9B5F-A3C5002FB8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693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2BBE-FF4A-4425-AB19-20BC4168D353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5C2B6-39FA-4CBF-9B5F-A3C5002FB8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360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42BBE-FF4A-4425-AB19-20BC4168D353}" type="datetimeFigureOut">
              <a:rPr lang="zh-TW" altLang="en-US" smtClean="0"/>
              <a:t>2015/4/20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5C2B6-39FA-4CBF-9B5F-A3C5002FB8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525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0129" y="1214438"/>
            <a:ext cx="11351741" cy="2387600"/>
          </a:xfrm>
        </p:spPr>
        <p:txBody>
          <a:bodyPr>
            <a:normAutofit fontScale="90000"/>
          </a:bodyPr>
          <a:lstStyle/>
          <a:p>
            <a:r>
              <a:rPr lang="en-US" altLang="zh-TW" b="1" dirty="0"/>
              <a:t>Cooperative Spectrum Sharing and Scheduling in Self-Organizing </a:t>
            </a:r>
            <a:r>
              <a:rPr lang="en-US" altLang="zh-TW" b="1" dirty="0" err="1"/>
              <a:t>Femtocell</a:t>
            </a:r>
            <a:r>
              <a:rPr lang="en-US" altLang="zh-TW" b="1" dirty="0"/>
              <a:t> Networks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49859" y="3742082"/>
            <a:ext cx="9144000" cy="1655762"/>
          </a:xfrm>
        </p:spPr>
        <p:txBody>
          <a:bodyPr/>
          <a:lstStyle/>
          <a:p>
            <a:r>
              <a:rPr lang="en-US" altLang="zh-TW" dirty="0" err="1"/>
              <a:t>Hsi</a:t>
            </a:r>
            <a:r>
              <a:rPr lang="en-US" altLang="zh-TW" dirty="0"/>
              <a:t>-Lu </a:t>
            </a:r>
            <a:r>
              <a:rPr lang="en-US" altLang="zh-TW" dirty="0" smtClean="0"/>
              <a:t>Chao, </a:t>
            </a:r>
            <a:r>
              <a:rPr lang="en-US" altLang="zh-TW" dirty="0" err="1"/>
              <a:t>Sau-Hsuan</a:t>
            </a:r>
            <a:r>
              <a:rPr lang="en-US" altLang="zh-TW" dirty="0"/>
              <a:t> </a:t>
            </a:r>
            <a:r>
              <a:rPr lang="en-US" altLang="zh-TW" dirty="0" smtClean="0"/>
              <a:t>Wu, </a:t>
            </a:r>
            <a:r>
              <a:rPr lang="en-US" altLang="zh-TW" dirty="0"/>
              <a:t>Yu-Han </a:t>
            </a:r>
            <a:r>
              <a:rPr lang="en-US" altLang="zh-TW" dirty="0" smtClean="0"/>
              <a:t>Huang, </a:t>
            </a:r>
            <a:r>
              <a:rPr lang="en-US" altLang="zh-TW" dirty="0"/>
              <a:t>and Shang-Chen </a:t>
            </a:r>
            <a:r>
              <a:rPr lang="en-US" altLang="zh-TW" dirty="0" smtClean="0"/>
              <a:t>Li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NCTU, Hsinchu</a:t>
            </a:r>
            <a:r>
              <a:rPr lang="en-US" altLang="zh-TW" dirty="0"/>
              <a:t>, </a:t>
            </a:r>
            <a:r>
              <a:rPr lang="en-US" altLang="zh-TW" dirty="0" smtClean="0"/>
              <a:t>Taiwan</a:t>
            </a:r>
          </a:p>
          <a:p>
            <a:r>
              <a:rPr lang="en-US" altLang="zh-TW" dirty="0" smtClean="0"/>
              <a:t>IEEE </a:t>
            </a:r>
            <a:r>
              <a:rPr lang="en-US" altLang="zh-TW" dirty="0"/>
              <a:t>ICC ,2014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98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SINR constraint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0492" y="1419193"/>
            <a:ext cx="10515600" cy="5138125"/>
          </a:xfrm>
        </p:spPr>
        <p:txBody>
          <a:bodyPr>
            <a:normAutofit/>
          </a:bodyPr>
          <a:lstStyle/>
          <a:p>
            <a:r>
              <a:rPr lang="en-US" altLang="zh-TW" dirty="0"/>
              <a:t>The SINR </a:t>
            </a:r>
            <a:r>
              <a:rPr lang="en-US" altLang="zh-TW" dirty="0" smtClean="0"/>
              <a:t>constraint can be </a:t>
            </a:r>
            <a:r>
              <a:rPr lang="en-US" altLang="zh-TW" dirty="0"/>
              <a:t>rewritten </a:t>
            </a:r>
            <a:r>
              <a:rPr lang="en-US" altLang="zh-TW" dirty="0" smtClean="0"/>
              <a:t>as 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dirty="0"/>
              <a:t>equality holds for the optimum solution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862" y="2015832"/>
            <a:ext cx="5553075" cy="6286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982" y="2781697"/>
            <a:ext cx="4371975" cy="3524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596" y="3203283"/>
            <a:ext cx="7743825" cy="12382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215" y="4548735"/>
            <a:ext cx="876300" cy="5238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/>
          <a:srcRect t="7387"/>
          <a:stretch/>
        </p:blipFill>
        <p:spPr>
          <a:xfrm>
            <a:off x="2839223" y="4621013"/>
            <a:ext cx="2343150" cy="37932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3286" y="5211492"/>
            <a:ext cx="1566299" cy="30522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9506" y="5179812"/>
            <a:ext cx="5676086" cy="34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5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Optimal </a:t>
            </a:r>
            <a:r>
              <a:rPr lang="en-US" altLang="zh-TW" dirty="0" smtClean="0"/>
              <a:t>solution of CPA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9303" y="1825625"/>
            <a:ext cx="1116433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 smtClean="0"/>
              <a:t>Inner </a:t>
            </a:r>
            <a:r>
              <a:rPr lang="en-US" altLang="zh-TW" dirty="0"/>
              <a:t>sectors of APs and </a:t>
            </a:r>
            <a:r>
              <a:rPr lang="en-US" altLang="zh-TW" dirty="0" smtClean="0"/>
              <a:t>have small SINR requirements</a:t>
            </a:r>
            <a:r>
              <a:rPr lang="en-US" altLang="zh-TW" dirty="0"/>
              <a:t>. 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SUs </a:t>
            </a:r>
            <a:r>
              <a:rPr lang="en-US" altLang="zh-TW" dirty="0"/>
              <a:t>are less likely to seriously interfere with </a:t>
            </a:r>
            <a:r>
              <a:rPr lang="en-US" altLang="zh-TW" dirty="0" smtClean="0"/>
              <a:t>each other</a:t>
            </a:r>
            <a:r>
              <a:rPr lang="en-US" altLang="zh-TW" dirty="0"/>
              <a:t>. 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CPA </a:t>
            </a:r>
            <a:r>
              <a:rPr lang="en-US" altLang="zh-TW" dirty="0"/>
              <a:t>scheme will lead to a larger number of </a:t>
            </a:r>
            <a:r>
              <a:rPr lang="en-US" altLang="zh-TW" dirty="0" smtClean="0"/>
              <a:t>SUs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/>
              <a:t>Outer </a:t>
            </a:r>
            <a:r>
              <a:rPr lang="en-US" altLang="zh-TW" dirty="0"/>
              <a:t>sectors of APs or with larger </a:t>
            </a:r>
            <a:r>
              <a:rPr lang="en-US" altLang="zh-TW" dirty="0" smtClean="0"/>
              <a:t>SINR requirements </a:t>
            </a:r>
            <a:r>
              <a:rPr lang="en-US" altLang="zh-TW" dirty="0"/>
              <a:t>will need more power to meet their </a:t>
            </a:r>
            <a:r>
              <a:rPr lang="en-US" altLang="zh-TW" dirty="0" smtClean="0"/>
              <a:t>SINRs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Solution : Find </a:t>
            </a:r>
            <a:r>
              <a:rPr lang="en-US" altLang="zh-TW" dirty="0"/>
              <a:t>the link combination that </a:t>
            </a:r>
            <a:r>
              <a:rPr lang="en-US" altLang="zh-TW" dirty="0" smtClean="0"/>
              <a:t>can support </a:t>
            </a:r>
            <a:r>
              <a:rPr lang="en-US" altLang="zh-TW" dirty="0"/>
              <a:t>the largest number of SU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60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Scheme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SUs </a:t>
            </a:r>
            <a:r>
              <a:rPr lang="en-US" altLang="zh-TW" dirty="0"/>
              <a:t>are chosen from different groups </a:t>
            </a:r>
            <a:r>
              <a:rPr lang="en-US" altLang="zh-TW" dirty="0" smtClean="0"/>
              <a:t>according to </a:t>
            </a:r>
            <a:r>
              <a:rPr lang="en-US" altLang="zh-TW" dirty="0"/>
              <a:t>their percentages in the groups. </a:t>
            </a:r>
            <a:endParaRPr lang="en-US" altLang="zh-TW" dirty="0" smtClean="0"/>
          </a:p>
          <a:p>
            <a:r>
              <a:rPr lang="en-US" altLang="zh-TW" dirty="0" smtClean="0"/>
              <a:t>To avoid </a:t>
            </a:r>
            <a:r>
              <a:rPr lang="en-US" altLang="zh-TW" dirty="0"/>
              <a:t>early terminations of this search procedure, SUs in </a:t>
            </a:r>
            <a:r>
              <a:rPr lang="en-US" altLang="zh-TW" dirty="0" smtClean="0"/>
              <a:t>inner sectors </a:t>
            </a:r>
            <a:r>
              <a:rPr lang="en-US" altLang="zh-TW" dirty="0"/>
              <a:t>are tested first. </a:t>
            </a:r>
            <a:endParaRPr lang="en-US" altLang="zh-TW" dirty="0" smtClean="0"/>
          </a:p>
          <a:p>
            <a:r>
              <a:rPr lang="en-US" altLang="zh-TW" dirty="0" smtClean="0"/>
              <a:t>And </a:t>
            </a:r>
            <a:r>
              <a:rPr lang="en-US" altLang="zh-TW" dirty="0"/>
              <a:t>the process starts with </a:t>
            </a:r>
            <a:r>
              <a:rPr lang="en-US" altLang="zh-TW" dirty="0" smtClean="0"/>
              <a:t>SUs in </a:t>
            </a:r>
            <a:r>
              <a:rPr lang="en-US" altLang="zh-TW" dirty="0"/>
              <a:t>the group of the lowest SINR requirement. </a:t>
            </a:r>
            <a:endParaRPr lang="en-US" altLang="zh-TW" dirty="0" smtClean="0"/>
          </a:p>
          <a:p>
            <a:r>
              <a:rPr lang="en-US" altLang="zh-TW" dirty="0" smtClean="0"/>
              <a:t>if </a:t>
            </a:r>
            <a:r>
              <a:rPr lang="en-US" altLang="zh-TW" dirty="0"/>
              <a:t>an SU cannot be allocated </a:t>
            </a:r>
            <a:r>
              <a:rPr lang="en-US" altLang="zh-TW" dirty="0" smtClean="0"/>
              <a:t>to any </a:t>
            </a:r>
            <a:r>
              <a:rPr lang="en-US" altLang="zh-TW" dirty="0"/>
              <a:t>link to satisfy the </a:t>
            </a:r>
            <a:r>
              <a:rPr lang="en-US" altLang="zh-TW" dirty="0" smtClean="0"/>
              <a:t>constraint, </a:t>
            </a:r>
            <a:r>
              <a:rPr lang="en-US" altLang="zh-TW" dirty="0"/>
              <a:t>it will be </a:t>
            </a:r>
            <a:r>
              <a:rPr lang="en-US" altLang="zh-TW" dirty="0" smtClean="0"/>
              <a:t>discarded in </a:t>
            </a:r>
            <a:r>
              <a:rPr lang="en-US" altLang="zh-TW" dirty="0"/>
              <a:t>the subsequent searches.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72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Complexity Problem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complexity of such a scheme still grows </a:t>
            </a:r>
            <a:r>
              <a:rPr lang="en-US" altLang="zh-TW" dirty="0" smtClean="0">
                <a:solidFill>
                  <a:srgbClr val="FF0000"/>
                </a:solidFill>
              </a:rPr>
              <a:t>exponentially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SINR </a:t>
            </a:r>
            <a:r>
              <a:rPr lang="en-US" altLang="zh-TW" dirty="0"/>
              <a:t>constraints for all possible </a:t>
            </a:r>
            <a:r>
              <a:rPr lang="en-US" altLang="zh-TW" dirty="0" smtClean="0"/>
              <a:t>link combinations </a:t>
            </a:r>
            <a:r>
              <a:rPr lang="en-US" altLang="zh-TW" dirty="0"/>
              <a:t>of all the SUs need to be </a:t>
            </a:r>
            <a:r>
              <a:rPr lang="en-US" altLang="zh-TW" dirty="0" smtClean="0"/>
              <a:t>rechecked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Solution: </a:t>
            </a:r>
          </a:p>
          <a:p>
            <a:pPr lvl="1"/>
            <a:r>
              <a:rPr lang="en-US" altLang="zh-TW" sz="2800" dirty="0"/>
              <a:t>consider only the </a:t>
            </a:r>
            <a:r>
              <a:rPr lang="en-US" altLang="zh-TW" sz="2800" dirty="0" smtClean="0"/>
              <a:t>combinations between </a:t>
            </a:r>
            <a:r>
              <a:rPr lang="en-US" altLang="zh-TW" sz="2800" dirty="0"/>
              <a:t>the current states and the best link </a:t>
            </a:r>
            <a:r>
              <a:rPr lang="en-US" altLang="zh-TW" sz="2800" dirty="0" smtClean="0"/>
              <a:t>combination that </a:t>
            </a:r>
            <a:r>
              <a:rPr lang="en-US" altLang="zh-TW" sz="2800" dirty="0"/>
              <a:t>ends at each state of the previous step</a:t>
            </a:r>
            <a:r>
              <a:rPr lang="en-US" altLang="zh-TW" sz="2800" dirty="0" smtClean="0"/>
              <a:t>.</a:t>
            </a:r>
          </a:p>
          <a:p>
            <a:pPr lvl="1"/>
            <a:r>
              <a:rPr lang="en-US" altLang="zh-TW" sz="2800" dirty="0" smtClean="0"/>
              <a:t>Time complexity : 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512540" y="3539629"/>
            <a:ext cx="2255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Sliding windows 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578" y="5302674"/>
            <a:ext cx="9906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7992" y="300445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Simulation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514" y="1226838"/>
            <a:ext cx="6653342" cy="515812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74953" y="1828968"/>
            <a:ext cx="49784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+mj-ea"/>
                <a:ea typeface="+mj-ea"/>
              </a:rPr>
              <a:t>16 </a:t>
            </a:r>
            <a:r>
              <a:rPr lang="en-US" altLang="zh-TW" sz="2400" dirty="0">
                <a:latin typeface="+mj-ea"/>
                <a:ea typeface="+mj-ea"/>
              </a:rPr>
              <a:t>APs and 6 </a:t>
            </a:r>
            <a:r>
              <a:rPr lang="en-US" altLang="zh-TW" sz="2400" dirty="0" smtClean="0">
                <a:latin typeface="+mj-ea"/>
                <a:ea typeface="+mj-ea"/>
              </a:rPr>
              <a:t>channels </a:t>
            </a:r>
            <a:endParaRPr lang="en-US" altLang="zh-TW" sz="2400" dirty="0"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+mj-ea"/>
                <a:ea typeface="+mj-ea"/>
              </a:rPr>
              <a:t>the </a:t>
            </a:r>
            <a:r>
              <a:rPr lang="en-US" altLang="zh-TW" sz="2400" dirty="0">
                <a:latin typeface="+mj-ea"/>
                <a:ea typeface="+mj-ea"/>
              </a:rPr>
              <a:t>signal coverage ranges of APs are the same to </a:t>
            </a:r>
            <a:r>
              <a:rPr lang="en-US" altLang="zh-TW" sz="2400" dirty="0" smtClean="0">
                <a:latin typeface="+mj-ea"/>
                <a:ea typeface="+mj-ea"/>
              </a:rPr>
              <a:t>what shows </a:t>
            </a:r>
            <a:r>
              <a:rPr lang="en-US" altLang="zh-TW" sz="2400" dirty="0">
                <a:latin typeface="+mj-ea"/>
                <a:ea typeface="+mj-ea"/>
              </a:rPr>
              <a:t>in Fig. 2 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+mj-ea"/>
                <a:ea typeface="+mj-ea"/>
              </a:rPr>
              <a:t>radii </a:t>
            </a:r>
            <a:r>
              <a:rPr lang="en-US" altLang="zh-TW" sz="2400" dirty="0">
                <a:latin typeface="+mj-ea"/>
                <a:ea typeface="+mj-ea"/>
              </a:rPr>
              <a:t>of the inner and outer </a:t>
            </a:r>
            <a:r>
              <a:rPr lang="en-US" altLang="zh-TW" sz="2400" dirty="0" smtClean="0">
                <a:latin typeface="+mj-ea"/>
                <a:ea typeface="+mj-ea"/>
              </a:rPr>
              <a:t>sectors being </a:t>
            </a:r>
            <a:r>
              <a:rPr lang="en-US" altLang="zh-TW" sz="2400" dirty="0">
                <a:latin typeface="+mj-ea"/>
                <a:ea typeface="+mj-ea"/>
              </a:rPr>
              <a:t>108m and </a:t>
            </a:r>
            <a:r>
              <a:rPr lang="en-US" altLang="zh-TW" sz="2400" dirty="0" smtClean="0">
                <a:latin typeface="+mj-ea"/>
                <a:ea typeface="+mj-ea"/>
              </a:rPr>
              <a:t>216m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+mj-ea"/>
                <a:ea typeface="+mj-ea"/>
              </a:rPr>
              <a:t>maximum </a:t>
            </a:r>
            <a:r>
              <a:rPr lang="en-US" altLang="zh-TW" sz="2400" dirty="0" smtClean="0">
                <a:latin typeface="+mj-ea"/>
                <a:ea typeface="+mj-ea"/>
              </a:rPr>
              <a:t>transmit</a:t>
            </a:r>
            <a:r>
              <a:rPr lang="zh-TW" altLang="en-US" sz="2400" dirty="0" smtClean="0">
                <a:latin typeface="+mj-ea"/>
                <a:ea typeface="+mj-ea"/>
              </a:rPr>
              <a:t> </a:t>
            </a:r>
            <a:r>
              <a:rPr lang="en-US" altLang="zh-TW" sz="2400" dirty="0" smtClean="0">
                <a:latin typeface="+mj-ea"/>
                <a:ea typeface="+mj-ea"/>
              </a:rPr>
              <a:t>power is 50mW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+mj-ea"/>
                <a:ea typeface="+mj-ea"/>
              </a:rPr>
              <a:t>SNR </a:t>
            </a:r>
            <a:r>
              <a:rPr lang="en-US" altLang="zh-TW" sz="2400" dirty="0" smtClean="0">
                <a:latin typeface="+mj-ea"/>
                <a:ea typeface="+mj-ea"/>
              </a:rPr>
              <a:t>at</a:t>
            </a:r>
            <a:r>
              <a:rPr lang="zh-TW" altLang="en-US" sz="2400" dirty="0" smtClean="0">
                <a:latin typeface="+mj-ea"/>
                <a:ea typeface="+mj-ea"/>
              </a:rPr>
              <a:t> </a:t>
            </a:r>
            <a:r>
              <a:rPr lang="en-US" altLang="zh-TW" sz="2400" dirty="0" smtClean="0">
                <a:latin typeface="+mj-ea"/>
                <a:ea typeface="+mj-ea"/>
              </a:rPr>
              <a:t>the </a:t>
            </a:r>
            <a:r>
              <a:rPr lang="en-US" altLang="zh-TW" sz="2400" dirty="0">
                <a:latin typeface="+mj-ea"/>
                <a:ea typeface="+mj-ea"/>
              </a:rPr>
              <a:t>boundary of the outer sector is 18 </a:t>
            </a:r>
            <a:endParaRPr lang="en-US" altLang="zh-TW" sz="2400" dirty="0" smtClean="0"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+mj-ea"/>
                <a:ea typeface="+mj-ea"/>
              </a:rPr>
              <a:t>Noise</a:t>
            </a:r>
            <a:r>
              <a:rPr lang="zh-TW" altLang="en-US" sz="2400" dirty="0" smtClean="0">
                <a:latin typeface="+mj-ea"/>
                <a:ea typeface="+mj-ea"/>
              </a:rPr>
              <a:t> </a:t>
            </a:r>
            <a:r>
              <a:rPr lang="en-US" altLang="zh-TW" sz="2400" dirty="0" smtClean="0">
                <a:latin typeface="+mj-ea"/>
                <a:ea typeface="+mj-ea"/>
              </a:rPr>
              <a:t>power </a:t>
            </a:r>
            <a:r>
              <a:rPr lang="en-US" altLang="zh-TW" sz="2400" dirty="0">
                <a:latin typeface="+mj-ea"/>
                <a:ea typeface="+mj-ea"/>
              </a:rPr>
              <a:t>is set at -106.07 </a:t>
            </a:r>
            <a:r>
              <a:rPr lang="en-US" altLang="zh-TW" sz="2400" dirty="0" err="1">
                <a:latin typeface="+mj-ea"/>
                <a:ea typeface="+mj-ea"/>
              </a:rPr>
              <a:t>dBm</a:t>
            </a:r>
            <a:endParaRPr lang="zh-TW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0031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94" y="944005"/>
            <a:ext cx="1157287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1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5320" y="39125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feasibility of </a:t>
            </a:r>
            <a:r>
              <a:rPr lang="en-US" altLang="zh-TW" dirty="0" smtClean="0"/>
              <a:t>CPA </a:t>
            </a:r>
            <a:r>
              <a:rPr lang="en-US" altLang="zh-TW" dirty="0"/>
              <a:t>algorithm for </a:t>
            </a:r>
            <a:r>
              <a:rPr lang="en-US" altLang="zh-TW" dirty="0" smtClean="0"/>
              <a:t>SON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SUs </a:t>
            </a:r>
            <a:r>
              <a:rPr lang="en-US" altLang="zh-TW" dirty="0"/>
              <a:t>have the same SINR </a:t>
            </a:r>
            <a:r>
              <a:rPr lang="en-US" altLang="zh-TW" dirty="0" smtClean="0"/>
              <a:t>constraints of min </a:t>
            </a:r>
            <a:r>
              <a:rPr lang="en-US" altLang="zh-TW" dirty="0"/>
              <a:t>= −3.83 dB, </a:t>
            </a:r>
            <a:r>
              <a:rPr lang="en-US" altLang="zh-TW" dirty="0" smtClean="0"/>
              <a:t>the </a:t>
            </a:r>
            <a:r>
              <a:rPr lang="en-US" altLang="zh-TW" dirty="0"/>
              <a:t>percentage of granted SUs </a:t>
            </a:r>
            <a:r>
              <a:rPr lang="en-US" altLang="zh-TW" dirty="0" smtClean="0"/>
              <a:t>can reach </a:t>
            </a:r>
            <a:r>
              <a:rPr lang="en-US" altLang="zh-TW" dirty="0"/>
              <a:t>87 </a:t>
            </a:r>
            <a:r>
              <a:rPr lang="en-US" altLang="zh-TW" dirty="0" smtClean="0"/>
              <a:t>%</a:t>
            </a:r>
          </a:p>
          <a:p>
            <a:r>
              <a:rPr lang="en-US" altLang="zh-TW" dirty="0" smtClean="0"/>
              <a:t>SUs </a:t>
            </a:r>
            <a:r>
              <a:rPr lang="en-US" altLang="zh-TW" dirty="0"/>
              <a:t>have the same SINR </a:t>
            </a:r>
            <a:r>
              <a:rPr lang="en-US" altLang="zh-TW" dirty="0" smtClean="0"/>
              <a:t>constraints of max </a:t>
            </a:r>
            <a:r>
              <a:rPr lang="en-US" altLang="zh-TW" dirty="0"/>
              <a:t>= 13.35 dB, the percentage of granted </a:t>
            </a:r>
            <a:r>
              <a:rPr lang="en-US" altLang="zh-TW" dirty="0" smtClean="0"/>
              <a:t>SUs reduces </a:t>
            </a:r>
            <a:r>
              <a:rPr lang="en-US" altLang="zh-TW" dirty="0"/>
              <a:t>to around 45 %. </a:t>
            </a:r>
            <a:endParaRPr lang="en-US" altLang="zh-TW" dirty="0" smtClean="0"/>
          </a:p>
          <a:p>
            <a:r>
              <a:rPr lang="en-US" altLang="zh-TW" dirty="0" smtClean="0"/>
              <a:t>When </a:t>
            </a:r>
            <a:r>
              <a:rPr lang="en-US" altLang="zh-TW" dirty="0"/>
              <a:t>SUs have different levels </a:t>
            </a:r>
            <a:r>
              <a:rPr lang="en-US" altLang="zh-TW" dirty="0" smtClean="0"/>
              <a:t>of </a:t>
            </a:r>
            <a:r>
              <a:rPr lang="en-US" altLang="zh-TW" dirty="0"/>
              <a:t>SINR constraints </a:t>
            </a:r>
            <a:r>
              <a:rPr lang="en-US" altLang="zh-TW" dirty="0" smtClean="0"/>
              <a:t>, </a:t>
            </a:r>
            <a:r>
              <a:rPr lang="en-US" altLang="zh-TW" dirty="0"/>
              <a:t>the percentage can be maintained at 75%. 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4529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 </a:t>
            </a:r>
            <a:r>
              <a:rPr lang="en-US" altLang="zh-TW" dirty="0" err="1" smtClean="0"/>
              <a:t>QoS</a:t>
            </a:r>
            <a:r>
              <a:rPr lang="en-US" altLang="zh-TW" dirty="0" smtClean="0"/>
              <a:t>-based User Scheduling in SON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90493"/>
            <a:ext cx="10515600" cy="4351338"/>
          </a:xfrm>
        </p:spPr>
        <p:txBody>
          <a:bodyPr/>
          <a:lstStyle/>
          <a:p>
            <a:r>
              <a:rPr lang="en-US" altLang="zh-TW" dirty="0"/>
              <a:t>The objective of the designed user-level resource </a:t>
            </a:r>
            <a:r>
              <a:rPr lang="en-US" altLang="zh-TW" dirty="0" smtClean="0"/>
              <a:t>scheduling algorithm is</a:t>
            </a:r>
          </a:p>
          <a:p>
            <a:pPr lvl="1"/>
            <a:r>
              <a:rPr lang="en-US" altLang="zh-TW" dirty="0" smtClean="0"/>
              <a:t>maximize </a:t>
            </a:r>
            <a:r>
              <a:rPr lang="en-US" altLang="zh-TW" dirty="0"/>
              <a:t>the sum utility of all </a:t>
            </a:r>
            <a:r>
              <a:rPr lang="en-US" altLang="zh-TW" dirty="0" smtClean="0"/>
              <a:t>sessions</a:t>
            </a:r>
          </a:p>
          <a:p>
            <a:pPr lvl="1"/>
            <a:r>
              <a:rPr lang="en-US" altLang="zh-TW" dirty="0" smtClean="0"/>
              <a:t>provide </a:t>
            </a:r>
            <a:r>
              <a:rPr lang="en-US" altLang="zh-TW" dirty="0"/>
              <a:t>service and resource </a:t>
            </a:r>
            <a:r>
              <a:rPr lang="en-US" altLang="zh-TW" dirty="0" smtClean="0"/>
              <a:t>blocks(RB) occupancy guarantees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358537" y="3262261"/>
            <a:ext cx="1011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Note: </a:t>
            </a:r>
            <a:r>
              <a:rPr lang="en-US" altLang="zh-TW" dirty="0"/>
              <a:t>In a LTE-A </a:t>
            </a:r>
            <a:r>
              <a:rPr lang="en-US" altLang="zh-TW" dirty="0" err="1"/>
              <a:t>femtocell</a:t>
            </a:r>
            <a:r>
              <a:rPr lang="en-US" altLang="zh-TW" dirty="0"/>
              <a:t> system, the available spectrum </a:t>
            </a:r>
            <a:r>
              <a:rPr lang="en-US" altLang="zh-TW" dirty="0" smtClean="0"/>
              <a:t>per channel </a:t>
            </a:r>
            <a:r>
              <a:rPr lang="en-US" altLang="zh-TW" dirty="0"/>
              <a:t>is divided into resource blocks (RBs).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45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Heuristic User-level Scheduling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AP first performs RB allocation to each flow to achieve </a:t>
            </a:r>
            <a:r>
              <a:rPr lang="en-US" altLang="zh-TW" dirty="0" smtClean="0"/>
              <a:t>minimum service </a:t>
            </a:r>
            <a:r>
              <a:rPr lang="en-US" altLang="zh-TW" dirty="0"/>
              <a:t>guarantee. </a:t>
            </a:r>
            <a:endParaRPr lang="en-US" altLang="zh-TW" dirty="0" smtClean="0"/>
          </a:p>
          <a:p>
            <a:r>
              <a:rPr lang="en-US" altLang="zh-TW" dirty="0" smtClean="0"/>
              <a:t>Remaining </a:t>
            </a:r>
            <a:r>
              <a:rPr lang="en-US" altLang="zh-TW" dirty="0"/>
              <a:t>RBs are </a:t>
            </a:r>
            <a:r>
              <a:rPr lang="en-US" altLang="zh-TW" dirty="0" smtClean="0"/>
              <a:t>allocated to </a:t>
            </a:r>
            <a:r>
              <a:rPr lang="en-US" altLang="zh-TW" dirty="0"/>
              <a:t>flows to further improve the sum of system </a:t>
            </a:r>
            <a:r>
              <a:rPr lang="en-US" altLang="zh-TW" dirty="0" smtClean="0"/>
              <a:t>utility performance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284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User-level Scheduling </a:t>
            </a:r>
            <a:r>
              <a:rPr lang="en-US" altLang="zh-TW" dirty="0" smtClean="0"/>
              <a:t>Scheme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4988" y="2034631"/>
            <a:ext cx="10515600" cy="4351338"/>
          </a:xfrm>
        </p:spPr>
        <p:txBody>
          <a:bodyPr/>
          <a:lstStyle/>
          <a:p>
            <a:r>
              <a:rPr lang="en-US" altLang="zh-TW" dirty="0" smtClean="0"/>
              <a:t>Step 1 : Calculations </a:t>
            </a:r>
            <a:r>
              <a:rPr lang="en-US" altLang="zh-TW" dirty="0"/>
              <a:t>of feasible data rates and </a:t>
            </a:r>
            <a:r>
              <a:rPr lang="en-US" altLang="zh-TW" dirty="0" smtClean="0"/>
              <a:t>utilities</a:t>
            </a:r>
          </a:p>
          <a:p>
            <a:pPr lvl="1"/>
            <a:r>
              <a:rPr lang="en-US" altLang="zh-TW" dirty="0" err="1" smtClean="0"/>
              <a:t>femto</a:t>
            </a:r>
            <a:r>
              <a:rPr lang="en-US" altLang="zh-TW" dirty="0" smtClean="0"/>
              <a:t> </a:t>
            </a:r>
            <a:r>
              <a:rPr lang="en-US" altLang="zh-TW" dirty="0"/>
              <a:t>AP first </a:t>
            </a:r>
            <a:r>
              <a:rPr lang="en-US" altLang="zh-TW" dirty="0" smtClean="0"/>
              <a:t>get the feasible data </a:t>
            </a:r>
            <a:r>
              <a:rPr lang="en-US" altLang="zh-TW" dirty="0"/>
              <a:t>rates and the corresponding utilities for all </a:t>
            </a:r>
            <a:r>
              <a:rPr lang="en-US" altLang="zh-TW" dirty="0" smtClean="0"/>
              <a:t>served flows.</a:t>
            </a:r>
          </a:p>
          <a:p>
            <a:r>
              <a:rPr lang="en-US" altLang="zh-TW" dirty="0"/>
              <a:t>Step 2: Phase 1 </a:t>
            </a:r>
            <a:r>
              <a:rPr lang="en-US" altLang="zh-TW" dirty="0" smtClean="0"/>
              <a:t>scheduling</a:t>
            </a:r>
          </a:p>
          <a:p>
            <a:pPr lvl="1"/>
            <a:r>
              <a:rPr lang="en-US" altLang="zh-TW" dirty="0" smtClean="0"/>
              <a:t>providing minimum service </a:t>
            </a:r>
            <a:r>
              <a:rPr lang="en-US" altLang="zh-TW" dirty="0"/>
              <a:t>guarantees to served </a:t>
            </a:r>
            <a:r>
              <a:rPr lang="en-US" altLang="zh-TW" dirty="0" smtClean="0"/>
              <a:t>flows</a:t>
            </a:r>
          </a:p>
          <a:p>
            <a:r>
              <a:rPr lang="en-US" altLang="zh-TW" dirty="0"/>
              <a:t>Step 3: Phase 2 scheduling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increasing the </a:t>
            </a:r>
            <a:r>
              <a:rPr lang="en-US" altLang="zh-TW" dirty="0"/>
              <a:t>sum of system utilities through allocating the </a:t>
            </a:r>
            <a:r>
              <a:rPr lang="en-US" altLang="zh-TW" dirty="0" smtClean="0"/>
              <a:t>remaining resources </a:t>
            </a:r>
            <a:r>
              <a:rPr lang="en-US" altLang="zh-TW" dirty="0"/>
              <a:t>to served flows	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6837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7584" y="1534170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altLang="zh-TW" sz="2800" dirty="0" smtClean="0"/>
              <a:t>Background:</a:t>
            </a:r>
          </a:p>
          <a:p>
            <a:pPr lvl="1"/>
            <a:r>
              <a:rPr lang="en-US" altLang="zh-TW" sz="2800" dirty="0" smtClean="0"/>
              <a:t>Global mobile data traffic has been growing at a rate of 150 percent yearly</a:t>
            </a:r>
          </a:p>
          <a:p>
            <a:pPr lvl="1"/>
            <a:r>
              <a:rPr lang="en-US" altLang="zh-TW" sz="2800" dirty="0" smtClean="0"/>
              <a:t>Power consumption </a:t>
            </a:r>
            <a:r>
              <a:rPr lang="en-US" altLang="zh-TW" sz="2800" dirty="0"/>
              <a:t>is also becoming a challenging issue</a:t>
            </a:r>
            <a:r>
              <a:rPr lang="en-US" altLang="zh-TW" sz="2800" dirty="0" smtClean="0"/>
              <a:t>.</a:t>
            </a:r>
          </a:p>
          <a:p>
            <a:pPr lvl="1"/>
            <a:endParaRPr lang="en-US" altLang="zh-TW" sz="2800" dirty="0"/>
          </a:p>
          <a:p>
            <a:pPr marL="457200" lvl="1" indent="0">
              <a:buNone/>
            </a:pPr>
            <a:r>
              <a:rPr lang="en-US" altLang="zh-TW" sz="2800" dirty="0" smtClean="0"/>
              <a:t>Solution: </a:t>
            </a:r>
          </a:p>
          <a:p>
            <a:pPr lvl="1"/>
            <a:r>
              <a:rPr lang="en-US" altLang="zh-TW" sz="2800" dirty="0" smtClean="0"/>
              <a:t>deploy large numbers of low-power and low-cost </a:t>
            </a:r>
            <a:r>
              <a:rPr lang="en-US" altLang="zh-TW" sz="2800" dirty="0" err="1" smtClean="0"/>
              <a:t>femtocell</a:t>
            </a:r>
            <a:r>
              <a:rPr lang="en-US" altLang="zh-TW" sz="2800" dirty="0" smtClean="0"/>
              <a:t> base stations or access points (APs) in metropolitan areas</a:t>
            </a:r>
          </a:p>
          <a:p>
            <a:pPr lvl="1"/>
            <a:r>
              <a:rPr lang="en-US" altLang="zh-TW" sz="2800" dirty="0" smtClean="0"/>
              <a:t>Coordinate these in a self-organizing manner using a cloud-based radio access network (C-RAN)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8729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Phase 1 scheduling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3200" b="1" dirty="0" err="1" smtClean="0"/>
              <a:t>Femto</a:t>
            </a:r>
            <a:r>
              <a:rPr lang="en-US" altLang="zh-TW" sz="3200" b="1" dirty="0" smtClean="0"/>
              <a:t> </a:t>
            </a:r>
            <a:r>
              <a:rPr lang="en-US" altLang="zh-TW" sz="3200" b="1" dirty="0"/>
              <a:t>AP </a:t>
            </a:r>
            <a:endParaRPr lang="en-US" altLang="zh-TW" sz="3200" b="1" dirty="0" smtClean="0"/>
          </a:p>
          <a:p>
            <a:r>
              <a:rPr lang="en-US" altLang="zh-TW" dirty="0"/>
              <a:t>S</a:t>
            </a:r>
            <a:r>
              <a:rPr lang="en-US" altLang="zh-TW" dirty="0" smtClean="0"/>
              <a:t>earches </a:t>
            </a:r>
            <a:r>
              <a:rPr lang="en-US" altLang="zh-TW" dirty="0"/>
              <a:t>the feasible RB combinations which </a:t>
            </a:r>
            <a:r>
              <a:rPr lang="en-US" altLang="zh-TW" dirty="0" smtClean="0"/>
              <a:t>meet both </a:t>
            </a:r>
            <a:r>
              <a:rPr lang="en-US" altLang="zh-TW" dirty="0"/>
              <a:t>the desired RB rate and RB utilization </a:t>
            </a:r>
            <a:r>
              <a:rPr lang="en-US" altLang="zh-TW" dirty="0" smtClean="0"/>
              <a:t>requirement.</a:t>
            </a:r>
          </a:p>
          <a:p>
            <a:r>
              <a:rPr lang="en-US" altLang="zh-TW" dirty="0" smtClean="0"/>
              <a:t>If there </a:t>
            </a:r>
            <a:r>
              <a:rPr lang="en-US" altLang="zh-TW" dirty="0"/>
              <a:t>are several combinations, the </a:t>
            </a:r>
            <a:r>
              <a:rPr lang="en-US" altLang="zh-TW" dirty="0" err="1"/>
              <a:t>femto</a:t>
            </a:r>
            <a:r>
              <a:rPr lang="en-US" altLang="zh-TW" dirty="0"/>
              <a:t> AP chooses </a:t>
            </a:r>
            <a:r>
              <a:rPr lang="en-US" altLang="zh-TW" dirty="0" smtClean="0"/>
              <a:t>the one </a:t>
            </a:r>
            <a:r>
              <a:rPr lang="en-US" altLang="zh-TW" dirty="0"/>
              <a:t>which utilizes the least number of </a:t>
            </a:r>
            <a:r>
              <a:rPr lang="en-US" altLang="zh-TW" dirty="0" smtClean="0"/>
              <a:t>RBs</a:t>
            </a:r>
          </a:p>
          <a:p>
            <a:r>
              <a:rPr lang="en-US" altLang="zh-TW" dirty="0" smtClean="0"/>
              <a:t>Updates </a:t>
            </a:r>
            <a:r>
              <a:rPr lang="en-US" altLang="zh-TW" dirty="0"/>
              <a:t>the corresponding utility and the </a:t>
            </a:r>
            <a:r>
              <a:rPr lang="en-US" altLang="zh-TW" dirty="0" smtClean="0"/>
              <a:t>remaining available </a:t>
            </a:r>
            <a:r>
              <a:rPr lang="en-US" altLang="zh-TW" dirty="0"/>
              <a:t>RBs.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93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Phase 2 scheduling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For the </a:t>
            </a:r>
            <a:r>
              <a:rPr lang="en-US" altLang="zh-TW" dirty="0"/>
              <a:t>sorted </a:t>
            </a:r>
            <a:r>
              <a:rPr lang="en-US" altLang="zh-TW" dirty="0" smtClean="0"/>
              <a:t>flows, the </a:t>
            </a:r>
            <a:r>
              <a:rPr lang="en-US" altLang="zh-TW" dirty="0" err="1"/>
              <a:t>femto</a:t>
            </a:r>
            <a:r>
              <a:rPr lang="en-US" altLang="zh-TW" dirty="0"/>
              <a:t> AP </a:t>
            </a:r>
            <a:r>
              <a:rPr lang="en-US" altLang="zh-TW" dirty="0" smtClean="0"/>
              <a:t>searches the </a:t>
            </a:r>
            <a:r>
              <a:rPr lang="en-US" altLang="zh-TW" dirty="0"/>
              <a:t>feasible RB combinations, </a:t>
            </a:r>
            <a:r>
              <a:rPr lang="en-US" altLang="zh-TW" dirty="0" smtClean="0"/>
              <a:t>chooses </a:t>
            </a:r>
            <a:r>
              <a:rPr lang="en-US" altLang="zh-TW" dirty="0"/>
              <a:t>the one that </a:t>
            </a:r>
            <a:r>
              <a:rPr lang="en-US" altLang="zh-TW" dirty="0" smtClean="0"/>
              <a:t>utilizes the </a:t>
            </a:r>
            <a:r>
              <a:rPr lang="en-US" altLang="zh-TW" dirty="0"/>
              <a:t>least number of </a:t>
            </a:r>
            <a:r>
              <a:rPr lang="en-US" altLang="zh-TW" dirty="0" smtClean="0"/>
              <a:t>RBs</a:t>
            </a:r>
          </a:p>
          <a:p>
            <a:r>
              <a:rPr lang="en-US" altLang="zh-TW" dirty="0"/>
              <a:t>P</a:t>
            </a:r>
            <a:r>
              <a:rPr lang="en-US" altLang="zh-TW" dirty="0" smtClean="0"/>
              <a:t>erforms </a:t>
            </a:r>
            <a:r>
              <a:rPr lang="en-US" altLang="zh-TW" dirty="0"/>
              <a:t>parameter updates.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415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867590" y="1630953"/>
            <a:ext cx="104568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800" dirty="0"/>
              <a:t>Each flow shares the granted resources </a:t>
            </a:r>
            <a:r>
              <a:rPr lang="en-US" altLang="zh-TW" sz="2800" dirty="0" smtClean="0"/>
              <a:t>at least </a:t>
            </a:r>
            <a:r>
              <a:rPr lang="en-US" altLang="zh-TW" sz="2800" dirty="0"/>
              <a:t>with the proportion of α.</a:t>
            </a:r>
            <a:endParaRPr lang="zh-TW" alt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Per </a:t>
            </a:r>
            <a:r>
              <a:rPr lang="en-US" altLang="zh-TW" sz="2800" dirty="0"/>
              <a:t>RB utilization must </a:t>
            </a:r>
            <a:r>
              <a:rPr lang="en-US" altLang="zh-TW" sz="2800" dirty="0" smtClean="0"/>
              <a:t>be larger </a:t>
            </a:r>
            <a:r>
              <a:rPr lang="en-US" altLang="zh-TW" sz="2800" dirty="0"/>
              <a:t>than a predefined threshold </a:t>
            </a:r>
            <a:r>
              <a:rPr lang="en-US" altLang="zh-TW" sz="2800" dirty="0" smtClean="0"/>
              <a:t>β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This </a:t>
            </a:r>
            <a:r>
              <a:rPr lang="en-US" altLang="zh-TW" sz="2800" dirty="0"/>
              <a:t>is to avoid the case of allocating high capacity </a:t>
            </a:r>
            <a:r>
              <a:rPr lang="en-US" altLang="zh-TW" sz="2800" dirty="0" smtClean="0"/>
              <a:t>channels to </a:t>
            </a:r>
            <a:r>
              <a:rPr lang="en-US" altLang="zh-TW" sz="2800" dirty="0"/>
              <a:t>low rate </a:t>
            </a:r>
            <a:r>
              <a:rPr lang="en-US" altLang="zh-TW" sz="2800" dirty="0" smtClean="0"/>
              <a:t>flows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048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5066" b="5641"/>
          <a:stretch/>
        </p:blipFill>
        <p:spPr>
          <a:xfrm>
            <a:off x="574766" y="66013"/>
            <a:ext cx="11344068" cy="4235361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>
            <a:off x="3732155" y="3531746"/>
            <a:ext cx="22555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5355771" y="3500987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20%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3732155" y="4010032"/>
            <a:ext cx="22555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5378075" y="4016696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20%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8189831" y="3531746"/>
            <a:ext cx="22555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9731246" y="3494323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20%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>
            <a:off x="8129934" y="4010032"/>
            <a:ext cx="22555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9753550" y="4010032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</a:rPr>
              <a:t>5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0%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846219" y="4575265"/>
            <a:ext cx="4981303" cy="18158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Only 20% of the RBs are allocated to the flows that have high utility gradients to improve the sum utility</a:t>
            </a:r>
            <a:r>
              <a:rPr lang="en-US" altLang="zh-TW" sz="2800" dirty="0" smtClean="0"/>
              <a:t>.</a:t>
            </a:r>
            <a:endParaRPr lang="en-US" altLang="zh-TW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68882" y="4416806"/>
            <a:ext cx="5169335" cy="2316480"/>
          </a:xfrm>
          <a:ln w="381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Some </a:t>
            </a:r>
            <a:r>
              <a:rPr lang="en-US" altLang="zh-TW" dirty="0"/>
              <a:t>flows have high utility gradients, the resources cannot be granted to those flows due to the constraint </a:t>
            </a:r>
            <a:r>
              <a:rPr lang="en-US" altLang="zh-TW" dirty="0" smtClean="0"/>
              <a:t>of minimum </a:t>
            </a:r>
            <a:r>
              <a:rPr lang="en-US" altLang="zh-TW" dirty="0"/>
              <a:t>per-RB utilization.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88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Making use of Dynamic </a:t>
            </a:r>
            <a:r>
              <a:rPr lang="en-US" altLang="zh-TW" dirty="0"/>
              <a:t>channel and power allocation, </a:t>
            </a:r>
            <a:r>
              <a:rPr lang="en-US" altLang="zh-TW" dirty="0" smtClean="0"/>
              <a:t>and interference </a:t>
            </a:r>
            <a:r>
              <a:rPr lang="en-US" altLang="zh-TW" dirty="0"/>
              <a:t>control inside an </a:t>
            </a:r>
            <a:r>
              <a:rPr lang="en-US" altLang="zh-TW" dirty="0" smtClean="0"/>
              <a:t>SON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percentage of </a:t>
            </a:r>
            <a:r>
              <a:rPr lang="en-US" altLang="zh-TW" b="1" dirty="0" smtClean="0"/>
              <a:t>granted channel </a:t>
            </a:r>
            <a:r>
              <a:rPr lang="en-US" altLang="zh-TW" b="1" dirty="0"/>
              <a:t>access requests </a:t>
            </a:r>
            <a:r>
              <a:rPr lang="en-US" altLang="zh-TW" dirty="0"/>
              <a:t>can reach 75</a:t>
            </a:r>
            <a:r>
              <a:rPr lang="en-US" altLang="zh-TW" dirty="0" smtClean="0"/>
              <a:t>%.</a:t>
            </a:r>
          </a:p>
          <a:p>
            <a:r>
              <a:rPr lang="en-US" altLang="zh-TW" dirty="0" smtClean="0"/>
              <a:t>Utility-gradient </a:t>
            </a:r>
            <a:r>
              <a:rPr lang="en-US" altLang="zh-TW" dirty="0"/>
              <a:t>based </a:t>
            </a:r>
            <a:r>
              <a:rPr lang="en-US" altLang="zh-TW" dirty="0" smtClean="0"/>
              <a:t>user scheduling </a:t>
            </a:r>
            <a:r>
              <a:rPr lang="en-US" altLang="zh-TW" dirty="0"/>
              <a:t>algorithm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achieves </a:t>
            </a:r>
            <a:r>
              <a:rPr lang="en-US" altLang="zh-TW" dirty="0"/>
              <a:t>the </a:t>
            </a:r>
            <a:r>
              <a:rPr lang="en-US" altLang="zh-TW" b="1" dirty="0"/>
              <a:t>minimum service </a:t>
            </a:r>
            <a:r>
              <a:rPr lang="en-US" altLang="zh-TW" b="1" dirty="0" smtClean="0"/>
              <a:t>guarantee </a:t>
            </a:r>
            <a:r>
              <a:rPr lang="en-US" altLang="zh-TW" dirty="0" smtClean="0"/>
              <a:t>for </a:t>
            </a:r>
            <a:r>
              <a:rPr lang="en-US" altLang="zh-TW" dirty="0"/>
              <a:t>served flows as well as </a:t>
            </a:r>
            <a:r>
              <a:rPr lang="en-US" altLang="zh-TW" b="1" dirty="0"/>
              <a:t>maximizes the sum of utilities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These results clearly demonstrate the feasibility of </a:t>
            </a:r>
            <a:r>
              <a:rPr lang="en-US" altLang="zh-TW" dirty="0" smtClean="0"/>
              <a:t>randomly deploying </a:t>
            </a:r>
            <a:r>
              <a:rPr lang="en-US" altLang="zh-TW" dirty="0"/>
              <a:t>large numbers of </a:t>
            </a:r>
            <a:r>
              <a:rPr lang="en-US" altLang="zh-TW" dirty="0" err="1"/>
              <a:t>femto</a:t>
            </a:r>
            <a:r>
              <a:rPr lang="en-US" altLang="zh-TW" dirty="0"/>
              <a:t> APs in a wireless metropolitan area network </a:t>
            </a:r>
            <a:r>
              <a:rPr lang="en-US" altLang="zh-TW" dirty="0" smtClean="0"/>
              <a:t>based </a:t>
            </a:r>
            <a:r>
              <a:rPr lang="en-US" altLang="zh-TW" dirty="0"/>
              <a:t>on the concept of SON.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927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Femtocell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</a:t>
            </a:r>
            <a:r>
              <a:rPr lang="en-US" altLang="zh-TW" dirty="0" err="1" smtClean="0"/>
              <a:t>femtocell</a:t>
            </a:r>
            <a:r>
              <a:rPr lang="en-US" altLang="zh-TW" dirty="0" smtClean="0"/>
              <a:t> is a small, low-power cellular base station (</a:t>
            </a:r>
            <a:r>
              <a:rPr lang="zh-TW" altLang="en-US" b="1" dirty="0"/>
              <a:t>毫微微蜂巢式基地台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1026" name="Picture 2" descr="http://upload.wikimedia.org/wikipedia/commons/thumb/f/f2/NodeB_HNB.svg/680px-NodeB_HNB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916" y="2930525"/>
            <a:ext cx="64770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143632" y="4348163"/>
            <a:ext cx="2850292" cy="1828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995762" y="6176963"/>
            <a:ext cx="110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Femtocell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55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3200" dirty="0" smtClean="0"/>
              <a:t>In a downlink LTE-A </a:t>
            </a:r>
            <a:r>
              <a:rPr lang="en-US" altLang="zh-TW" sz="3200" dirty="0" err="1" smtClean="0"/>
              <a:t>femtocell</a:t>
            </a:r>
            <a:r>
              <a:rPr lang="en-US" altLang="zh-TW" sz="3200" dirty="0" smtClean="0"/>
              <a:t> self-organizing networks(SON).</a:t>
            </a:r>
            <a:endParaRPr lang="en-US" altLang="zh-TW" dirty="0" smtClean="0"/>
          </a:p>
          <a:p>
            <a:pPr lvl="1"/>
            <a:r>
              <a:rPr lang="en-US" altLang="zh-TW" sz="2800" dirty="0" smtClean="0"/>
              <a:t>Handle the radio access requests from Mobile Users(</a:t>
            </a:r>
            <a:r>
              <a:rPr lang="en-US" altLang="zh-TW" sz="2800" dirty="0" err="1" smtClean="0"/>
              <a:t>Mus</a:t>
            </a:r>
            <a:r>
              <a:rPr lang="en-US" altLang="zh-TW" sz="2800" dirty="0" smtClean="0"/>
              <a:t>)</a:t>
            </a:r>
          </a:p>
          <a:p>
            <a:pPr lvl="1"/>
            <a:r>
              <a:rPr lang="en-US" altLang="zh-TW" sz="2800" dirty="0" smtClean="0"/>
              <a:t>Perform </a:t>
            </a:r>
            <a:r>
              <a:rPr lang="en-US" altLang="zh-TW" sz="2800" b="1" dirty="0" smtClean="0"/>
              <a:t>channel and power allocation (CPA)</a:t>
            </a:r>
            <a:endParaRPr lang="en-US" altLang="zh-TW" sz="2800" dirty="0" smtClean="0"/>
          </a:p>
          <a:p>
            <a:pPr lvl="1"/>
            <a:r>
              <a:rPr lang="en-US" altLang="zh-TW" sz="2800" b="1" dirty="0"/>
              <a:t>U</a:t>
            </a:r>
            <a:r>
              <a:rPr lang="en-US" altLang="zh-TW" sz="2800" b="1" dirty="0" smtClean="0"/>
              <a:t>ser scheduling (US) </a:t>
            </a:r>
          </a:p>
        </p:txBody>
      </p:sp>
    </p:spTree>
    <p:extLst>
      <p:ext uri="{BB962C8B-B14F-4D97-AF65-F5344CB8AC3E}">
        <p14:creationId xmlns:p14="http://schemas.microsoft.com/office/powerpoint/2010/main" val="39363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System Model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0" t="14082" r="2612" b="9812"/>
          <a:stretch/>
        </p:blipFill>
        <p:spPr>
          <a:xfrm>
            <a:off x="1235675" y="1690688"/>
            <a:ext cx="9144000" cy="4555005"/>
          </a:xfrm>
        </p:spPr>
      </p:pic>
    </p:spTree>
    <p:extLst>
      <p:ext uri="{BB962C8B-B14F-4D97-AF65-F5344CB8AC3E}">
        <p14:creationId xmlns:p14="http://schemas.microsoft.com/office/powerpoint/2010/main" val="32861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SON Service Model in C-RAN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627917"/>
            <a:ext cx="10515600" cy="502543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In the geographical area of an SON</a:t>
            </a:r>
          </a:p>
          <a:p>
            <a:pPr lvl="1"/>
            <a:r>
              <a:rPr lang="en-US" altLang="zh-TW" dirty="0" smtClean="0"/>
              <a:t>Home cache database keep all the APs-MUs list.</a:t>
            </a:r>
          </a:p>
          <a:p>
            <a:pPr lvl="1"/>
            <a:r>
              <a:rPr lang="en-US" altLang="zh-TW" dirty="0" smtClean="0"/>
              <a:t>Divided the area of AP into 12 sectors</a:t>
            </a:r>
          </a:p>
          <a:p>
            <a:pPr lvl="1"/>
            <a:r>
              <a:rPr lang="en-US" altLang="zh-TW" dirty="0" smtClean="0"/>
              <a:t>Each AP in a sector </a:t>
            </a:r>
            <a:r>
              <a:rPr lang="en-US" altLang="zh-TW" dirty="0" err="1" smtClean="0"/>
              <a:t>fisrt</a:t>
            </a:r>
            <a:r>
              <a:rPr lang="en-US" altLang="zh-TW" dirty="0" smtClean="0"/>
              <a:t> transform </a:t>
            </a:r>
            <a:r>
              <a:rPr lang="en-US" altLang="zh-TW" b="1" dirty="0" smtClean="0"/>
              <a:t>channel access requests </a:t>
            </a:r>
            <a:r>
              <a:rPr lang="en-US" altLang="zh-TW" dirty="0" smtClean="0"/>
              <a:t>into a number of </a:t>
            </a:r>
            <a:r>
              <a:rPr lang="en-US" altLang="zh-TW" b="1" dirty="0" smtClean="0"/>
              <a:t>sector utility (SU) requests </a:t>
            </a:r>
            <a:r>
              <a:rPr lang="en-US" altLang="zh-TW" dirty="0" smtClean="0"/>
              <a:t>and corresponding signal to interference-plus-noise ratios (SINR), </a:t>
            </a:r>
          </a:p>
          <a:p>
            <a:pPr lvl="1"/>
            <a:r>
              <a:rPr lang="en-US" altLang="zh-TW" dirty="0" smtClean="0"/>
              <a:t>then send these message to CPA unit</a:t>
            </a:r>
          </a:p>
          <a:p>
            <a:pPr lvl="1"/>
            <a:r>
              <a:rPr lang="en-US" altLang="zh-TW" dirty="0" smtClean="0"/>
              <a:t>CPA unit collect all these message and reallocate frequency bands and controls the transmission power of each AP</a:t>
            </a:r>
          </a:p>
          <a:p>
            <a:pPr lvl="1"/>
            <a:r>
              <a:rPr lang="en-US" altLang="zh-TW" dirty="0" smtClean="0"/>
              <a:t>Some AP-Mobile User(MU) list may be reallocated by CPA . </a:t>
            </a:r>
          </a:p>
          <a:p>
            <a:pPr lvl="1"/>
            <a:r>
              <a:rPr lang="en-US" altLang="zh-TW" dirty="0" smtClean="0"/>
              <a:t>Update Aps-MUs list</a:t>
            </a:r>
          </a:p>
          <a:p>
            <a:pPr lvl="1"/>
            <a:r>
              <a:rPr lang="en-US" altLang="zh-TW" dirty="0" smtClean="0"/>
              <a:t>AP schedules the channel access requests of its MUs by sector</a:t>
            </a:r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8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2248" y="81213"/>
            <a:ext cx="10515600" cy="1325563"/>
          </a:xfrm>
        </p:spPr>
        <p:txBody>
          <a:bodyPr/>
          <a:lstStyle/>
          <a:p>
            <a:r>
              <a:rPr lang="en-US" altLang="zh-TW" b="1" dirty="0"/>
              <a:t>Channel and power allocation (CPA)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7603" y="2298791"/>
            <a:ext cx="7762875" cy="314325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92248" y="1002286"/>
            <a:ext cx="7160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+mj-ea"/>
                <a:ea typeface="+mj-ea"/>
              </a:rPr>
              <a:t>Downlink </a:t>
            </a:r>
            <a:r>
              <a:rPr lang="en-US" altLang="zh-TW" sz="2000" dirty="0">
                <a:latin typeface="+mj-ea"/>
                <a:ea typeface="+mj-ea"/>
              </a:rPr>
              <a:t>CPA </a:t>
            </a:r>
            <a:r>
              <a:rPr lang="en-US" altLang="zh-TW" sz="2000" dirty="0" smtClean="0">
                <a:latin typeface="+mj-ea"/>
                <a:ea typeface="+mj-ea"/>
              </a:rPr>
              <a:t>criterion to best utilize the channel resources as follows</a:t>
            </a:r>
            <a:endParaRPr lang="zh-TW" altLang="en-US" sz="2000" dirty="0">
              <a:latin typeface="+mj-ea"/>
              <a:ea typeface="+mj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246499" y="1402396"/>
            <a:ext cx="2136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X Allocation valuable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407" y="1765095"/>
            <a:ext cx="4875593" cy="70852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246499" y="1402396"/>
            <a:ext cx="4875593" cy="11360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>
            <a:stCxn id="8" idx="1"/>
          </p:cNvCxnSpPr>
          <p:nvPr/>
        </p:nvCxnSpPr>
        <p:spPr>
          <a:xfrm flipH="1">
            <a:off x="6579041" y="1970433"/>
            <a:ext cx="667458" cy="6567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-130737" y="3762308"/>
            <a:ext cx="3481658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+mj-ea"/>
                <a:ea typeface="+mj-ea"/>
              </a:rPr>
              <a:t>C</a:t>
            </a:r>
            <a:r>
              <a:rPr lang="en-US" altLang="zh-TW" dirty="0" smtClean="0">
                <a:latin typeface="+mj-ea"/>
                <a:ea typeface="+mj-ea"/>
              </a:rPr>
              <a:t>onsider a simple multiple access scheme in system where </a:t>
            </a:r>
            <a:r>
              <a:rPr lang="en-US" altLang="zh-TW" dirty="0">
                <a:latin typeface="+mj-ea"/>
                <a:ea typeface="+mj-ea"/>
              </a:rPr>
              <a:t>each</a:t>
            </a:r>
          </a:p>
          <a:p>
            <a:r>
              <a:rPr lang="en-US" altLang="zh-TW" dirty="0">
                <a:latin typeface="+mj-ea"/>
                <a:ea typeface="+mj-ea"/>
              </a:rPr>
              <a:t>channel of </a:t>
            </a:r>
            <a:r>
              <a:rPr lang="en-US" altLang="zh-TW" b="1" dirty="0">
                <a:latin typeface="+mj-ea"/>
                <a:ea typeface="+mj-ea"/>
              </a:rPr>
              <a:t>an AP can be  assigned to </a:t>
            </a:r>
            <a:r>
              <a:rPr lang="en-US" altLang="zh-TW" b="1" dirty="0" smtClean="0">
                <a:latin typeface="+mj-ea"/>
                <a:ea typeface="+mj-ea"/>
              </a:rPr>
              <a:t>one </a:t>
            </a:r>
            <a:r>
              <a:rPr lang="en-US" altLang="zh-TW" b="1" dirty="0">
                <a:latin typeface="+mj-ea"/>
                <a:ea typeface="+mj-ea"/>
              </a:rPr>
              <a:t>SU only</a:t>
            </a:r>
            <a:endParaRPr lang="zh-TW" altLang="en-US" b="1" dirty="0">
              <a:latin typeface="+mj-ea"/>
              <a:ea typeface="+mj-ea"/>
            </a:endParaRPr>
          </a:p>
        </p:txBody>
      </p:sp>
      <p:cxnSp>
        <p:nvCxnSpPr>
          <p:cNvPr id="16" name="直線接點 15"/>
          <p:cNvCxnSpPr/>
          <p:nvPr/>
        </p:nvCxnSpPr>
        <p:spPr>
          <a:xfrm>
            <a:off x="3365062" y="4435040"/>
            <a:ext cx="21968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9754203" y="4111874"/>
            <a:ext cx="2353601" cy="92333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CMR10"/>
              </a:rPr>
              <a:t>Each </a:t>
            </a:r>
            <a:r>
              <a:rPr lang="en-US" altLang="zh-TW" dirty="0">
                <a:latin typeface="CMR10"/>
              </a:rPr>
              <a:t>SU can be </a:t>
            </a:r>
            <a:r>
              <a:rPr lang="en-US" altLang="zh-TW" dirty="0" smtClean="0">
                <a:latin typeface="CMR10"/>
              </a:rPr>
              <a:t>allocated to </a:t>
            </a:r>
            <a:r>
              <a:rPr lang="en-US" altLang="zh-TW" dirty="0">
                <a:latin typeface="CMR10"/>
              </a:rPr>
              <a:t>one channel of an AP at most</a:t>
            </a:r>
            <a:endParaRPr lang="zh-TW" altLang="en-US" dirty="0"/>
          </a:p>
        </p:txBody>
      </p:sp>
      <p:cxnSp>
        <p:nvCxnSpPr>
          <p:cNvPr id="19" name="直線接點 18"/>
          <p:cNvCxnSpPr/>
          <p:nvPr/>
        </p:nvCxnSpPr>
        <p:spPr>
          <a:xfrm>
            <a:off x="6337221" y="4435040"/>
            <a:ext cx="34043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圖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12" y="5582554"/>
            <a:ext cx="1363571" cy="265722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604" y="5543048"/>
            <a:ext cx="5676086" cy="3447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96112" y="5927288"/>
                <a:ext cx="6096000" cy="37645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zh-TW" dirty="0">
                    <a:latin typeface="CMR10"/>
                  </a:rPr>
                  <a:t>T</a:t>
                </a:r>
                <a:r>
                  <a:rPr lang="en-US" altLang="zh-TW" dirty="0" smtClean="0">
                    <a:latin typeface="CMR10"/>
                  </a:rPr>
                  <a:t>he transmit power on each </a:t>
                </a:r>
                <a:r>
                  <a:rPr lang="en-US" altLang="zh-TW" dirty="0">
                    <a:latin typeface="CMR10"/>
                  </a:rPr>
                  <a:t>channel is limited </a:t>
                </a:r>
                <a:r>
                  <a:rPr lang="en-US" altLang="zh-TW" dirty="0" smtClean="0">
                    <a:latin typeface="CMR10"/>
                  </a:rPr>
                  <a:t>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p>
                    </m:sSub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2" y="5927288"/>
                <a:ext cx="6096000" cy="376450"/>
              </a:xfrm>
              <a:prstGeom prst="rect">
                <a:avLst/>
              </a:prstGeom>
              <a:blipFill rotWithShape="0">
                <a:blip r:embed="rId6"/>
                <a:stretch>
                  <a:fillRect l="-900" t="-8065" b="-225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單箭頭接點 24"/>
          <p:cNvCxnSpPr/>
          <p:nvPr/>
        </p:nvCxnSpPr>
        <p:spPr>
          <a:xfrm flipH="1">
            <a:off x="3271706" y="4924338"/>
            <a:ext cx="234892" cy="5177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96112" y="5522168"/>
            <a:ext cx="7084864" cy="9880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0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SINR constraint on the channel 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7" y="1584882"/>
            <a:ext cx="7781925" cy="34575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59459" y="563485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latin typeface="CMR10"/>
              </a:rPr>
              <a:t>Each sector’s SU request is associated </a:t>
            </a:r>
            <a:r>
              <a:rPr lang="en-US" altLang="zh-TW" dirty="0" smtClean="0">
                <a:latin typeface="CMR10"/>
              </a:rPr>
              <a:t>with an </a:t>
            </a:r>
            <a:r>
              <a:rPr lang="en-US" altLang="zh-TW" dirty="0">
                <a:latin typeface="CMR10"/>
              </a:rPr>
              <a:t>SINR requirement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585" y="5583514"/>
            <a:ext cx="1504950" cy="4095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409" y="6073947"/>
            <a:ext cx="361950" cy="3524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6699" y="6112047"/>
            <a:ext cx="2228850" cy="3143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05" y="6095572"/>
            <a:ext cx="118110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1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Propagation </a:t>
            </a:r>
            <a:r>
              <a:rPr lang="en-US" altLang="zh-TW" dirty="0" err="1" smtClean="0"/>
              <a:t>Pathloss</a:t>
            </a:r>
            <a:r>
              <a:rPr lang="en-US" altLang="zh-TW" dirty="0" smtClean="0"/>
              <a:t> G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27"/>
          <a:stretch/>
        </p:blipFill>
        <p:spPr>
          <a:xfrm>
            <a:off x="3051733" y="2496065"/>
            <a:ext cx="7077075" cy="60202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120" y="1690688"/>
            <a:ext cx="7753350" cy="7334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120" y="3349566"/>
            <a:ext cx="5277107" cy="397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375829" y="3382517"/>
                <a:ext cx="45138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>
                    <a:latin typeface="+mj-ea"/>
                    <a:ea typeface="+mj-ea"/>
                  </a:rPr>
                  <a:t>measured at </a:t>
                </a:r>
                <a:r>
                  <a:rPr lang="en-US" altLang="zh-TW" sz="2000" dirty="0">
                    <a:latin typeface="+mj-ea"/>
                    <a:ea typeface="+mj-ea"/>
                  </a:rPr>
                  <a:t>a close-in reference </a:t>
                </a:r>
                <a:r>
                  <a:rPr lang="en-US" altLang="zh-TW" sz="2000" dirty="0" smtClean="0">
                    <a:latin typeface="+mj-ea"/>
                    <a:ea typeface="+mj-ea"/>
                  </a:rPr>
                  <a:t>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+mj-ea"/>
                          </a:rPr>
                          <m:t>𝑑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+mj-ea"/>
                          </a:rPr>
                          <m:t>0</m:t>
                        </m:r>
                      </m:sub>
                    </m:sSub>
                  </m:oMath>
                </a14:m>
                <a:endParaRPr lang="zh-TW" altLang="en-US" sz="20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829" y="3382517"/>
                <a:ext cx="4513800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486" t="-9091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1106007" y="3903469"/>
            <a:ext cx="9229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latin typeface="+mj-ea"/>
                <a:ea typeface="+mj-ea"/>
              </a:rPr>
              <a:t>n</a:t>
            </a:r>
            <a:r>
              <a:rPr lang="en-US" altLang="zh-TW" dirty="0" smtClean="0">
                <a:latin typeface="+mj-ea"/>
                <a:ea typeface="+mj-ea"/>
              </a:rPr>
              <a:t> is </a:t>
            </a:r>
            <a:r>
              <a:rPr lang="en-US" altLang="zh-TW" dirty="0">
                <a:latin typeface="+mj-ea"/>
                <a:ea typeface="+mj-ea"/>
              </a:rPr>
              <a:t>the </a:t>
            </a:r>
            <a:r>
              <a:rPr lang="en-US" altLang="zh-TW" dirty="0" err="1" smtClean="0">
                <a:latin typeface="+mj-ea"/>
                <a:ea typeface="+mj-ea"/>
              </a:rPr>
              <a:t>pathloss</a:t>
            </a:r>
            <a:r>
              <a:rPr lang="en-US" altLang="zh-TW" dirty="0" smtClean="0">
                <a:latin typeface="+mj-ea"/>
                <a:ea typeface="+mj-ea"/>
              </a:rPr>
              <a:t> exponent </a:t>
            </a:r>
            <a:r>
              <a:rPr lang="en-US" altLang="zh-TW" dirty="0">
                <a:latin typeface="+mj-ea"/>
                <a:ea typeface="+mj-ea"/>
              </a:rPr>
              <a:t>that indicates the rate at which </a:t>
            </a:r>
            <a:r>
              <a:rPr lang="en-US" altLang="zh-TW" dirty="0" smtClean="0">
                <a:latin typeface="+mj-ea"/>
                <a:ea typeface="+mj-ea"/>
              </a:rPr>
              <a:t>the </a:t>
            </a:r>
            <a:r>
              <a:rPr lang="en-US" altLang="zh-TW" dirty="0" err="1" smtClean="0">
                <a:latin typeface="+mj-ea"/>
                <a:ea typeface="+mj-ea"/>
              </a:rPr>
              <a:t>pathloss</a:t>
            </a:r>
            <a:r>
              <a:rPr lang="en-US" altLang="zh-TW" dirty="0" smtClean="0">
                <a:latin typeface="+mj-ea"/>
                <a:ea typeface="+mj-ea"/>
              </a:rPr>
              <a:t> increases with </a:t>
            </a:r>
            <a:r>
              <a:rPr lang="en-US" altLang="zh-TW" dirty="0">
                <a:latin typeface="+mj-ea"/>
                <a:ea typeface="+mj-ea"/>
              </a:rPr>
              <a:t>distances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007" y="4557485"/>
            <a:ext cx="3516327" cy="23069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334" y="4513711"/>
            <a:ext cx="2902969" cy="31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6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1092</Words>
  <Application>Microsoft Office PowerPoint</Application>
  <PresentationFormat>寬螢幕</PresentationFormat>
  <Paragraphs>127</Paragraphs>
  <Slides>24</Slides>
  <Notes>3</Notes>
  <HiddenSlides>4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1" baseType="lpstr">
      <vt:lpstr>CMR10</vt:lpstr>
      <vt:lpstr>新細明體</vt:lpstr>
      <vt:lpstr>Arial</vt:lpstr>
      <vt:lpstr>Calibri</vt:lpstr>
      <vt:lpstr>Calibri Light</vt:lpstr>
      <vt:lpstr>Cambria Math</vt:lpstr>
      <vt:lpstr>Office 佈景主題</vt:lpstr>
      <vt:lpstr>Cooperative Spectrum Sharing and Scheduling in Self-Organizing Femtocell Networks</vt:lpstr>
      <vt:lpstr>Introduction </vt:lpstr>
      <vt:lpstr>Femtocell</vt:lpstr>
      <vt:lpstr>Goal</vt:lpstr>
      <vt:lpstr>System Model</vt:lpstr>
      <vt:lpstr>SON Service Model in C-RAN</vt:lpstr>
      <vt:lpstr>Channel and power allocation (CPA)</vt:lpstr>
      <vt:lpstr>SINR constraint on the channel  </vt:lpstr>
      <vt:lpstr>Propagation Pathloss G</vt:lpstr>
      <vt:lpstr>SINR constraint </vt:lpstr>
      <vt:lpstr>Optimal solution of CPA</vt:lpstr>
      <vt:lpstr>Scheme</vt:lpstr>
      <vt:lpstr>Complexity Problem </vt:lpstr>
      <vt:lpstr>Simulation </vt:lpstr>
      <vt:lpstr>PowerPoint 簡報</vt:lpstr>
      <vt:lpstr>The feasibility of CPA algorithm for SON</vt:lpstr>
      <vt:lpstr>A QoS-based User Scheduling in SON</vt:lpstr>
      <vt:lpstr>Heuristic User-level Scheduling Algorithm</vt:lpstr>
      <vt:lpstr>User-level Scheduling Scheme</vt:lpstr>
      <vt:lpstr>Phase 1 scheduling</vt:lpstr>
      <vt:lpstr>Phase 2 scheduling</vt:lpstr>
      <vt:lpstr>PowerPoint 簡報</vt:lpstr>
      <vt:lpstr>PowerPoint 簡報</vt:lpstr>
      <vt:lpstr>Conclusion </vt:lpstr>
    </vt:vector>
  </TitlesOfParts>
  <Company>NTHU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Cooperative Spectrum Sharing and Scheduling in Self-Organizing Femtocell Networks</dc:title>
  <dc:creator>茅辰寧</dc:creator>
  <cp:lastModifiedBy>茅辰寧</cp:lastModifiedBy>
  <cp:revision>63</cp:revision>
  <dcterms:created xsi:type="dcterms:W3CDTF">2015-04-19T03:08:00Z</dcterms:created>
  <dcterms:modified xsi:type="dcterms:W3CDTF">2015-04-19T17:28:23Z</dcterms:modified>
</cp:coreProperties>
</file>