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6" r:id="rId5"/>
    <p:sldId id="267" r:id="rId6"/>
    <p:sldId id="259" r:id="rId7"/>
    <p:sldId id="26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67" y="-12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1197E1-67C1-4167-8BAD-AD4B92ED7340}" type="datetimeFigureOut">
              <a:rPr lang="zh-TW" altLang="en-US" smtClean="0"/>
              <a:t>2015/5/31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F3ED79-B4DF-4475-8201-4D5FA111E6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4797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err="1" smtClean="0"/>
              <a:t>contigency</a:t>
            </a:r>
            <a:r>
              <a:rPr lang="en-US" altLang="zh-TW" dirty="0" smtClean="0"/>
              <a:t> n. </a:t>
            </a:r>
            <a:r>
              <a:rPr lang="zh-TW" altLang="en-US" dirty="0" smtClean="0"/>
              <a:t>偶發事故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ED79-B4DF-4475-8201-4D5FA111E67F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5709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err="1" smtClean="0"/>
              <a:t>contigency</a:t>
            </a:r>
            <a:r>
              <a:rPr lang="en-US" altLang="zh-TW" dirty="0" smtClean="0"/>
              <a:t> n. </a:t>
            </a:r>
            <a:r>
              <a:rPr lang="zh-TW" altLang="en-US" dirty="0" smtClean="0"/>
              <a:t>偶發事故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3ED79-B4DF-4475-8201-4D5FA111E67F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5709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8B70B-68F3-4253-8E0B-B70D5B84BA62}" type="datetimeFigureOut">
              <a:rPr lang="zh-TW" altLang="en-US" smtClean="0"/>
              <a:t>2015/5/31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3CD7A-F49C-4076-B157-0F1EA68008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230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8B70B-68F3-4253-8E0B-B70D5B84BA62}" type="datetimeFigureOut">
              <a:rPr lang="zh-TW" altLang="en-US" smtClean="0"/>
              <a:t>2015/5/31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3CD7A-F49C-4076-B157-0F1EA68008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8218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8B70B-68F3-4253-8E0B-B70D5B84BA62}" type="datetimeFigureOut">
              <a:rPr lang="zh-TW" altLang="en-US" smtClean="0"/>
              <a:t>2015/5/31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3CD7A-F49C-4076-B157-0F1EA68008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1304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8B70B-68F3-4253-8E0B-B70D5B84BA62}" type="datetimeFigureOut">
              <a:rPr lang="zh-TW" altLang="en-US" smtClean="0"/>
              <a:t>2015/5/31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3CD7A-F49C-4076-B157-0F1EA68008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108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8B70B-68F3-4253-8E0B-B70D5B84BA62}" type="datetimeFigureOut">
              <a:rPr lang="zh-TW" altLang="en-US" smtClean="0"/>
              <a:t>2015/5/31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3CD7A-F49C-4076-B157-0F1EA68008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1406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8B70B-68F3-4253-8E0B-B70D5B84BA62}" type="datetimeFigureOut">
              <a:rPr lang="zh-TW" altLang="en-US" smtClean="0"/>
              <a:t>2015/5/31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3CD7A-F49C-4076-B157-0F1EA68008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6427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8B70B-68F3-4253-8E0B-B70D5B84BA62}" type="datetimeFigureOut">
              <a:rPr lang="zh-TW" altLang="en-US" smtClean="0"/>
              <a:t>2015/5/31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3CD7A-F49C-4076-B157-0F1EA68008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0699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8B70B-68F3-4253-8E0B-B70D5B84BA62}" type="datetimeFigureOut">
              <a:rPr lang="zh-TW" altLang="en-US" smtClean="0"/>
              <a:t>2015/5/31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3CD7A-F49C-4076-B157-0F1EA68008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053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8B70B-68F3-4253-8E0B-B70D5B84BA62}" type="datetimeFigureOut">
              <a:rPr lang="zh-TW" altLang="en-US" smtClean="0"/>
              <a:t>2015/5/31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3CD7A-F49C-4076-B157-0F1EA68008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725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8B70B-68F3-4253-8E0B-B70D5B84BA62}" type="datetimeFigureOut">
              <a:rPr lang="zh-TW" altLang="en-US" smtClean="0"/>
              <a:t>2015/5/31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3CD7A-F49C-4076-B157-0F1EA68008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579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8B70B-68F3-4253-8E0B-B70D5B84BA62}" type="datetimeFigureOut">
              <a:rPr lang="zh-TW" altLang="en-US" smtClean="0"/>
              <a:t>2015/5/31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3CD7A-F49C-4076-B157-0F1EA68008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389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8B70B-68F3-4253-8E0B-B70D5B84BA62}" type="datetimeFigureOut">
              <a:rPr lang="zh-TW" altLang="en-US" smtClean="0"/>
              <a:t>2015/5/31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3CD7A-F49C-4076-B157-0F1EA68008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0314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/>
          <a:lstStyle/>
          <a:p>
            <a:r>
              <a:rPr lang="en-US" altLang="zh-TW" dirty="0" smtClean="0"/>
              <a:t>Pervasive Urban Crowdsourcing:</a:t>
            </a:r>
            <a:br>
              <a:rPr lang="en-US" altLang="zh-TW" dirty="0" smtClean="0"/>
            </a:br>
            <a:r>
              <a:rPr lang="en-US" altLang="zh-TW" dirty="0" smtClean="0"/>
              <a:t>Visions and Challenges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91580" y="3861048"/>
            <a:ext cx="7160840" cy="2711152"/>
          </a:xfrm>
        </p:spPr>
        <p:txBody>
          <a:bodyPr>
            <a:normAutofit fontScale="92500"/>
          </a:bodyPr>
          <a:lstStyle/>
          <a:p>
            <a:r>
              <a:rPr lang="en-US" altLang="zh-TW" sz="2400" dirty="0" smtClean="0"/>
              <a:t>Franco </a:t>
            </a:r>
            <a:r>
              <a:rPr lang="en-US" altLang="zh-TW" sz="2400" dirty="0" err="1" smtClean="0"/>
              <a:t>Zambonelli</a:t>
            </a:r>
            <a:endParaRPr lang="en-US" altLang="zh-TW" sz="2400" dirty="0" smtClean="0"/>
          </a:p>
          <a:p>
            <a:r>
              <a:rPr lang="it-IT" altLang="zh-TW" sz="2400" i="1" dirty="0"/>
              <a:t>DISMI – Università di Modena e Reggio Emilia – Via Amendola 2 – Reggio Emilia – ITALY</a:t>
            </a:r>
          </a:p>
          <a:p>
            <a:r>
              <a:rPr lang="en-US" altLang="zh-TW" sz="2400" dirty="0" smtClean="0"/>
              <a:t>franco.zambonelli@unimore.it</a:t>
            </a:r>
          </a:p>
          <a:p>
            <a:endParaRPr lang="en-US" altLang="zh-TW" sz="2400" dirty="0"/>
          </a:p>
          <a:p>
            <a:r>
              <a:rPr lang="en-US" altLang="zh-TW" sz="2400" dirty="0" smtClean="0"/>
              <a:t>Pervasive Computing and Communications Workshops (PERCOM Workshops), 2011 IEEE International Conference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094830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Research Challenges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Foundations – There is need of laying down foundations for modeling and understanding of large-scale Human-ICT organisms and their adaptive collaborative behaviors</a:t>
            </a:r>
          </a:p>
          <a:p>
            <a:r>
              <a:rPr lang="en-US" altLang="zh-TW" sz="2800" dirty="0" smtClean="0"/>
              <a:t>Diversity in collaboration – Existing works focus on limited and fixed number of components’ classes and users, which is far from the diversity of future urban organism scenarios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78734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Research Challenges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Changing role of middleware – It should act as (</a:t>
            </a:r>
            <a:r>
              <a:rPr lang="en-US" altLang="zh-TW" sz="2800" dirty="0" err="1" smtClean="0"/>
              <a:t>i</a:t>
            </a:r>
            <a:r>
              <a:rPr lang="en-US" altLang="zh-TW" sz="2800" dirty="0" smtClean="0"/>
              <a:t>) recommendation engine or (ii) dynamic planner</a:t>
            </a:r>
          </a:p>
          <a:p>
            <a:r>
              <a:rPr lang="en-US" altLang="zh-TW" sz="2800" dirty="0" smtClean="0"/>
              <a:t>Advanced context-aware models – More comprehensive levels of awareness are to be supported</a:t>
            </a:r>
          </a:p>
          <a:p>
            <a:r>
              <a:rPr lang="en-US" altLang="zh-TW" sz="2800" dirty="0" smtClean="0"/>
              <a:t>Power of the Masses – When there involves billions of users, services, and data items, there is need for proper tools to direct the dynamic behavior of the system</a:t>
            </a:r>
          </a:p>
          <a:p>
            <a:r>
              <a:rPr lang="en-US" altLang="zh-TW" sz="2800" dirty="0" smtClean="0"/>
              <a:t>Design of economic mechanisms – It is very likely that brand new incentive and pricing mechanisms will have to be identified, towards a more general approach to pervasive crowdsourcing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78734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Conclusion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By integrating pervasive computing technologies with sensing, actuating, and computing capabilities of humans via crowdsourcing collaboration models, urban environments can become immense organisms where individual organs can collaboratively contribute capabilities</a:t>
            </a:r>
          </a:p>
        </p:txBody>
      </p:sp>
    </p:spTree>
    <p:extLst>
      <p:ext uri="{BB962C8B-B14F-4D97-AF65-F5344CB8AC3E}">
        <p14:creationId xmlns:p14="http://schemas.microsoft.com/office/powerpoint/2010/main" val="3378734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Introduction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Recent progresses of mobile and pervasive computing and web-based collaboration are paving the way for the pervasive situated services and crowdsourcing</a:t>
            </a:r>
          </a:p>
          <a:p>
            <a:r>
              <a:rPr lang="en-US" altLang="zh-TW" sz="2800" dirty="0" smtClean="0"/>
              <a:t>The contribution of this paper</a:t>
            </a:r>
          </a:p>
          <a:p>
            <a:pPr lvl="1"/>
            <a:r>
              <a:rPr lang="en-US" altLang="zh-TW" sz="2400" dirty="0" smtClean="0"/>
              <a:t>Detail the urban organism scenario, outlining the role of pervasive computing technologies of humans and crowdsourcing models</a:t>
            </a:r>
          </a:p>
          <a:p>
            <a:pPr lvl="1"/>
            <a:r>
              <a:rPr lang="en-US" altLang="zh-TW" sz="2400" dirty="0" smtClean="0"/>
              <a:t>Present three case study scenarios related to pervasive urban crowdsourcing</a:t>
            </a:r>
          </a:p>
          <a:p>
            <a:pPr lvl="1"/>
            <a:r>
              <a:rPr lang="en-US" altLang="zh-TW" sz="2400" dirty="0" smtClean="0"/>
              <a:t>Discuss some key challenging research issues</a:t>
            </a:r>
          </a:p>
        </p:txBody>
      </p:sp>
    </p:spTree>
    <p:extLst>
      <p:ext uri="{BB962C8B-B14F-4D97-AF65-F5344CB8AC3E}">
        <p14:creationId xmlns:p14="http://schemas.microsoft.com/office/powerpoint/2010/main" val="1792986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altLang="zh-TW" sz="4000" dirty="0" smtClean="0"/>
              <a:t>Towards Socio-Technical Urban Organisms</a:t>
            </a:r>
            <a:br>
              <a:rPr lang="en-US" altLang="zh-TW" sz="4000" dirty="0" smtClean="0"/>
            </a:br>
            <a:r>
              <a:rPr lang="en-US" altLang="zh-TW" sz="4000" dirty="0" smtClean="0"/>
              <a:t>- Pervasive Infrastructures and Services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The increasing deployment and exploitation of pervasive computing technologies enriches the urban computing environments</a:t>
            </a:r>
          </a:p>
          <a:p>
            <a:pPr lvl="1"/>
            <a:r>
              <a:rPr lang="en-US" altLang="zh-TW" sz="2400" dirty="0" smtClean="0"/>
              <a:t>The trend is contributing to the emergence of dense Information and Communication Technologies (ICT) infrastructure embedded in our cities</a:t>
            </a:r>
          </a:p>
          <a:p>
            <a:r>
              <a:rPr lang="en-US" altLang="zh-TW" sz="2800" dirty="0" smtClean="0"/>
              <a:t>The vision of urban computing: when the components of the infrastructure can be made able to dynamically and adaptively connect and collaborate with each other</a:t>
            </a:r>
          </a:p>
        </p:txBody>
      </p:sp>
    </p:spTree>
    <p:extLst>
      <p:ext uri="{BB962C8B-B14F-4D97-AF65-F5344CB8AC3E}">
        <p14:creationId xmlns:p14="http://schemas.microsoft.com/office/powerpoint/2010/main" val="3378734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altLang="zh-TW" sz="4000" dirty="0" smtClean="0"/>
              <a:t>Towards Socio-Technical Urban Organisms</a:t>
            </a:r>
            <a:br>
              <a:rPr lang="en-US" altLang="zh-TW" sz="4000" dirty="0" smtClean="0"/>
            </a:br>
            <a:r>
              <a:rPr lang="en-US" altLang="zh-TW" sz="4000" dirty="0" smtClean="0"/>
              <a:t>- Humans as Devices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Humans have sensing, actuating, and computing capabilities</a:t>
            </a:r>
            <a:r>
              <a:rPr lang="en-US" altLang="zh-TW" sz="2800" dirty="0"/>
              <a:t> </a:t>
            </a:r>
            <a:r>
              <a:rPr lang="en-US" altLang="zh-TW" sz="2800" dirty="0" smtClean="0"/>
              <a:t>with ICT devices</a:t>
            </a:r>
          </a:p>
          <a:p>
            <a:r>
              <a:rPr lang="en-US" altLang="zh-TW" sz="2800" dirty="0" smtClean="0"/>
              <a:t>There are situations and events that only human sensitivity and experience can recognize while ICT devices can’t</a:t>
            </a:r>
          </a:p>
          <a:p>
            <a:r>
              <a:rPr lang="en-US" altLang="zh-TW" sz="2800" dirty="0" smtClean="0"/>
              <a:t>Human body has levels of mobility and flexibility that hardly any device or robot can reach</a:t>
            </a:r>
          </a:p>
        </p:txBody>
      </p:sp>
    </p:spTree>
    <p:extLst>
      <p:ext uri="{BB962C8B-B14F-4D97-AF65-F5344CB8AC3E}">
        <p14:creationId xmlns:p14="http://schemas.microsoft.com/office/powerpoint/2010/main" val="2070231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altLang="zh-TW" sz="4000" dirty="0" smtClean="0"/>
              <a:t>Towards Socio-Technical Urban Organisms</a:t>
            </a:r>
            <a:br>
              <a:rPr lang="en-US" altLang="zh-TW" sz="4000" dirty="0" smtClean="0"/>
            </a:br>
            <a:r>
              <a:rPr lang="en-US" altLang="zh-TW" sz="4000" dirty="0" smtClean="0"/>
              <a:t>- Pervasive Urban Crowdsourcing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Little attention is paid to the possibility of dynamically recruiting humans in a pervasive and situated way</a:t>
            </a:r>
          </a:p>
          <a:p>
            <a:r>
              <a:rPr lang="en-US" altLang="zh-TW" sz="2800" dirty="0" smtClean="0"/>
              <a:t>Many recent works focus on situated participatory sensing models where the research is how to involve people at some specific locations and with sensing devices available in supplying information</a:t>
            </a:r>
          </a:p>
          <a:p>
            <a:r>
              <a:rPr lang="en-US" altLang="zh-TW" sz="2800" dirty="0" smtClean="0"/>
              <a:t>Pervasive computing technologies can support much powerful, pervasive and situated, crowdsourcing models</a:t>
            </a:r>
          </a:p>
        </p:txBody>
      </p:sp>
    </p:spTree>
    <p:extLst>
      <p:ext uri="{BB962C8B-B14F-4D97-AF65-F5344CB8AC3E}">
        <p14:creationId xmlns:p14="http://schemas.microsoft.com/office/powerpoint/2010/main" val="920636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en-US" altLang="zh-TW" sz="4000" dirty="0" smtClean="0"/>
              <a:t>Case Study Scenarios</a:t>
            </a:r>
            <a:br>
              <a:rPr lang="en-US" altLang="zh-TW" sz="4000" dirty="0" smtClean="0"/>
            </a:br>
            <a:r>
              <a:rPr lang="en-US" altLang="zh-TW" sz="4000" dirty="0" smtClean="0"/>
              <a:t>- </a:t>
            </a:r>
            <a:r>
              <a:rPr lang="en-US" altLang="zh-TW" sz="4000" dirty="0" err="1" smtClean="0"/>
              <a:t>Crowdsourced</a:t>
            </a:r>
            <a:r>
              <a:rPr lang="en-US" altLang="zh-TW" sz="4000" dirty="0" smtClean="0"/>
              <a:t> City Maintenance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Municipalities spend much money to maintain urban environments</a:t>
            </a:r>
          </a:p>
          <a:p>
            <a:r>
              <a:rPr lang="en-US" altLang="zh-TW" sz="2800" dirty="0" smtClean="0"/>
              <a:t>City maintenance activities tend to be</a:t>
            </a:r>
          </a:p>
          <a:p>
            <a:pPr lvl="1"/>
            <a:r>
              <a:rPr lang="en-US" altLang="zh-TW" sz="2400" dirty="0" smtClean="0"/>
              <a:t>very costly that needs many people to perform them</a:t>
            </a:r>
          </a:p>
          <a:p>
            <a:pPr lvl="1"/>
            <a:r>
              <a:rPr lang="en-US" altLang="zh-TW" sz="2400" dirty="0" smtClean="0"/>
              <a:t>typically based on static planning of activities and on sporadic and sparse monitoring of situations</a:t>
            </a:r>
          </a:p>
          <a:p>
            <a:pPr lvl="1"/>
            <a:r>
              <a:rPr lang="en-US" altLang="zh-TW" sz="2400" dirty="0" smtClean="0"/>
              <a:t>consequently, not adaptive and slow in reacting to contingencies</a:t>
            </a:r>
          </a:p>
          <a:p>
            <a:pPr lvl="1"/>
            <a:r>
              <a:rPr lang="en-US" altLang="zh-TW" sz="2400" dirty="0" smtClean="0"/>
              <a:t>promoting very little degrees of participation by citizens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78734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en-US" altLang="zh-TW" sz="4000" dirty="0" smtClean="0"/>
              <a:t>Case Study Scenarios</a:t>
            </a:r>
            <a:br>
              <a:rPr lang="en-US" altLang="zh-TW" sz="4000" dirty="0" smtClean="0"/>
            </a:br>
            <a:r>
              <a:rPr lang="en-US" altLang="zh-TW" sz="4000" dirty="0" smtClean="0"/>
              <a:t>- </a:t>
            </a:r>
            <a:r>
              <a:rPr lang="en-US" altLang="zh-TW" sz="4000" dirty="0" err="1" smtClean="0"/>
              <a:t>Crowdsourced</a:t>
            </a:r>
            <a:r>
              <a:rPr lang="en-US" altLang="zh-TW" sz="4000" dirty="0" smtClean="0"/>
              <a:t> City Maintenance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The future urban organisms and with help of pervasive computing technologies and crowdsourcing models, participatory and proactive approach to city maintenance can become a systematic one</a:t>
            </a:r>
          </a:p>
          <a:p>
            <a:r>
              <a:rPr lang="en-US" altLang="zh-TW" sz="2800" dirty="0" smtClean="0"/>
              <a:t>Pervasive sensing devices can help identifying for city maintenance and citizens can contribute to monitoring capabilities with pictures and sensory data</a:t>
            </a:r>
          </a:p>
          <a:p>
            <a:r>
              <a:rPr lang="en-US" altLang="zh-TW" sz="2800" dirty="0" err="1" smtClean="0"/>
              <a:t>Crowdsourced</a:t>
            </a:r>
            <a:r>
              <a:rPr lang="en-US" altLang="zh-TW" sz="2800" dirty="0" smtClean="0"/>
              <a:t> city maintenance can contribute in reducing stable employees and support more dynamic and effective planning of maintenance activities</a:t>
            </a:r>
          </a:p>
          <a:p>
            <a:pPr marL="0" indent="0">
              <a:buNone/>
            </a:pPr>
            <a:r>
              <a:rPr lang="en-US" altLang="zh-TW" sz="2800" dirty="0" smtClean="0"/>
              <a:t>(key challenges will be mentioned later)</a:t>
            </a:r>
          </a:p>
          <a:p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3049414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en-US" altLang="zh-TW" sz="4000" dirty="0" smtClean="0"/>
              <a:t>Case Study Scenarios</a:t>
            </a:r>
            <a:br>
              <a:rPr lang="en-US" altLang="zh-TW" sz="4000" dirty="0" smtClean="0"/>
            </a:br>
            <a:r>
              <a:rPr lang="en-US" altLang="zh-TW" sz="4000" dirty="0" smtClean="0"/>
              <a:t>- Let the Children Play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Key argument: urban organism can help to decrease potential dangers for children, increase safety of citizens</a:t>
            </a:r>
          </a:p>
          <a:p>
            <a:r>
              <a:rPr lang="en-US" altLang="zh-TW" sz="2800" dirty="0" smtClean="0"/>
              <a:t>The authors envision:</a:t>
            </a:r>
          </a:p>
          <a:p>
            <a:pPr lvl="1"/>
            <a:r>
              <a:rPr lang="en-US" altLang="zh-TW" sz="2400" dirty="0" smtClean="0"/>
              <a:t>Possibility of fine sensing activities of children</a:t>
            </a:r>
          </a:p>
          <a:p>
            <a:pPr lvl="1"/>
            <a:r>
              <a:rPr lang="en-US" altLang="zh-TW" sz="2400" dirty="0" smtClean="0"/>
              <a:t>Existence of actuators to perform actions aimed at preventing dangerous situations</a:t>
            </a:r>
          </a:p>
          <a:p>
            <a:pPr lvl="1"/>
            <a:r>
              <a:rPr lang="en-US" altLang="zh-TW" sz="2400" dirty="0" smtClean="0"/>
              <a:t>Dynamic recruitment of people willing to temporarily act as sorts of “baby sitters”</a:t>
            </a:r>
          </a:p>
          <a:p>
            <a:r>
              <a:rPr lang="en-US" altLang="zh-TW" sz="2800" dirty="0" smtClean="0"/>
              <a:t>Besides the incentives, the main issue is trust</a:t>
            </a:r>
          </a:p>
        </p:txBody>
      </p:sp>
    </p:spTree>
    <p:extLst>
      <p:ext uri="{BB962C8B-B14F-4D97-AF65-F5344CB8AC3E}">
        <p14:creationId xmlns:p14="http://schemas.microsoft.com/office/powerpoint/2010/main" val="3378734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en-US" altLang="zh-TW" sz="4000" dirty="0" smtClean="0"/>
              <a:t>Case Study Scenarios</a:t>
            </a:r>
            <a:br>
              <a:rPr lang="en-US" altLang="zh-TW" sz="4000" dirty="0" smtClean="0"/>
            </a:br>
            <a:r>
              <a:rPr lang="en-US" altLang="zh-TW" sz="4000" dirty="0" smtClean="0"/>
              <a:t>- Zero-Stress Mobility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Urban organism can help to reduce mobility stress</a:t>
            </a:r>
          </a:p>
          <a:p>
            <a:pPr lvl="1"/>
            <a:r>
              <a:rPr lang="en-US" altLang="zh-TW" sz="2400" dirty="0" smtClean="0"/>
              <a:t>Use traffic sensors to detect traffic situations, positions, and schedule of public transport vehicles, and available parking slots</a:t>
            </a:r>
          </a:p>
          <a:p>
            <a:pPr lvl="1"/>
            <a:r>
              <a:rPr lang="en-US" altLang="zh-TW" sz="2400" dirty="0" smtClean="0"/>
              <a:t>Use actuators to influence the traffic flow</a:t>
            </a:r>
          </a:p>
          <a:p>
            <a:pPr lvl="1"/>
            <a:r>
              <a:rPr lang="en-US" altLang="zh-TW" sz="2400" dirty="0" smtClean="0"/>
              <a:t>Make available private cars or bikes for short-term periods when used</a:t>
            </a:r>
          </a:p>
          <a:p>
            <a:pPr lvl="1"/>
            <a:r>
              <a:rPr lang="en-US" altLang="zh-TW" sz="2400" dirty="0" smtClean="0"/>
              <a:t>Make available private parking space for the periods when the owner is away</a:t>
            </a:r>
          </a:p>
          <a:p>
            <a:pPr lvl="1"/>
            <a:endParaRPr lang="en-US" altLang="zh-TW" sz="2400" dirty="0" smtClean="0"/>
          </a:p>
        </p:txBody>
      </p:sp>
    </p:spTree>
    <p:extLst>
      <p:ext uri="{BB962C8B-B14F-4D97-AF65-F5344CB8AC3E}">
        <p14:creationId xmlns:p14="http://schemas.microsoft.com/office/powerpoint/2010/main" val="3378734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740</Words>
  <Application>Microsoft Office PowerPoint</Application>
  <PresentationFormat>如螢幕大小 (4:3)</PresentationFormat>
  <Paragraphs>63</Paragraphs>
  <Slides>12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Office 佈景主題</vt:lpstr>
      <vt:lpstr>Pervasive Urban Crowdsourcing: Visions and Challenges</vt:lpstr>
      <vt:lpstr>Introduction</vt:lpstr>
      <vt:lpstr>Towards Socio-Technical Urban Organisms - Pervasive Infrastructures and Services</vt:lpstr>
      <vt:lpstr>Towards Socio-Technical Urban Organisms - Humans as Devices</vt:lpstr>
      <vt:lpstr>Towards Socio-Technical Urban Organisms - Pervasive Urban Crowdsourcing</vt:lpstr>
      <vt:lpstr>Case Study Scenarios - Crowdsourced City Maintenance</vt:lpstr>
      <vt:lpstr>Case Study Scenarios - Crowdsourced City Maintenance</vt:lpstr>
      <vt:lpstr>Case Study Scenarios - Let the Children Play</vt:lpstr>
      <vt:lpstr>Case Study Scenarios - Zero-Stress Mobility</vt:lpstr>
      <vt:lpstr>Research Challenges</vt:lpstr>
      <vt:lpstr>Research Challenges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Pervasive Urban Crowdsourcing: Visions and Challenges</dc:title>
  <dc:creator>Laura</dc:creator>
  <cp:lastModifiedBy>Laura</cp:lastModifiedBy>
  <cp:revision>53</cp:revision>
  <dcterms:created xsi:type="dcterms:W3CDTF">2015-05-31T11:23:42Z</dcterms:created>
  <dcterms:modified xsi:type="dcterms:W3CDTF">2015-05-31T15:32:29Z</dcterms:modified>
</cp:coreProperties>
</file>