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0000"/>
  </p:normalViewPr>
  <p:slideViewPr>
    <p:cSldViewPr snapToGrid="0" snapToObjects="1">
      <p:cViewPr varScale="1">
        <p:scale>
          <a:sx n="93" d="100"/>
          <a:sy n="93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C59C9-F691-2D4E-BE55-6A9B0C54B914}" type="datetimeFigureOut">
              <a:rPr kumimoji="1" lang="zh-TW" altLang="en-US" smtClean="0"/>
              <a:t>2015/6/8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009A7-4F9F-0241-8065-BF83755E663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base-station task always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exceeds its dedicated resources, it should be assigned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dedicated resources in the next period.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009A7-4F9F-0241-8065-BF83755E6634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024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vary P  and draw the shared and dedicated resource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utilization in Figure 5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009A7-4F9F-0241-8065-BF83755E6634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622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When P  = 0, the shared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 is 210 cores, which means all the base stations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 can actually be handled by 210 cores. When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 = 1, the dedicated resource is 5972 cores, which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 if each base station is provided resources for its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peak-time workload, they need 5972 cores in total.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009A7-4F9F-0241-8065-BF83755E6634}" type="slidenum">
              <a:rPr kumimoji="1" lang="zh-TW" altLang="en-US" smtClean="0"/>
              <a:t>24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380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9292-E809-4449-A5E1-1442983A1CDD}" type="datetimeFigureOut">
              <a:rPr kumimoji="1" lang="zh-TW" altLang="en-US" smtClean="0"/>
              <a:t>2015/6/8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F28-9D62-BE4D-8265-8BD7581F757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9292-E809-4449-A5E1-1442983A1CDD}" type="datetimeFigureOut">
              <a:rPr kumimoji="1" lang="zh-TW" altLang="en-US" smtClean="0"/>
              <a:t>2015/6/8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F28-9D62-BE4D-8265-8BD7581F757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9292-E809-4449-A5E1-1442983A1CDD}" type="datetimeFigureOut">
              <a:rPr kumimoji="1" lang="zh-TW" altLang="en-US" smtClean="0"/>
              <a:t>2015/6/8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F28-9D62-BE4D-8265-8BD7581F757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9292-E809-4449-A5E1-1442983A1CDD}" type="datetimeFigureOut">
              <a:rPr kumimoji="1" lang="zh-TW" altLang="en-US" smtClean="0"/>
              <a:t>2015/6/8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F28-9D62-BE4D-8265-8BD7581F757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9292-E809-4449-A5E1-1442983A1CDD}" type="datetimeFigureOut">
              <a:rPr kumimoji="1" lang="zh-TW" altLang="en-US" smtClean="0"/>
              <a:t>2015/6/8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F28-9D62-BE4D-8265-8BD7581F757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9292-E809-4449-A5E1-1442983A1CDD}" type="datetimeFigureOut">
              <a:rPr kumimoji="1" lang="zh-TW" altLang="en-US" smtClean="0"/>
              <a:t>2015/6/8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F28-9D62-BE4D-8265-8BD7581F757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9292-E809-4449-A5E1-1442983A1CDD}" type="datetimeFigureOut">
              <a:rPr kumimoji="1" lang="zh-TW" altLang="en-US" smtClean="0"/>
              <a:t>2015/6/8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F28-9D62-BE4D-8265-8BD7581F757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9292-E809-4449-A5E1-1442983A1CDD}" type="datetimeFigureOut">
              <a:rPr kumimoji="1" lang="zh-TW" altLang="en-US" smtClean="0"/>
              <a:t>2015/6/8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F28-9D62-BE4D-8265-8BD7581F757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9292-E809-4449-A5E1-1442983A1CDD}" type="datetimeFigureOut">
              <a:rPr kumimoji="1" lang="zh-TW" altLang="en-US" smtClean="0"/>
              <a:t>2015/6/8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F28-9D62-BE4D-8265-8BD7581F757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9292-E809-4449-A5E1-1442983A1CDD}" type="datetimeFigureOut">
              <a:rPr kumimoji="1" lang="zh-TW" altLang="en-US" smtClean="0"/>
              <a:t>2015/6/8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F28-9D62-BE4D-8265-8BD7581F757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9292-E809-4449-A5E1-1442983A1CDD}" type="datetimeFigureOut">
              <a:rPr kumimoji="1" lang="zh-TW" altLang="en-US" smtClean="0"/>
              <a:t>2015/6/8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F28-9D62-BE4D-8265-8BD7581F757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09292-E809-4449-A5E1-1442983A1CDD}" type="datetimeFigureOut">
              <a:rPr kumimoji="1" lang="zh-TW" altLang="en-US" smtClean="0"/>
              <a:t>2015/6/8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F4F28-9D62-BE4D-8265-8BD7581F757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PRAN: Programmable Radio Access Networks</a:t>
            </a:r>
            <a:endParaRPr kumimoji="1"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/>
              <a:t>Wenfei</a:t>
            </a:r>
            <a:r>
              <a:rPr lang="en-US" altLang="zh-TW" dirty="0"/>
              <a:t> </a:t>
            </a:r>
            <a:r>
              <a:rPr lang="en-US" altLang="zh-TW" dirty="0" smtClean="0"/>
              <a:t>Wu, </a:t>
            </a:r>
            <a:r>
              <a:rPr lang="en-US" altLang="zh-TW" dirty="0"/>
              <a:t>Li </a:t>
            </a:r>
            <a:r>
              <a:rPr lang="en-US" altLang="zh-TW" dirty="0" err="1"/>
              <a:t>Erran</a:t>
            </a:r>
            <a:r>
              <a:rPr lang="en-US" altLang="zh-TW" dirty="0"/>
              <a:t> </a:t>
            </a:r>
            <a:r>
              <a:rPr lang="en-US" altLang="zh-TW" dirty="0" smtClean="0"/>
              <a:t>Li, </a:t>
            </a:r>
            <a:r>
              <a:rPr lang="en-US" altLang="zh-TW" dirty="0" err="1"/>
              <a:t>Aurojit</a:t>
            </a:r>
            <a:r>
              <a:rPr lang="en-US" altLang="zh-TW" dirty="0"/>
              <a:t> </a:t>
            </a:r>
            <a:r>
              <a:rPr lang="en-US" altLang="zh-TW" dirty="0" err="1" smtClean="0"/>
              <a:t>Panday</a:t>
            </a:r>
            <a:r>
              <a:rPr lang="en-US" altLang="zh-TW" dirty="0" smtClean="0"/>
              <a:t>, </a:t>
            </a:r>
            <a:r>
              <a:rPr lang="en-US" altLang="zh-TW" dirty="0"/>
              <a:t>Scott </a:t>
            </a:r>
            <a:r>
              <a:rPr lang="en-US" altLang="zh-TW" dirty="0" err="1" smtClean="0"/>
              <a:t>Shenkery</a:t>
            </a:r>
            <a:endParaRPr lang="zh-TW" altLang="en-US" dirty="0" smtClean="0"/>
          </a:p>
          <a:p>
            <a:r>
              <a:rPr lang="en-US" altLang="zh-TW" dirty="0"/>
              <a:t>Bell Labs, </a:t>
            </a:r>
            <a:r>
              <a:rPr lang="en-US" altLang="zh-TW" dirty="0" smtClean="0"/>
              <a:t>Alcatel-Lucent </a:t>
            </a:r>
            <a:r>
              <a:rPr lang="en-US" altLang="zh-TW" dirty="0"/>
              <a:t>UW-Madison UC </a:t>
            </a:r>
            <a:r>
              <a:rPr lang="en-US" altLang="zh-TW" dirty="0" smtClean="0"/>
              <a:t>Berkeley</a:t>
            </a:r>
            <a:endParaRPr lang="zh-TW" altLang="en-US" dirty="0" smtClean="0"/>
          </a:p>
          <a:p>
            <a:r>
              <a:rPr lang="en-US" altLang="zh-TW" dirty="0" smtClean="0"/>
              <a:t>ACM </a:t>
            </a:r>
            <a:r>
              <a:rPr lang="en-US" altLang="zh-TW" dirty="0"/>
              <a:t>Workshop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R</a:t>
            </a:r>
            <a:r>
              <a:rPr kumimoji="1" lang="en-US" altLang="zh-TW" dirty="0" smtClean="0"/>
              <a:t>adio Plan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</a:t>
            </a:r>
            <a:r>
              <a:rPr lang="en-US" altLang="zh-TW" dirty="0" smtClean="0"/>
              <a:t>solation </a:t>
            </a:r>
            <a:r>
              <a:rPr lang="en-US" altLang="zh-TW" dirty="0"/>
              <a:t>of radio </a:t>
            </a:r>
            <a:r>
              <a:rPr lang="en-US" altLang="zh-TW" dirty="0" smtClean="0"/>
              <a:t>resources among different </a:t>
            </a:r>
            <a:r>
              <a:rPr lang="en-US" altLang="zh-TW" dirty="0"/>
              <a:t>operators applying the technique </a:t>
            </a:r>
            <a:r>
              <a:rPr lang="en-US" altLang="zh-TW" dirty="0" smtClean="0"/>
              <a:t>in </a:t>
            </a:r>
            <a:r>
              <a:rPr lang="en-US" altLang="zh-TW" dirty="0" err="1" smtClean="0"/>
              <a:t>RadioVisor</a:t>
            </a:r>
            <a:endParaRPr lang="en-US" altLang="zh-TW" dirty="0" smtClean="0"/>
          </a:p>
          <a:p>
            <a:r>
              <a:rPr lang="en-US" altLang="zh-TW" dirty="0"/>
              <a:t>O</a:t>
            </a:r>
            <a:r>
              <a:rPr lang="en-US" altLang="zh-TW" dirty="0" smtClean="0"/>
              <a:t>perator </a:t>
            </a:r>
            <a:r>
              <a:rPr lang="en-US" altLang="zh-TW" dirty="0"/>
              <a:t>controls its own match-action table at </a:t>
            </a:r>
            <a:r>
              <a:rPr lang="en-US" altLang="zh-TW" dirty="0" smtClean="0"/>
              <a:t>the radio </a:t>
            </a:r>
            <a:r>
              <a:rPr lang="en-US" altLang="zh-TW" dirty="0"/>
              <a:t>slicing </a:t>
            </a:r>
            <a:r>
              <a:rPr lang="en-US" altLang="zh-TW" dirty="0" smtClean="0"/>
              <a:t>tier which performs </a:t>
            </a:r>
            <a:r>
              <a:rPr lang="en-US" altLang="zh-TW" dirty="0" err="1" smtClean="0"/>
              <a:t>iFFT</a:t>
            </a:r>
            <a:r>
              <a:rPr lang="en-US" altLang="zh-TW" dirty="0"/>
              <a:t> </a:t>
            </a:r>
            <a:r>
              <a:rPr lang="en-US" altLang="zh-TW" dirty="0" smtClean="0"/>
              <a:t>and </a:t>
            </a:r>
            <a:r>
              <a:rPr lang="en-US" altLang="zh-TW" dirty="0" err="1"/>
              <a:t>demaps</a:t>
            </a:r>
            <a:r>
              <a:rPr lang="en-US" altLang="zh-TW" dirty="0"/>
              <a:t> the I and Q samples of resource blocks </a:t>
            </a:r>
            <a:r>
              <a:rPr lang="en-US" altLang="zh-TW" dirty="0" smtClean="0"/>
              <a:t>to their </a:t>
            </a:r>
            <a:r>
              <a:rPr lang="en-US" altLang="zh-TW" dirty="0"/>
              <a:t>relevant operators. </a:t>
            </a:r>
            <a:endParaRPr lang="en-US" altLang="zh-TW" dirty="0" smtClean="0"/>
          </a:p>
          <a:p>
            <a:r>
              <a:rPr lang="en-US" altLang="zh-TW" dirty="0" smtClean="0"/>
              <a:t>An </a:t>
            </a:r>
            <a:r>
              <a:rPr lang="en-US" altLang="zh-TW" dirty="0"/>
              <a:t>operator can match </a:t>
            </a:r>
            <a:r>
              <a:rPr lang="en-US" altLang="zh-TW" dirty="0" smtClean="0"/>
              <a:t>on RRH</a:t>
            </a:r>
            <a:r>
              <a:rPr lang="en-US" altLang="zh-TW" dirty="0"/>
              <a:t>, one or more resource blocks and direct the I </a:t>
            </a:r>
            <a:r>
              <a:rPr lang="en-US" altLang="zh-TW" dirty="0" smtClean="0"/>
              <a:t>and Q </a:t>
            </a:r>
            <a:r>
              <a:rPr lang="en-US" altLang="zh-TW" dirty="0"/>
              <a:t>samples to a </a:t>
            </a:r>
            <a:r>
              <a:rPr lang="en-US" altLang="zh-TW" dirty="0" smtClean="0"/>
              <a:t>specific </a:t>
            </a:r>
            <a:r>
              <a:rPr lang="en-US" altLang="zh-TW" dirty="0"/>
              <a:t>server for further processing.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89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Data Plan</a:t>
            </a:r>
            <a:endParaRPr kumimoji="1"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 data </a:t>
            </a:r>
            <a:r>
              <a:rPr lang="en-US" altLang="zh-TW" dirty="0"/>
              <a:t>streams are segmented into </a:t>
            </a:r>
            <a:r>
              <a:rPr lang="en-US" altLang="zh-TW" dirty="0" smtClean="0"/>
              <a:t>fixed </a:t>
            </a:r>
            <a:r>
              <a:rPr lang="en-US" altLang="zh-TW" dirty="0"/>
              <a:t>sized data blocks.</a:t>
            </a:r>
          </a:p>
          <a:p>
            <a:pPr lvl="1"/>
            <a:r>
              <a:rPr lang="en-US" altLang="zh-TW" dirty="0"/>
              <a:t>These data blocks are called transport blocks in </a:t>
            </a:r>
            <a:r>
              <a:rPr lang="en-US" altLang="zh-TW" dirty="0" smtClean="0"/>
              <a:t>MAC, code </a:t>
            </a:r>
            <a:r>
              <a:rPr lang="en-US" altLang="zh-TW" dirty="0"/>
              <a:t>blocks in PHY</a:t>
            </a:r>
            <a:r>
              <a:rPr lang="en-US" altLang="zh-TW" dirty="0" smtClean="0"/>
              <a:t>.</a:t>
            </a:r>
          </a:p>
          <a:p>
            <a:endParaRPr kumimoji="1" lang="en-US" altLang="zh-TW" dirty="0" smtClean="0"/>
          </a:p>
          <a:p>
            <a:r>
              <a:rPr lang="en-US" altLang="zh-TW" dirty="0"/>
              <a:t>In the downlink, an IP </a:t>
            </a:r>
            <a:r>
              <a:rPr lang="en-US" altLang="zh-TW" dirty="0" smtClean="0"/>
              <a:t>packet experiences </a:t>
            </a:r>
            <a:r>
              <a:rPr lang="en-US" altLang="zh-TW" dirty="0"/>
              <a:t>header compression in P</a:t>
            </a:r>
            <a:r>
              <a:rPr lang="en-US" altLang="zh-TW" dirty="0" smtClean="0"/>
              <a:t>acket data convergence </a:t>
            </a:r>
            <a:r>
              <a:rPr lang="en-US" altLang="zh-TW" dirty="0"/>
              <a:t>protocol</a:t>
            </a:r>
            <a:r>
              <a:rPr lang="en-US" altLang="zh-TW" dirty="0" smtClean="0"/>
              <a:t>, segmentation in </a:t>
            </a:r>
            <a:r>
              <a:rPr lang="en-US" altLang="zh-TW" dirty="0"/>
              <a:t>R</a:t>
            </a:r>
            <a:r>
              <a:rPr lang="en-US" altLang="zh-TW" dirty="0" smtClean="0"/>
              <a:t>adio </a:t>
            </a:r>
            <a:r>
              <a:rPr lang="en-US" altLang="zh-TW" dirty="0"/>
              <a:t>link control</a:t>
            </a:r>
            <a:r>
              <a:rPr lang="en-US" altLang="zh-TW" dirty="0" smtClean="0"/>
              <a:t>, </a:t>
            </a:r>
            <a:r>
              <a:rPr lang="en-US" altLang="zh-TW" dirty="0"/>
              <a:t>coding, scrambling and modulation in </a:t>
            </a:r>
            <a:r>
              <a:rPr lang="en-US" altLang="zh-TW" dirty="0" smtClean="0"/>
              <a:t>PHY.</a:t>
            </a:r>
          </a:p>
          <a:p>
            <a:r>
              <a:rPr kumimoji="1" lang="en-US" altLang="zh-TW" dirty="0" smtClean="0"/>
              <a:t>Reverse in </a:t>
            </a:r>
            <a:r>
              <a:rPr kumimoji="1" lang="en-US" altLang="zh-TW" dirty="0"/>
              <a:t>u</a:t>
            </a:r>
            <a:r>
              <a:rPr kumimoji="1" lang="en-US" altLang="zh-TW" dirty="0" smtClean="0"/>
              <a:t>plink </a:t>
            </a:r>
          </a:p>
          <a:p>
            <a:endParaRPr kumimoji="1" lang="en-US" altLang="zh-TW" dirty="0"/>
          </a:p>
          <a:p>
            <a:r>
              <a:rPr lang="en-US" altLang="zh-TW" dirty="0" smtClean="0"/>
              <a:t>PRAN attaches </a:t>
            </a:r>
            <a:r>
              <a:rPr lang="en-US" altLang="zh-TW" dirty="0"/>
              <a:t>meta data to each </a:t>
            </a:r>
            <a:r>
              <a:rPr lang="en-US" altLang="zh-TW" dirty="0" smtClean="0"/>
              <a:t>block which </a:t>
            </a:r>
            <a:r>
              <a:rPr lang="en-US" altLang="zh-TW" dirty="0"/>
              <a:t>are used to </a:t>
            </a:r>
            <a:r>
              <a:rPr lang="en-US" altLang="zh-TW" dirty="0" smtClean="0"/>
              <a:t>select specific </a:t>
            </a:r>
            <a:r>
              <a:rPr lang="en-US" altLang="zh-TW" dirty="0"/>
              <a:t>data path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855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09" y="1551847"/>
            <a:ext cx="9317182" cy="4582470"/>
          </a:xfrm>
        </p:spPr>
      </p:pic>
    </p:spTree>
    <p:extLst>
      <p:ext uri="{BB962C8B-B14F-4D97-AF65-F5344CB8AC3E}">
        <p14:creationId xmlns:p14="http://schemas.microsoft.com/office/powerpoint/2010/main" val="5075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Control Plane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control plane of a base station consists of </a:t>
            </a:r>
            <a:r>
              <a:rPr lang="en-US" altLang="zh-TW" dirty="0" smtClean="0"/>
              <a:t>a scheduler </a:t>
            </a:r>
            <a:r>
              <a:rPr lang="en-US" altLang="zh-TW" dirty="0"/>
              <a:t>and a base station information base (BIB</a:t>
            </a:r>
            <a:r>
              <a:rPr lang="en-US" altLang="zh-TW" dirty="0" smtClean="0"/>
              <a:t>).</a:t>
            </a:r>
          </a:p>
          <a:p>
            <a:r>
              <a:rPr lang="en-US" altLang="zh-TW" dirty="0"/>
              <a:t>BIB is used to share </a:t>
            </a:r>
            <a:r>
              <a:rPr lang="en-US" altLang="zh-TW" dirty="0" smtClean="0"/>
              <a:t>information between </a:t>
            </a:r>
            <a:r>
              <a:rPr lang="en-US" altLang="zh-TW" dirty="0"/>
              <a:t>the scheduler and the processing blocks </a:t>
            </a:r>
            <a:r>
              <a:rPr lang="en-US" altLang="zh-TW" dirty="0" smtClean="0"/>
              <a:t>in the </a:t>
            </a:r>
            <a:r>
              <a:rPr lang="en-US" altLang="zh-TW" dirty="0"/>
              <a:t>data </a:t>
            </a:r>
            <a:r>
              <a:rPr lang="en-US" altLang="zh-TW" dirty="0" smtClean="0"/>
              <a:t>plane.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cell (each base station has multiple cells) </a:t>
            </a:r>
            <a:r>
              <a:rPr lang="en-US" altLang="zh-TW" dirty="0" smtClean="0"/>
              <a:t>specific information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UE </a:t>
            </a:r>
            <a:r>
              <a:rPr lang="en-US" altLang="zh-TW" dirty="0" smtClean="0"/>
              <a:t>specific information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network-wide </a:t>
            </a:r>
            <a:r>
              <a:rPr lang="en-US" altLang="zh-TW" dirty="0" smtClean="0"/>
              <a:t>configuration </a:t>
            </a:r>
            <a:r>
              <a:rPr lang="en-US" altLang="zh-TW" dirty="0"/>
              <a:t>information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35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Control Plane </a:t>
            </a:r>
            <a:r>
              <a:rPr kumimoji="1" lang="en-US" altLang="zh-TW" dirty="0" smtClean="0"/>
              <a:t>: </a:t>
            </a:r>
            <a:r>
              <a:rPr lang="en-US" altLang="zh-TW" dirty="0" smtClean="0"/>
              <a:t>Base </a:t>
            </a:r>
            <a:r>
              <a:rPr lang="en-US" altLang="zh-TW" dirty="0"/>
              <a:t>station </a:t>
            </a:r>
            <a:r>
              <a:rPr lang="en-US" altLang="zh-TW" dirty="0" smtClean="0"/>
              <a:t>scheduler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In an LTE control plane, each base station </a:t>
            </a:r>
            <a:r>
              <a:rPr lang="en-US" altLang="zh-TW" dirty="0" smtClean="0"/>
              <a:t>scheduler basically </a:t>
            </a:r>
            <a:r>
              <a:rPr lang="en-US" altLang="zh-TW" dirty="0"/>
              <a:t>implements the following logic:</a:t>
            </a:r>
          </a:p>
          <a:p>
            <a:r>
              <a:rPr lang="en-US" altLang="zh-TW" dirty="0" smtClean="0"/>
              <a:t>Setup per-flow </a:t>
            </a:r>
            <a:r>
              <a:rPr lang="en-US" altLang="zh-TW" dirty="0"/>
              <a:t>data path.</a:t>
            </a:r>
          </a:p>
          <a:p>
            <a:r>
              <a:rPr lang="en-US" altLang="zh-TW" dirty="0" smtClean="0"/>
              <a:t>Receive </a:t>
            </a:r>
            <a:r>
              <a:rPr lang="en-US" altLang="zh-TW" dirty="0"/>
              <a:t>channel condition estimation from UEs </a:t>
            </a:r>
            <a:r>
              <a:rPr lang="en-US" altLang="zh-TW" dirty="0" smtClean="0"/>
              <a:t>and determine </a:t>
            </a:r>
            <a:r>
              <a:rPr lang="en-US" altLang="zh-TW" dirty="0"/>
              <a:t>their </a:t>
            </a:r>
            <a:r>
              <a:rPr lang="en-US" altLang="zh-TW" dirty="0" smtClean="0"/>
              <a:t>Modulation </a:t>
            </a:r>
            <a:r>
              <a:rPr lang="en-US" altLang="zh-TW" dirty="0"/>
              <a:t>and coding </a:t>
            </a:r>
            <a:r>
              <a:rPr lang="en-US" altLang="zh-TW" dirty="0" smtClean="0"/>
              <a:t>schemes and </a:t>
            </a:r>
            <a:r>
              <a:rPr lang="en-US" altLang="zh-TW" dirty="0"/>
              <a:t>transmission modes (</a:t>
            </a:r>
            <a:r>
              <a:rPr lang="en-US" altLang="zh-TW" dirty="0" smtClean="0"/>
              <a:t>e.g. MIMO </a:t>
            </a:r>
            <a:r>
              <a:rPr lang="en-US" altLang="zh-TW" dirty="0"/>
              <a:t>or not).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RAN scheduler may make partial decisions </a:t>
            </a:r>
            <a:r>
              <a:rPr lang="en-US" altLang="zh-TW" dirty="0" smtClean="0"/>
              <a:t>on resource </a:t>
            </a:r>
            <a:r>
              <a:rPr lang="en-US" altLang="zh-TW" dirty="0"/>
              <a:t>block (time and frequency) allocation </a:t>
            </a:r>
            <a:r>
              <a:rPr lang="en-US" altLang="zh-TW" dirty="0" smtClean="0"/>
              <a:t>in order </a:t>
            </a:r>
            <a:r>
              <a:rPr lang="en-US" altLang="zh-TW" dirty="0"/>
              <a:t>to reduce interference.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base station scheduler assign resource </a:t>
            </a:r>
            <a:r>
              <a:rPr lang="en-US" altLang="zh-TW" dirty="0" smtClean="0"/>
              <a:t>blocks to </a:t>
            </a:r>
            <a:r>
              <a:rPr lang="en-US" altLang="zh-TW" dirty="0"/>
              <a:t>UEs within the constraints made by the </a:t>
            </a:r>
            <a:r>
              <a:rPr lang="en-US" altLang="zh-TW" dirty="0" smtClean="0"/>
              <a:t>RAN scheduler</a:t>
            </a:r>
            <a:r>
              <a:rPr lang="en-US" altLang="zh-TW" dirty="0"/>
              <a:t>.</a:t>
            </a:r>
          </a:p>
          <a:p>
            <a:r>
              <a:rPr lang="en-US" altLang="zh-TW" dirty="0" smtClean="0"/>
              <a:t>Schedule </a:t>
            </a:r>
            <a:r>
              <a:rPr lang="en-US" altLang="zh-TW" dirty="0"/>
              <a:t>retransmission of failed data blocks (</a:t>
            </a:r>
            <a:r>
              <a:rPr lang="en-US" altLang="zh-TW" dirty="0" smtClean="0"/>
              <a:t>no acknowledgement </a:t>
            </a:r>
            <a:r>
              <a:rPr lang="en-US" altLang="zh-TW" dirty="0"/>
              <a:t>or validation failure).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96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Management Plane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management plane </a:t>
            </a:r>
            <a:r>
              <a:rPr lang="en-US" altLang="zh-TW" dirty="0"/>
              <a:t>is in charge of allocating computational </a:t>
            </a:r>
            <a:r>
              <a:rPr lang="en-US" altLang="zh-TW" dirty="0" smtClean="0"/>
              <a:t>resources to </a:t>
            </a:r>
            <a:r>
              <a:rPr lang="en-US" altLang="zh-TW" dirty="0"/>
              <a:t>these tasks. </a:t>
            </a:r>
            <a:endParaRPr lang="en-US" altLang="zh-TW" dirty="0" smtClean="0"/>
          </a:p>
          <a:p>
            <a:r>
              <a:rPr lang="en-US" altLang="zh-TW" dirty="0" smtClean="0"/>
              <a:t>PRAN </a:t>
            </a:r>
            <a:r>
              <a:rPr lang="en-US" altLang="zh-TW" dirty="0"/>
              <a:t>dedicates computational </a:t>
            </a:r>
            <a:r>
              <a:rPr lang="en-US" altLang="zh-TW" dirty="0" smtClean="0"/>
              <a:t>resources to </a:t>
            </a:r>
            <a:r>
              <a:rPr lang="en-US" altLang="zh-TW" dirty="0"/>
              <a:t>each base-station task adaptively and </a:t>
            </a:r>
            <a:r>
              <a:rPr lang="en-US" altLang="zh-TW" dirty="0" smtClean="0"/>
              <a:t>periodically, and </a:t>
            </a:r>
            <a:r>
              <a:rPr lang="en-US" altLang="zh-TW" dirty="0"/>
              <a:t>it also reserves a share resource pool.</a:t>
            </a:r>
          </a:p>
          <a:p>
            <a:r>
              <a:rPr lang="en-US" altLang="zh-TW" dirty="0"/>
              <a:t>When a task receives </a:t>
            </a:r>
            <a:r>
              <a:rPr lang="en-US" altLang="zh-TW" dirty="0" err="1"/>
              <a:t>bursty</a:t>
            </a:r>
            <a:r>
              <a:rPr lang="en-US" altLang="zh-TW" dirty="0"/>
              <a:t> </a:t>
            </a:r>
            <a:r>
              <a:rPr lang="en-US" altLang="zh-TW" dirty="0" smtClean="0"/>
              <a:t>traffic </a:t>
            </a:r>
            <a:r>
              <a:rPr lang="en-US" altLang="zh-TW" dirty="0"/>
              <a:t>whose </a:t>
            </a:r>
            <a:r>
              <a:rPr lang="en-US" altLang="zh-TW" dirty="0" smtClean="0"/>
              <a:t>processing requirement increase and the </a:t>
            </a:r>
            <a:r>
              <a:rPr lang="en-US" altLang="zh-TW" dirty="0"/>
              <a:t>task </a:t>
            </a:r>
            <a:r>
              <a:rPr lang="en-US" altLang="zh-TW" dirty="0" smtClean="0"/>
              <a:t>offloads </a:t>
            </a:r>
            <a:r>
              <a:rPr lang="en-US" altLang="zh-TW" dirty="0"/>
              <a:t>computation onto a shared-pool </a:t>
            </a:r>
            <a:r>
              <a:rPr lang="en-US" altLang="zh-TW" dirty="0" smtClean="0"/>
              <a:t>of idle </a:t>
            </a:r>
            <a:r>
              <a:rPr lang="en-US" altLang="zh-TW" dirty="0"/>
              <a:t>resources.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27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Management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</a:t>
            </a:r>
            <a:r>
              <a:rPr lang="en-US" altLang="zh-TW" dirty="0"/>
              <a:t>can predict the resource utilization of a </a:t>
            </a:r>
            <a:r>
              <a:rPr lang="en-US" altLang="zh-TW" dirty="0" smtClean="0"/>
              <a:t>base station </a:t>
            </a:r>
            <a:r>
              <a:rPr lang="en-US" altLang="zh-TW" dirty="0"/>
              <a:t>in a </a:t>
            </a:r>
            <a:r>
              <a:rPr lang="en-US" altLang="zh-TW" dirty="0" smtClean="0"/>
              <a:t>sub frame </a:t>
            </a:r>
            <a:r>
              <a:rPr lang="en-US" altLang="zh-TW" dirty="0"/>
              <a:t>in terms of CPU </a:t>
            </a:r>
            <a:r>
              <a:rPr lang="en-US" altLang="zh-TW" dirty="0" smtClean="0"/>
              <a:t>cores.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Simple </a:t>
            </a:r>
            <a:r>
              <a:rPr lang="en-US" altLang="zh-TW" dirty="0"/>
              <a:t>greedy bin packing </a:t>
            </a:r>
            <a:r>
              <a:rPr lang="en-US" altLang="zh-TW" dirty="0" smtClean="0"/>
              <a:t>algorithm are used </a:t>
            </a:r>
            <a:r>
              <a:rPr lang="en-US" altLang="zh-TW" dirty="0"/>
              <a:t>that </a:t>
            </a:r>
            <a:r>
              <a:rPr lang="en-US" altLang="zh-TW" dirty="0" smtClean="0"/>
              <a:t>leaves sufficient </a:t>
            </a:r>
            <a:r>
              <a:rPr lang="en-US" altLang="zh-TW" dirty="0"/>
              <a:t>slack times at each </a:t>
            </a:r>
            <a:r>
              <a:rPr lang="en-US" altLang="zh-TW" dirty="0" smtClean="0"/>
              <a:t>core.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Simple greedy bin packing algorithm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2248694"/>
            <a:ext cx="9690100" cy="3505200"/>
          </a:xfrm>
        </p:spPr>
      </p:pic>
    </p:spTree>
    <p:extLst>
      <p:ext uri="{BB962C8B-B14F-4D97-AF65-F5344CB8AC3E}">
        <p14:creationId xmlns:p14="http://schemas.microsoft.com/office/powerpoint/2010/main" val="8376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Resources reallocation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it is not feasible to </a:t>
            </a:r>
            <a:r>
              <a:rPr lang="en-US" altLang="zh-TW" dirty="0" smtClean="0"/>
              <a:t>dynamically allocate </a:t>
            </a:r>
            <a:r>
              <a:rPr lang="en-US" altLang="zh-TW" dirty="0"/>
              <a:t>resources for every </a:t>
            </a:r>
            <a:r>
              <a:rPr lang="en-US" altLang="zh-TW" dirty="0" smtClean="0"/>
              <a:t>sub frame.</a:t>
            </a:r>
          </a:p>
          <a:p>
            <a:r>
              <a:rPr lang="en-US" altLang="zh-TW" dirty="0" smtClean="0"/>
              <a:t>when </a:t>
            </a:r>
            <a:r>
              <a:rPr lang="en-US" altLang="zh-TW" dirty="0"/>
              <a:t>a base station task is </a:t>
            </a:r>
            <a:r>
              <a:rPr lang="en-US" altLang="zh-TW" dirty="0" smtClean="0"/>
              <a:t>reallocated to </a:t>
            </a:r>
            <a:r>
              <a:rPr lang="en-US" altLang="zh-TW" dirty="0"/>
              <a:t>another server, the state migration </a:t>
            </a:r>
            <a:r>
              <a:rPr lang="en-US" altLang="zh-TW" dirty="0" smtClean="0"/>
              <a:t>consumes a significant </a:t>
            </a:r>
            <a:r>
              <a:rPr lang="en-US" altLang="zh-TW" dirty="0"/>
              <a:t>amount of its </a:t>
            </a:r>
            <a:r>
              <a:rPr lang="en-US" altLang="zh-TW" dirty="0" smtClean="0"/>
              <a:t>sub frame </a:t>
            </a:r>
            <a:r>
              <a:rPr lang="en-US" altLang="zh-TW" dirty="0"/>
              <a:t>duration, </a:t>
            </a:r>
            <a:r>
              <a:rPr lang="en-US" altLang="zh-TW" dirty="0" smtClean="0"/>
              <a:t>and the </a:t>
            </a:r>
            <a:r>
              <a:rPr lang="en-US" altLang="zh-TW" dirty="0"/>
              <a:t>remaining time is little for data processing.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Solution</a:t>
            </a:r>
          </a:p>
          <a:p>
            <a:r>
              <a:rPr lang="en-US" altLang="zh-TW" dirty="0" smtClean="0"/>
              <a:t>We propose </a:t>
            </a:r>
            <a:r>
              <a:rPr lang="en-US" altLang="zh-TW" dirty="0"/>
              <a:t>to use historical data to reallocate </a:t>
            </a:r>
            <a:r>
              <a:rPr lang="en-US" altLang="zh-TW" dirty="0" smtClean="0"/>
              <a:t>resources periodically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67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Dynamic resource </a:t>
            </a:r>
            <a:r>
              <a:rPr lang="en-US" altLang="zh-TW" dirty="0" smtClean="0"/>
              <a:t>pooling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propose to reserve a shared resource pool for </a:t>
            </a:r>
            <a:r>
              <a:rPr lang="en-US" altLang="zh-TW" dirty="0" err="1" smtClean="0"/>
              <a:t>bursty</a:t>
            </a:r>
            <a:r>
              <a:rPr lang="en-US" altLang="zh-TW" dirty="0"/>
              <a:t> </a:t>
            </a:r>
            <a:r>
              <a:rPr lang="en-US" altLang="zh-TW" dirty="0" smtClean="0"/>
              <a:t>traffic</a:t>
            </a:r>
          </a:p>
          <a:p>
            <a:endParaRPr kumimoji="1" lang="en-US" altLang="zh-TW" dirty="0"/>
          </a:p>
          <a:p>
            <a:r>
              <a:rPr lang="en-US" altLang="zh-TW" dirty="0"/>
              <a:t>The resource pool can be an </a:t>
            </a:r>
            <a:r>
              <a:rPr lang="en-US" altLang="zh-TW" b="1" dirty="0"/>
              <a:t>idle core </a:t>
            </a:r>
            <a:r>
              <a:rPr lang="en-US" altLang="zh-TW" dirty="0"/>
              <a:t>in </a:t>
            </a:r>
            <a:r>
              <a:rPr lang="en-US" altLang="zh-TW" dirty="0" smtClean="0"/>
              <a:t>each server</a:t>
            </a:r>
            <a:r>
              <a:rPr lang="en-US" altLang="zh-TW" dirty="0"/>
              <a:t>, </a:t>
            </a:r>
            <a:r>
              <a:rPr lang="en-US" altLang="zh-TW" b="1" dirty="0"/>
              <a:t>or a few idle </a:t>
            </a:r>
            <a:r>
              <a:rPr lang="en-US" altLang="zh-TW" b="1" dirty="0" smtClean="0"/>
              <a:t>servers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E.g. When </a:t>
            </a:r>
            <a:r>
              <a:rPr lang="en-US" altLang="zh-TW" dirty="0"/>
              <a:t>a scheduler </a:t>
            </a:r>
            <a:r>
              <a:rPr lang="en-US" altLang="zh-TW" dirty="0" smtClean="0"/>
              <a:t>predicts that </a:t>
            </a:r>
            <a:r>
              <a:rPr lang="en-US" altLang="zh-TW" dirty="0"/>
              <a:t>it would miss deadline based on current </a:t>
            </a:r>
            <a:r>
              <a:rPr lang="en-US" altLang="zh-TW" dirty="0" smtClean="0"/>
              <a:t>dedicated resources</a:t>
            </a:r>
            <a:r>
              <a:rPr lang="en-US" altLang="zh-TW" dirty="0"/>
              <a:t>, it would </a:t>
            </a:r>
            <a:r>
              <a:rPr lang="en-US" altLang="zh-TW" dirty="0" smtClean="0"/>
              <a:t>offload </a:t>
            </a:r>
            <a:r>
              <a:rPr lang="en-US" altLang="zh-TW" dirty="0"/>
              <a:t>a part of its workload to </a:t>
            </a:r>
            <a:r>
              <a:rPr lang="en-US" altLang="zh-TW" dirty="0" smtClean="0"/>
              <a:t>the shared </a:t>
            </a:r>
            <a:r>
              <a:rPr lang="en-US" altLang="zh-TW" dirty="0"/>
              <a:t>resource pool.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1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Problems in current </a:t>
            </a:r>
            <a:r>
              <a:rPr lang="en-US" altLang="zh-TW" dirty="0"/>
              <a:t>RAN </a:t>
            </a:r>
            <a:r>
              <a:rPr lang="en-US" altLang="zh-TW" dirty="0" smtClean="0"/>
              <a:t>architecture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Distributed </a:t>
            </a:r>
            <a:r>
              <a:rPr lang="en-US" altLang="zh-TW" dirty="0"/>
              <a:t>coordination </a:t>
            </a:r>
            <a:r>
              <a:rPr lang="en-US" altLang="zh-TW" dirty="0" smtClean="0"/>
              <a:t>with unplanned </a:t>
            </a:r>
            <a:r>
              <a:rPr lang="en-US" altLang="zh-TW" dirty="0"/>
              <a:t>and dense deployment makes </a:t>
            </a:r>
            <a:r>
              <a:rPr lang="en-US" altLang="zh-TW" b="1" dirty="0"/>
              <a:t>radio </a:t>
            </a:r>
            <a:r>
              <a:rPr lang="en-US" altLang="zh-TW" b="1" dirty="0" smtClean="0"/>
              <a:t>resource allocation </a:t>
            </a:r>
            <a:r>
              <a:rPr lang="en-US" altLang="zh-TW" b="1" dirty="0"/>
              <a:t>very </a:t>
            </a:r>
            <a:r>
              <a:rPr lang="en-US" altLang="zh-TW" b="1" dirty="0" smtClean="0"/>
              <a:t>inefficient </a:t>
            </a:r>
            <a:r>
              <a:rPr lang="en-US" altLang="zh-TW" dirty="0"/>
              <a:t>and makes </a:t>
            </a:r>
            <a:r>
              <a:rPr lang="en-US" altLang="zh-TW" b="1" dirty="0"/>
              <a:t>managing </a:t>
            </a:r>
            <a:r>
              <a:rPr lang="en-US" altLang="zh-TW" b="1" dirty="0" smtClean="0"/>
              <a:t>interference harder</a:t>
            </a:r>
          </a:p>
          <a:p>
            <a:r>
              <a:rPr lang="en-US" altLang="zh-TW" dirty="0"/>
              <a:t>current RAN data plane at layer </a:t>
            </a:r>
            <a:r>
              <a:rPr lang="en-US" altLang="zh-TW" dirty="0" smtClean="0"/>
              <a:t>1 and </a:t>
            </a:r>
            <a:r>
              <a:rPr lang="en-US" altLang="zh-TW" dirty="0"/>
              <a:t>layer 2 (L1/L2) is not programmable and only </a:t>
            </a:r>
            <a:r>
              <a:rPr lang="en-US" altLang="zh-TW" dirty="0" smtClean="0"/>
              <a:t>offers a </a:t>
            </a:r>
            <a:r>
              <a:rPr lang="en-US" altLang="zh-TW" dirty="0"/>
              <a:t>small number of </a:t>
            </a:r>
            <a:r>
              <a:rPr lang="en-US" altLang="zh-TW" dirty="0" err="1"/>
              <a:t>QoS</a:t>
            </a:r>
            <a:r>
              <a:rPr lang="en-US" altLang="zh-TW" dirty="0"/>
              <a:t> classes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Base stations </a:t>
            </a:r>
            <a:r>
              <a:rPr lang="en-US" altLang="zh-TW" dirty="0"/>
              <a:t>are provisioned for peak demands and </a:t>
            </a:r>
            <a:r>
              <a:rPr lang="en-US" altLang="zh-TW" dirty="0" smtClean="0"/>
              <a:t>the excess </a:t>
            </a:r>
            <a:r>
              <a:rPr lang="en-US" altLang="zh-TW" dirty="0"/>
              <a:t>capacity is idle at other points.</a:t>
            </a:r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Simple greedy bin packing algorithm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2248694"/>
            <a:ext cx="9690100" cy="3505200"/>
          </a:xfrm>
        </p:spPr>
      </p:pic>
    </p:spTree>
    <p:extLst>
      <p:ext uri="{BB962C8B-B14F-4D97-AF65-F5344CB8AC3E}">
        <p14:creationId xmlns:p14="http://schemas.microsoft.com/office/powerpoint/2010/main" val="15824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Evaluation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en-US" altLang="zh-TW" dirty="0" err="1" smtClean="0"/>
              <a:t>OpenAirInterface</a:t>
            </a:r>
            <a:r>
              <a:rPr lang="en-US" altLang="zh-TW" dirty="0" smtClean="0"/>
              <a:t> </a:t>
            </a:r>
            <a:r>
              <a:rPr lang="en-US" altLang="zh-TW" dirty="0"/>
              <a:t>LTE </a:t>
            </a:r>
            <a:r>
              <a:rPr lang="en-US" altLang="zh-TW" dirty="0" smtClean="0"/>
              <a:t>implementation to </a:t>
            </a:r>
            <a:r>
              <a:rPr lang="en-US" altLang="zh-TW" dirty="0"/>
              <a:t>restructure the downlink processing into our </a:t>
            </a:r>
            <a:r>
              <a:rPr lang="en-US" altLang="zh-TW" dirty="0" smtClean="0"/>
              <a:t>data plane </a:t>
            </a:r>
            <a:r>
              <a:rPr lang="en-US" altLang="zh-TW" dirty="0"/>
              <a:t>blocks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We </a:t>
            </a:r>
            <a:r>
              <a:rPr lang="en-US" altLang="zh-TW" dirty="0"/>
              <a:t>measure base station traces </a:t>
            </a:r>
            <a:r>
              <a:rPr lang="en-US" altLang="zh-TW" dirty="0" smtClean="0"/>
              <a:t>from a </a:t>
            </a:r>
            <a:r>
              <a:rPr lang="en-US" altLang="zh-TW" dirty="0"/>
              <a:t>national cellular operator and estimate the </a:t>
            </a:r>
            <a:r>
              <a:rPr lang="en-US" altLang="zh-TW" dirty="0" smtClean="0"/>
              <a:t>resource requirements </a:t>
            </a:r>
            <a:r>
              <a:rPr lang="en-US" altLang="zh-TW" dirty="0"/>
              <a:t>in sharing and dedicating </a:t>
            </a:r>
            <a:r>
              <a:rPr lang="en-US" altLang="zh-TW" dirty="0" smtClean="0"/>
              <a:t>modes</a:t>
            </a:r>
          </a:p>
          <a:p>
            <a:endParaRPr kumimoji="1" lang="en-US" altLang="zh-TW" dirty="0"/>
          </a:p>
          <a:p>
            <a:r>
              <a:rPr lang="en-US" altLang="zh-TW" dirty="0"/>
              <a:t> </a:t>
            </a:r>
            <a:r>
              <a:rPr lang="en-US" altLang="zh-TW" dirty="0" err="1" smtClean="0"/>
              <a:t>Testbed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Dell T5500 servers connected via Ethernet, each with </a:t>
            </a:r>
            <a:r>
              <a:rPr lang="en-US" altLang="zh-TW" dirty="0" smtClean="0"/>
              <a:t>8 cores </a:t>
            </a:r>
            <a:r>
              <a:rPr lang="en-US" altLang="zh-TW" dirty="0"/>
              <a:t>and 16GB memory.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26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3697" y="480151"/>
            <a:ext cx="10515600" cy="4351338"/>
          </a:xfrm>
        </p:spPr>
        <p:txBody>
          <a:bodyPr/>
          <a:lstStyle/>
          <a:p>
            <a:r>
              <a:rPr lang="en-US" altLang="zh-TW" dirty="0"/>
              <a:t> Figure 4 is the distribution of active </a:t>
            </a:r>
            <a:r>
              <a:rPr lang="en-US" altLang="zh-TW" dirty="0" smtClean="0"/>
              <a:t>base stations </a:t>
            </a:r>
            <a:r>
              <a:rPr lang="en-US" altLang="zh-TW" dirty="0"/>
              <a:t>every 1ms.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11" y="914401"/>
            <a:ext cx="7048372" cy="57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74320"/>
            <a:ext cx="10515600" cy="5902643"/>
          </a:xfrm>
        </p:spPr>
        <p:txBody>
          <a:bodyPr/>
          <a:lstStyle/>
          <a:p>
            <a:r>
              <a:rPr lang="en-US" altLang="zh-TW" dirty="0"/>
              <a:t> In the </a:t>
            </a:r>
            <a:r>
              <a:rPr lang="en-US" altLang="zh-TW" dirty="0" smtClean="0"/>
              <a:t>experiment, we </a:t>
            </a:r>
            <a:r>
              <a:rPr lang="en-US" altLang="zh-TW" dirty="0"/>
              <a:t>guarantee P % of each base station's </a:t>
            </a:r>
            <a:r>
              <a:rPr lang="en-US" altLang="zh-TW" dirty="0" smtClean="0"/>
              <a:t>sub frames can </a:t>
            </a:r>
            <a:r>
              <a:rPr lang="en-US" altLang="zh-TW" dirty="0"/>
              <a:t>be processed by the dedicated resource, and </a:t>
            </a:r>
            <a:r>
              <a:rPr lang="en-US" altLang="zh-TW" dirty="0" smtClean="0"/>
              <a:t>the remaining sub frames </a:t>
            </a:r>
            <a:r>
              <a:rPr lang="en-US" altLang="zh-TW" dirty="0"/>
              <a:t>processed by the resource pool.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05" y="1496170"/>
            <a:ext cx="8598989" cy="53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Resource using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When </a:t>
            </a:r>
            <a:r>
              <a:rPr lang="en-US" altLang="zh-TW" dirty="0"/>
              <a:t>P  = 0, the </a:t>
            </a:r>
            <a:r>
              <a:rPr lang="en-US" altLang="zh-TW" dirty="0" smtClean="0"/>
              <a:t>shared resource </a:t>
            </a:r>
            <a:r>
              <a:rPr lang="en-US" altLang="zh-TW" dirty="0"/>
              <a:t>is 210 cores, </a:t>
            </a:r>
            <a:endParaRPr lang="en-US" altLang="zh-TW" dirty="0" smtClean="0"/>
          </a:p>
          <a:p>
            <a:r>
              <a:rPr lang="en-US" altLang="zh-TW" dirty="0" smtClean="0"/>
              <a:t>When P  </a:t>
            </a:r>
            <a:r>
              <a:rPr lang="en-US" altLang="zh-TW" dirty="0"/>
              <a:t>= 1, the dedicated resource is 5972 </a:t>
            </a:r>
            <a:r>
              <a:rPr lang="en-US" altLang="zh-TW" dirty="0" smtClean="0"/>
              <a:t>cores</a:t>
            </a:r>
          </a:p>
          <a:p>
            <a:r>
              <a:rPr lang="en-US" altLang="zh-TW" dirty="0" smtClean="0"/>
              <a:t>if </a:t>
            </a:r>
            <a:r>
              <a:rPr lang="en-US" altLang="zh-TW" dirty="0"/>
              <a:t>each base station is provided resources for </a:t>
            </a:r>
            <a:r>
              <a:rPr lang="en-US" altLang="zh-TW" dirty="0" smtClean="0"/>
              <a:t>its peak-time </a:t>
            </a:r>
            <a:r>
              <a:rPr lang="en-US" altLang="zh-TW" dirty="0"/>
              <a:t>workload, they need 5972 cores in total</a:t>
            </a:r>
            <a:r>
              <a:rPr lang="en-US" altLang="zh-TW" dirty="0" smtClean="0"/>
              <a:t>.</a:t>
            </a:r>
          </a:p>
          <a:p>
            <a:endParaRPr kumimoji="1" lang="en-US" altLang="zh-TW" dirty="0"/>
          </a:p>
          <a:p>
            <a:r>
              <a:rPr lang="en-US" altLang="zh-TW" dirty="0"/>
              <a:t> As shown in Figure 4, in </a:t>
            </a:r>
            <a:r>
              <a:rPr lang="en-US" altLang="zh-TW" dirty="0" smtClean="0"/>
              <a:t>our traces</a:t>
            </a:r>
            <a:r>
              <a:rPr lang="en-US" altLang="zh-TW" dirty="0"/>
              <a:t>, only 12% (400) base stations have data </a:t>
            </a:r>
            <a:r>
              <a:rPr lang="en-US" altLang="zh-TW" dirty="0" smtClean="0"/>
              <a:t>to transmit </a:t>
            </a:r>
            <a:r>
              <a:rPr lang="en-US" altLang="zh-TW" dirty="0"/>
              <a:t>for more than 99% of </a:t>
            </a:r>
            <a:r>
              <a:rPr lang="en-US" altLang="zh-TW" dirty="0" err="1"/>
              <a:t>subframes</a:t>
            </a:r>
            <a:r>
              <a:rPr lang="en-US" altLang="zh-TW" dirty="0"/>
              <a:t>. </a:t>
            </a:r>
            <a:r>
              <a:rPr lang="en-US" altLang="zh-TW" dirty="0" smtClean="0"/>
              <a:t>Therefore, P  </a:t>
            </a:r>
            <a:r>
              <a:rPr lang="en-US" altLang="zh-TW" dirty="0"/>
              <a:t>= 0 is optimal in terms of total resources used.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8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Control Speed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 We run a down-link </a:t>
            </a:r>
            <a:r>
              <a:rPr lang="en-US" altLang="zh-TW" dirty="0" smtClean="0"/>
              <a:t>processing pipeline</a:t>
            </a:r>
            <a:r>
              <a:rPr lang="en-US" altLang="zh-TW" dirty="0"/>
              <a:t>, which includes turbo encoding, </a:t>
            </a:r>
            <a:r>
              <a:rPr lang="en-US" altLang="zh-TW" dirty="0" smtClean="0"/>
              <a:t>scrambling and </a:t>
            </a:r>
            <a:r>
              <a:rPr lang="en-US" altLang="zh-TW" dirty="0"/>
              <a:t>OFDM modulation. The scheduler </a:t>
            </a:r>
            <a:r>
              <a:rPr lang="en-US" altLang="zh-TW" dirty="0" smtClean="0"/>
              <a:t>dynamically changes </a:t>
            </a:r>
            <a:r>
              <a:rPr lang="en-US" altLang="zh-TW" dirty="0"/>
              <a:t>the encoding </a:t>
            </a:r>
            <a:r>
              <a:rPr lang="en-US" altLang="zh-TW" dirty="0" smtClean="0"/>
              <a:t>scheme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Overhead: Schedule between </a:t>
            </a:r>
          </a:p>
          <a:p>
            <a:r>
              <a:rPr lang="en-US" altLang="zh-TW" dirty="0"/>
              <a:t>T</a:t>
            </a:r>
            <a:r>
              <a:rPr lang="en-US" altLang="zh-TW" dirty="0" smtClean="0"/>
              <a:t>hreads </a:t>
            </a:r>
            <a:r>
              <a:rPr lang="en-US" altLang="zh-TW" dirty="0"/>
              <a:t>of the same </a:t>
            </a:r>
            <a:r>
              <a:rPr lang="en-US" altLang="zh-TW" dirty="0" smtClean="0"/>
              <a:t>process which </a:t>
            </a:r>
            <a:r>
              <a:rPr lang="en-US" altLang="zh-TW" dirty="0"/>
              <a:t>is </a:t>
            </a:r>
            <a:r>
              <a:rPr lang="en-US" altLang="zh-TW" dirty="0" smtClean="0"/>
              <a:t>about </a:t>
            </a:r>
            <a:r>
              <a:rPr lang="en-US" altLang="zh-TW" dirty="0" smtClean="0">
                <a:solidFill>
                  <a:srgbClr val="FF0000"/>
                </a:solidFill>
              </a:rPr>
              <a:t>0.01us</a:t>
            </a:r>
          </a:p>
          <a:p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same server but </a:t>
            </a:r>
            <a:r>
              <a:rPr lang="en-US" altLang="zh-TW" dirty="0" smtClean="0"/>
              <a:t>different processes which </a:t>
            </a:r>
            <a:r>
              <a:rPr lang="en-US" altLang="zh-TW" dirty="0"/>
              <a:t>takes about </a:t>
            </a:r>
            <a:r>
              <a:rPr lang="en-US" altLang="zh-TW" dirty="0" smtClean="0">
                <a:solidFill>
                  <a:srgbClr val="FF0000"/>
                </a:solidFill>
              </a:rPr>
              <a:t>5us</a:t>
            </a:r>
          </a:p>
          <a:p>
            <a:r>
              <a:rPr lang="en-US" altLang="zh-TW" dirty="0"/>
              <a:t>D</a:t>
            </a:r>
            <a:r>
              <a:rPr lang="en-US" altLang="zh-TW" dirty="0" smtClean="0"/>
              <a:t>ifferent servers</a:t>
            </a:r>
            <a:r>
              <a:rPr lang="en-US" altLang="zh-TW" dirty="0"/>
              <a:t>, network delay is introduced, which is </a:t>
            </a:r>
            <a:r>
              <a:rPr lang="en-US" altLang="zh-TW" dirty="0" smtClean="0"/>
              <a:t>about </a:t>
            </a:r>
            <a:r>
              <a:rPr lang="en-US" altLang="zh-TW" dirty="0" smtClean="0">
                <a:solidFill>
                  <a:srgbClr val="FF0000"/>
                </a:solidFill>
              </a:rPr>
              <a:t>23us</a:t>
            </a:r>
            <a:r>
              <a:rPr lang="en-US" altLang="zh-TW" dirty="0"/>
              <a:t>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15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62" y="117065"/>
            <a:ext cx="8169263" cy="6386469"/>
          </a:xfrm>
        </p:spPr>
      </p:pic>
    </p:spTree>
    <p:extLst>
      <p:ext uri="{BB962C8B-B14F-4D97-AF65-F5344CB8AC3E}">
        <p14:creationId xmlns:p14="http://schemas.microsoft.com/office/powerpoint/2010/main" val="18531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Dynamic resource allocation validation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9"/>
          <a:stretch/>
        </p:blipFill>
        <p:spPr>
          <a:xfrm>
            <a:off x="1355271" y="1341847"/>
            <a:ext cx="9481457" cy="5516153"/>
          </a:xfrm>
        </p:spPr>
      </p:pic>
      <p:sp>
        <p:nvSpPr>
          <p:cNvPr id="5" name="文字方塊 4"/>
          <p:cNvSpPr txBox="1"/>
          <p:nvPr/>
        </p:nvSpPr>
        <p:spPr>
          <a:xfrm>
            <a:off x="176425" y="418517"/>
            <a:ext cx="4852775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base station is sending </a:t>
            </a:r>
            <a:r>
              <a:rPr lang="en-US" altLang="zh-TW" dirty="0" smtClean="0"/>
              <a:t>data to </a:t>
            </a:r>
            <a:r>
              <a:rPr lang="en-US" altLang="zh-TW" dirty="0"/>
              <a:t>4 UEs, in each </a:t>
            </a:r>
            <a:r>
              <a:rPr lang="en-US" altLang="zh-TW" dirty="0" err="1"/>
              <a:t>subframe</a:t>
            </a:r>
            <a:r>
              <a:rPr lang="en-US" altLang="zh-TW" dirty="0"/>
              <a:t> (1ms) the total </a:t>
            </a:r>
            <a:r>
              <a:rPr lang="en-US" altLang="zh-TW" dirty="0" smtClean="0"/>
              <a:t>processing time </a:t>
            </a:r>
            <a:r>
              <a:rPr lang="en-US" altLang="zh-TW" dirty="0"/>
              <a:t>of all 4 UEs' data is about 800us</a:t>
            </a:r>
            <a:endParaRPr kumimoji="1" lang="zh-TW" altLang="en-US" dirty="0"/>
          </a:p>
        </p:txBody>
      </p:sp>
      <p:cxnSp>
        <p:nvCxnSpPr>
          <p:cNvPr id="7" name="直線箭頭接點 6"/>
          <p:cNvCxnSpPr/>
          <p:nvPr/>
        </p:nvCxnSpPr>
        <p:spPr>
          <a:xfrm>
            <a:off x="2602812" y="1341847"/>
            <a:ext cx="1642617" cy="20806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779616" y="6254117"/>
            <a:ext cx="281198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Another </a:t>
            </a:r>
            <a:r>
              <a:rPr lang="en-US" altLang="zh-TW" dirty="0"/>
              <a:t>2 UEs </a:t>
            </a:r>
            <a:r>
              <a:rPr lang="en-US" altLang="zh-TW" dirty="0" smtClean="0"/>
              <a:t>join the </a:t>
            </a:r>
            <a:r>
              <a:rPr lang="en-US" altLang="zh-TW" dirty="0"/>
              <a:t>RAN</a:t>
            </a:r>
            <a:endParaRPr kumimoji="1" lang="zh-TW" altLang="en-US" dirty="0"/>
          </a:p>
        </p:txBody>
      </p:sp>
      <p:cxnSp>
        <p:nvCxnSpPr>
          <p:cNvPr id="10" name="直線箭頭接點 9"/>
          <p:cNvCxnSpPr>
            <a:stCxn id="9" idx="0"/>
          </p:cNvCxnSpPr>
          <p:nvPr/>
        </p:nvCxnSpPr>
        <p:spPr>
          <a:xfrm flipV="1">
            <a:off x="3185610" y="3579223"/>
            <a:ext cx="2300790" cy="26748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886782" y="2003567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7030A0"/>
                </a:solidFill>
                <a:latin typeface=""/>
              </a:rPr>
              <a:t> misses the deadline</a:t>
            </a:r>
            <a:endParaRPr lang="zh-TW" altLang="en-US" sz="2800" b="1" dirty="0">
              <a:solidFill>
                <a:srgbClr val="7030A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04974" y="1247409"/>
            <a:ext cx="492752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"/>
              </a:rPr>
              <a:t>S</a:t>
            </a:r>
            <a:r>
              <a:rPr lang="en-US" altLang="zh-TW" dirty="0" smtClean="0">
                <a:latin typeface=""/>
              </a:rPr>
              <a:t>cheduler </a:t>
            </a:r>
            <a:r>
              <a:rPr lang="en-US" altLang="zh-TW" dirty="0">
                <a:latin typeface=""/>
              </a:rPr>
              <a:t>start to use another core and 3 </a:t>
            </a:r>
            <a:r>
              <a:rPr lang="en-US" altLang="zh-TW" dirty="0" err="1" smtClean="0">
                <a:latin typeface=""/>
              </a:rPr>
              <a:t>Ues</a:t>
            </a:r>
            <a:r>
              <a:rPr lang="en-US" altLang="zh-TW" dirty="0" smtClean="0">
                <a:latin typeface=""/>
              </a:rPr>
              <a:t>’ </a:t>
            </a:r>
          </a:p>
          <a:p>
            <a:r>
              <a:rPr lang="en-US" altLang="zh-TW" dirty="0" smtClean="0">
                <a:latin typeface=""/>
              </a:rPr>
              <a:t>processing </a:t>
            </a:r>
            <a:r>
              <a:rPr lang="en-US" altLang="zh-TW" dirty="0">
                <a:latin typeface=""/>
              </a:rPr>
              <a:t>is dedicated to 1 core</a:t>
            </a:r>
            <a:endParaRPr lang="zh-TW" altLang="en-US" dirty="0"/>
          </a:p>
        </p:txBody>
      </p:sp>
      <p:cxnSp>
        <p:nvCxnSpPr>
          <p:cNvPr id="17" name="直線箭頭接點 16"/>
          <p:cNvCxnSpPr>
            <a:stCxn id="16" idx="2"/>
          </p:cNvCxnSpPr>
          <p:nvPr/>
        </p:nvCxnSpPr>
        <p:spPr>
          <a:xfrm flipH="1">
            <a:off x="7511143" y="1893740"/>
            <a:ext cx="2257592" cy="11890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06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Related Work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en-US" altLang="zh-TW" dirty="0" err="1"/>
              <a:t>CloudRAN</a:t>
            </a:r>
            <a:r>
              <a:rPr lang="en-US" altLang="zh-TW" dirty="0"/>
              <a:t> [7, 20] statically associates each </a:t>
            </a:r>
            <a:r>
              <a:rPr lang="en-US" altLang="zh-TW" dirty="0" smtClean="0"/>
              <a:t>base station </a:t>
            </a:r>
            <a:r>
              <a:rPr lang="en-US" altLang="zh-TW" dirty="0"/>
              <a:t>to a base band unit (BBU), is not </a:t>
            </a:r>
            <a:r>
              <a:rPr lang="en-US" altLang="zh-TW" dirty="0" smtClean="0"/>
              <a:t>programmable and </a:t>
            </a:r>
            <a:r>
              <a:rPr lang="en-US" altLang="zh-TW" dirty="0"/>
              <a:t>does not provide centralized control.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1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Conclusion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With </a:t>
            </a:r>
            <a:r>
              <a:rPr lang="en-US" altLang="zh-TW" dirty="0"/>
              <a:t>the rapid evolution towards an untethered </a:t>
            </a:r>
            <a:r>
              <a:rPr lang="en-US" altLang="zh-TW" dirty="0" smtClean="0"/>
              <a:t>and connected </a:t>
            </a:r>
            <a:r>
              <a:rPr lang="en-US" altLang="zh-TW" dirty="0"/>
              <a:t>mobile world, </a:t>
            </a:r>
            <a:r>
              <a:rPr lang="en-US" altLang="zh-TW" dirty="0" smtClean="0"/>
              <a:t>radio </a:t>
            </a:r>
            <a:r>
              <a:rPr lang="en-US" altLang="zh-TW" dirty="0"/>
              <a:t>access networks can </a:t>
            </a:r>
            <a:r>
              <a:rPr lang="en-US" altLang="zh-TW" dirty="0" smtClean="0"/>
              <a:t>no longer </a:t>
            </a:r>
            <a:r>
              <a:rPr lang="en-US" altLang="zh-TW" dirty="0"/>
              <a:t>remain monolithic and </a:t>
            </a:r>
            <a:r>
              <a:rPr lang="en-US" altLang="zh-TW" dirty="0" smtClean="0"/>
              <a:t>inflexible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 smtClean="0"/>
              <a:t>PRAN</a:t>
            </a:r>
            <a:r>
              <a:rPr lang="en-US" altLang="zh-TW" dirty="0"/>
              <a:t>, </a:t>
            </a:r>
            <a:r>
              <a:rPr lang="en-US" altLang="zh-TW" dirty="0" smtClean="0"/>
              <a:t>a programmable </a:t>
            </a:r>
            <a:r>
              <a:rPr lang="en-US" altLang="zh-TW" dirty="0"/>
              <a:t>radio access network architecture, </a:t>
            </a:r>
            <a:r>
              <a:rPr lang="en-US" altLang="zh-TW" dirty="0" smtClean="0"/>
              <a:t>can meet </a:t>
            </a:r>
            <a:r>
              <a:rPr lang="en-US" altLang="zh-TW" dirty="0"/>
              <a:t>the changing requirements of RANs.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42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Introduction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PRAN, </a:t>
            </a:r>
            <a:r>
              <a:rPr lang="en-US" altLang="zh-TW" dirty="0" smtClean="0"/>
              <a:t>a Programmable </a:t>
            </a:r>
            <a:r>
              <a:rPr lang="en-US" altLang="zh-TW" dirty="0"/>
              <a:t>Radio Access Network. </a:t>
            </a:r>
            <a:endParaRPr lang="en-US" altLang="zh-TW" dirty="0" smtClean="0"/>
          </a:p>
          <a:p>
            <a:r>
              <a:rPr lang="en-US" altLang="zh-TW" dirty="0" smtClean="0"/>
              <a:t>centralize the </a:t>
            </a:r>
            <a:r>
              <a:rPr lang="en-US" altLang="zh-TW" dirty="0"/>
              <a:t>L1/L2 processing of base stations into </a:t>
            </a:r>
            <a:r>
              <a:rPr lang="en-US" altLang="zh-TW" dirty="0" smtClean="0"/>
              <a:t>a cluster </a:t>
            </a:r>
            <a:r>
              <a:rPr lang="en-US" altLang="zh-TW" dirty="0"/>
              <a:t>of commodity servers</a:t>
            </a:r>
            <a:r>
              <a:rPr lang="en-US" altLang="zh-TW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0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Progress Update </a:t>
            </a:r>
            <a:endParaRPr lang="zh-TW" altLang="en-US" dirty="0"/>
          </a:p>
        </p:txBody>
      </p:sp>
      <p:pic>
        <p:nvPicPr>
          <p:cNvPr id="4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27200" y="119828"/>
            <a:ext cx="2464800" cy="102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common-form.com/blog/wp-content/uploads/2015/03/tax-day-altern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50" y="2079823"/>
            <a:ext cx="8001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 rot="20318272">
            <a:off x="856190" y="2743200"/>
            <a:ext cx="2957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smtClean="0">
                <a:solidFill>
                  <a:srgbClr val="FF0000"/>
                </a:solidFill>
              </a:rPr>
              <a:t>Final Projects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Feature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</a:t>
            </a:r>
            <a:r>
              <a:rPr lang="en-US" altLang="zh-TW" dirty="0" smtClean="0"/>
              <a:t>oordinates </a:t>
            </a:r>
            <a:r>
              <a:rPr lang="en-US" altLang="zh-TW" dirty="0"/>
              <a:t>radio </a:t>
            </a:r>
            <a:r>
              <a:rPr lang="en-US" altLang="zh-TW" dirty="0" smtClean="0"/>
              <a:t>resource </a:t>
            </a:r>
            <a:r>
              <a:rPr lang="en-US" altLang="zh-TW" dirty="0"/>
              <a:t>(time, </a:t>
            </a:r>
            <a:r>
              <a:rPr lang="en-US" altLang="zh-TW" dirty="0" smtClean="0"/>
              <a:t>frequency,</a:t>
            </a:r>
            <a:r>
              <a:rPr lang="en-US" altLang="zh-TW" dirty="0"/>
              <a:t> </a:t>
            </a:r>
            <a:r>
              <a:rPr lang="en-US" altLang="zh-TW" dirty="0" smtClean="0"/>
              <a:t>location</a:t>
            </a:r>
            <a:r>
              <a:rPr lang="en-US" altLang="zh-TW" dirty="0"/>
              <a:t>) </a:t>
            </a:r>
            <a:r>
              <a:rPr lang="en-US" altLang="zh-TW" dirty="0" smtClean="0"/>
              <a:t>and </a:t>
            </a:r>
            <a:r>
              <a:rPr lang="en-US" altLang="zh-TW" dirty="0"/>
              <a:t>enables </a:t>
            </a:r>
            <a:r>
              <a:rPr lang="en-US" altLang="zh-TW" dirty="0" smtClean="0"/>
              <a:t>each operator </a:t>
            </a:r>
            <a:r>
              <a:rPr lang="en-US" altLang="zh-TW" dirty="0"/>
              <a:t>to </a:t>
            </a:r>
            <a:r>
              <a:rPr lang="en-US" altLang="zh-TW" dirty="0" smtClean="0"/>
              <a:t>flexibly </a:t>
            </a:r>
            <a:r>
              <a:rPr lang="en-US" altLang="zh-TW" dirty="0"/>
              <a:t>control its radio resources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Offers programmability </a:t>
            </a:r>
            <a:r>
              <a:rPr lang="en-US" altLang="zh-TW" dirty="0"/>
              <a:t>to </a:t>
            </a:r>
            <a:r>
              <a:rPr lang="en-US" altLang="zh-TW" dirty="0" smtClean="0"/>
              <a:t>configure different </a:t>
            </a:r>
            <a:r>
              <a:rPr lang="en-US" altLang="zh-TW" dirty="0"/>
              <a:t>data paths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easily upgraded and </a:t>
            </a:r>
            <a:r>
              <a:rPr lang="en-US" altLang="zh-TW" dirty="0"/>
              <a:t>replaced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R</a:t>
            </a:r>
            <a:r>
              <a:rPr lang="en-US" altLang="zh-TW" dirty="0" smtClean="0"/>
              <a:t>esources sharing and </a:t>
            </a:r>
            <a:r>
              <a:rPr lang="en-US" altLang="zh-TW" dirty="0"/>
              <a:t>scheduling among base stations' processing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increase </a:t>
            </a:r>
            <a:r>
              <a:rPr lang="en-US" altLang="zh-TW" dirty="0"/>
              <a:t>the utilization of the infrastructure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Based on real traces of more than 3000 base </a:t>
            </a:r>
            <a:r>
              <a:rPr lang="en-US" altLang="zh-TW" dirty="0" smtClean="0"/>
              <a:t>stations from </a:t>
            </a:r>
            <a:r>
              <a:rPr lang="en-US" altLang="zh-TW" dirty="0"/>
              <a:t>a national cellular operator, our initial </a:t>
            </a:r>
            <a:r>
              <a:rPr lang="en-US" altLang="zh-TW" dirty="0" smtClean="0"/>
              <a:t>evaluation shows </a:t>
            </a:r>
            <a:r>
              <a:rPr lang="en-US" altLang="zh-TW" b="1" dirty="0" smtClean="0"/>
              <a:t>PRAN </a:t>
            </a:r>
            <a:r>
              <a:rPr lang="en-US" altLang="zh-TW" b="1" dirty="0"/>
              <a:t>reduces CPU requirements by </a:t>
            </a:r>
            <a:r>
              <a:rPr lang="en-US" altLang="zh-TW" b="1" dirty="0" smtClean="0"/>
              <a:t>a factor </a:t>
            </a:r>
            <a:r>
              <a:rPr lang="en-US" altLang="zh-TW" b="1" dirty="0"/>
              <a:t>of 30</a:t>
            </a:r>
            <a:r>
              <a:rPr lang="en-US" altLang="zh-TW" dirty="0"/>
              <a:t>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71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PRAN Architecture 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04" y="1360135"/>
            <a:ext cx="7411432" cy="5331609"/>
          </a:xfrm>
        </p:spPr>
      </p:pic>
    </p:spTree>
    <p:extLst>
      <p:ext uri="{BB962C8B-B14F-4D97-AF65-F5344CB8AC3E}">
        <p14:creationId xmlns:p14="http://schemas.microsoft.com/office/powerpoint/2010/main" val="15692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PRAN 4 planes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adio plane : </a:t>
            </a:r>
            <a:r>
              <a:rPr lang="en-US" altLang="zh-TW" dirty="0"/>
              <a:t>isolates radio resources among </a:t>
            </a:r>
            <a:r>
              <a:rPr lang="en-US" altLang="zh-TW" dirty="0" smtClean="0"/>
              <a:t>different operators</a:t>
            </a:r>
          </a:p>
          <a:p>
            <a:r>
              <a:rPr lang="en-US" altLang="zh-TW" dirty="0"/>
              <a:t>D</a:t>
            </a:r>
            <a:r>
              <a:rPr lang="en-US" altLang="zh-TW" dirty="0" smtClean="0"/>
              <a:t>ata plane : includes </a:t>
            </a:r>
            <a:r>
              <a:rPr lang="en-US" altLang="zh-TW" dirty="0"/>
              <a:t>data paths of </a:t>
            </a:r>
            <a:r>
              <a:rPr lang="en-US" altLang="zh-TW" dirty="0" smtClean="0"/>
              <a:t>UEs’ data streams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ontrol </a:t>
            </a:r>
            <a:r>
              <a:rPr lang="en-US" altLang="zh-TW" dirty="0"/>
              <a:t>plane </a:t>
            </a:r>
            <a:r>
              <a:rPr lang="en-US" altLang="zh-TW" dirty="0" smtClean="0"/>
              <a:t>: configures the </a:t>
            </a:r>
            <a:r>
              <a:rPr lang="en-US" altLang="zh-TW" dirty="0"/>
              <a:t>data plane and directs each data </a:t>
            </a:r>
            <a:r>
              <a:rPr lang="en-US" altLang="zh-TW" dirty="0" smtClean="0"/>
              <a:t>stream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management plane assigns computational </a:t>
            </a:r>
            <a:r>
              <a:rPr lang="en-US" altLang="zh-TW" dirty="0" smtClean="0"/>
              <a:t>resources to </a:t>
            </a:r>
            <a:r>
              <a:rPr lang="en-US" altLang="zh-TW" dirty="0"/>
              <a:t>tasks</a:t>
            </a:r>
            <a:r>
              <a:rPr lang="en-US" altLang="zh-TW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Challenges 1: Satisfy Time Constraint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Many Data operations in L1/L2 have very strict time constraints.</a:t>
            </a:r>
          </a:p>
          <a:p>
            <a:pPr lvl="1"/>
            <a:r>
              <a:rPr lang="en-US" altLang="zh-TW" dirty="0" smtClean="0"/>
              <a:t>Transport </a:t>
            </a:r>
            <a:r>
              <a:rPr lang="en-US" altLang="zh-TW" dirty="0"/>
              <a:t>block </a:t>
            </a:r>
            <a:r>
              <a:rPr lang="en-US" altLang="zh-TW" dirty="0" smtClean="0"/>
              <a:t>of a sub frame (1ms </a:t>
            </a:r>
            <a:r>
              <a:rPr lang="en-US" altLang="zh-TW" dirty="0"/>
              <a:t>in </a:t>
            </a:r>
            <a:r>
              <a:rPr lang="en-US" altLang="zh-TW" dirty="0" smtClean="0"/>
              <a:t>LTE)</a:t>
            </a:r>
          </a:p>
          <a:p>
            <a:pPr lvl="1"/>
            <a:r>
              <a:rPr lang="en-US" altLang="zh-TW" dirty="0" smtClean="0"/>
              <a:t>Received </a:t>
            </a:r>
            <a:r>
              <a:rPr lang="en-US" altLang="zh-TW" dirty="0"/>
              <a:t>transport </a:t>
            </a:r>
            <a:r>
              <a:rPr lang="en-US" altLang="zh-TW" dirty="0" smtClean="0"/>
              <a:t>block </a:t>
            </a:r>
            <a:r>
              <a:rPr lang="zh-TW" altLang="en-US" dirty="0"/>
              <a:t> </a:t>
            </a:r>
            <a:r>
              <a:rPr lang="en-US" altLang="zh-TW" dirty="0"/>
              <a:t>(4ms </a:t>
            </a:r>
            <a:r>
              <a:rPr lang="en-US" altLang="zh-TW" dirty="0" smtClean="0"/>
              <a:t>in LTE)</a:t>
            </a:r>
          </a:p>
          <a:p>
            <a:pPr lvl="1"/>
            <a:endParaRPr kumimoji="1" lang="en-US" altLang="zh-TW" dirty="0"/>
          </a:p>
          <a:p>
            <a:r>
              <a:rPr kumimoji="1" lang="en-US" altLang="zh-TW" dirty="0" smtClean="0"/>
              <a:t>Solutions :</a:t>
            </a:r>
          </a:p>
          <a:p>
            <a:r>
              <a:rPr lang="en-US" altLang="zh-TW" dirty="0" smtClean="0"/>
              <a:t>we </a:t>
            </a:r>
            <a:r>
              <a:rPr lang="en-US" altLang="zh-TW" dirty="0"/>
              <a:t>can </a:t>
            </a:r>
            <a:r>
              <a:rPr lang="en-US" altLang="zh-TW" dirty="0" smtClean="0"/>
              <a:t>allocate computation </a:t>
            </a:r>
            <a:r>
              <a:rPr lang="en-US" altLang="zh-TW" dirty="0"/>
              <a:t>resources to the processing operations </a:t>
            </a:r>
            <a:r>
              <a:rPr lang="en-US" altLang="zh-TW" dirty="0" smtClean="0"/>
              <a:t>to satisfy </a:t>
            </a:r>
            <a:r>
              <a:rPr lang="en-US" altLang="zh-TW" dirty="0"/>
              <a:t>a given deadline.</a:t>
            </a:r>
            <a:endParaRPr kumimoji="1" lang="en-US" altLang="zh-TW" dirty="0" smtClean="0"/>
          </a:p>
          <a:p>
            <a:pPr lvl="1"/>
            <a:r>
              <a:rPr lang="en-US" altLang="zh-TW" dirty="0" smtClean="0"/>
              <a:t>most processing </a:t>
            </a:r>
            <a:r>
              <a:rPr lang="en-US" altLang="zh-TW" dirty="0"/>
              <a:t>operations in L1/L2 take time </a:t>
            </a:r>
            <a:r>
              <a:rPr lang="en-US" altLang="zh-TW" dirty="0" smtClean="0"/>
              <a:t>proportional to </a:t>
            </a:r>
            <a:r>
              <a:rPr lang="en-US" altLang="zh-TW" dirty="0"/>
              <a:t>length of the input and are independent of the </a:t>
            </a:r>
            <a:r>
              <a:rPr lang="en-US" altLang="zh-TW" dirty="0" smtClean="0"/>
              <a:t>exact input </a:t>
            </a:r>
            <a:r>
              <a:rPr lang="en-US" altLang="zh-TW" dirty="0"/>
              <a:t>(e.g. turbo coding, FFT</a:t>
            </a:r>
            <a:r>
              <a:rPr lang="en-US" altLang="zh-TW" dirty="0" smtClean="0"/>
              <a:t>).</a:t>
            </a:r>
          </a:p>
          <a:p>
            <a:r>
              <a:rPr kumimoji="1" lang="en-US" altLang="zh-TW" dirty="0" smtClean="0"/>
              <a:t>Future : </a:t>
            </a:r>
            <a:r>
              <a:rPr lang="en-US" altLang="zh-TW" dirty="0"/>
              <a:t> </a:t>
            </a:r>
            <a:r>
              <a:rPr lang="en-US" altLang="zh-TW" dirty="0" smtClean="0"/>
              <a:t>offload to </a:t>
            </a:r>
            <a:r>
              <a:rPr lang="en-US" altLang="zh-TW" dirty="0"/>
              <a:t>hardware reducing processing time.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49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Challenge 2: </a:t>
            </a:r>
            <a:r>
              <a:rPr lang="en-US" altLang="zh-TW" dirty="0"/>
              <a:t> Handle </a:t>
            </a:r>
            <a:r>
              <a:rPr lang="en-US" altLang="zh-TW" dirty="0" err="1"/>
              <a:t>Bursty</a:t>
            </a:r>
            <a:r>
              <a:rPr lang="en-US" altLang="zh-TW" dirty="0"/>
              <a:t> </a:t>
            </a:r>
            <a:r>
              <a:rPr lang="en-US" altLang="zh-TW" dirty="0" smtClean="0"/>
              <a:t>Traffic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When </a:t>
            </a:r>
            <a:r>
              <a:rPr lang="en-US" altLang="zh-TW" dirty="0" err="1"/>
              <a:t>bursty</a:t>
            </a:r>
            <a:r>
              <a:rPr lang="en-US" altLang="zh-TW" dirty="0"/>
              <a:t> </a:t>
            </a:r>
            <a:r>
              <a:rPr lang="en-US" altLang="zh-TW" dirty="0" smtClean="0"/>
              <a:t>traffic </a:t>
            </a:r>
            <a:r>
              <a:rPr lang="en-US" altLang="zh-TW" dirty="0"/>
              <a:t>comes, it is hard to </a:t>
            </a:r>
            <a:r>
              <a:rPr lang="en-US" altLang="zh-TW" dirty="0" smtClean="0"/>
              <a:t>reallocate computational </a:t>
            </a:r>
            <a:r>
              <a:rPr lang="en-US" altLang="zh-TW" dirty="0"/>
              <a:t>resources to busy base </a:t>
            </a:r>
            <a:r>
              <a:rPr lang="en-US" altLang="zh-TW" dirty="0" smtClean="0"/>
              <a:t>stations</a:t>
            </a:r>
            <a:endParaRPr lang="zh-TW" altLang="en-US" dirty="0" smtClean="0"/>
          </a:p>
          <a:p>
            <a:endParaRPr kumimoji="1" lang="zh-TW" altLang="en-US" dirty="0"/>
          </a:p>
          <a:p>
            <a:r>
              <a:rPr kumimoji="1" lang="en-US" altLang="zh-TW" dirty="0" smtClean="0"/>
              <a:t>Solution:</a:t>
            </a:r>
          </a:p>
          <a:p>
            <a:r>
              <a:rPr lang="en-US" altLang="zh-TW" dirty="0" smtClean="0"/>
              <a:t>Different UE's </a:t>
            </a:r>
            <a:r>
              <a:rPr lang="en-US" altLang="zh-TW" dirty="0"/>
              <a:t>L1/L2 data block processing can be </a:t>
            </a:r>
            <a:r>
              <a:rPr lang="en-US" altLang="zh-TW" dirty="0" smtClean="0"/>
              <a:t>performed independently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 smtClean="0"/>
              <a:t>Offloading </a:t>
            </a:r>
            <a:r>
              <a:rPr lang="en-US" altLang="zh-TW" dirty="0"/>
              <a:t>at the granularity of per </a:t>
            </a:r>
            <a:r>
              <a:rPr lang="en-US" altLang="zh-TW" dirty="0" smtClean="0"/>
              <a:t>UE per </a:t>
            </a:r>
            <a:r>
              <a:rPr lang="en-US" altLang="zh-TW" dirty="0"/>
              <a:t>data block makes it easier to use dynamic </a:t>
            </a:r>
            <a:r>
              <a:rPr lang="en-US" altLang="zh-TW" dirty="0" smtClean="0"/>
              <a:t>resources to </a:t>
            </a:r>
            <a:r>
              <a:rPr lang="en-US" altLang="zh-TW" dirty="0"/>
              <a:t>meet deadline requirements.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42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Challenge 3: </a:t>
            </a:r>
            <a:r>
              <a:rPr lang="en-US" altLang="zh-TW" dirty="0"/>
              <a:t>Provide </a:t>
            </a:r>
            <a:r>
              <a:rPr lang="en-US" altLang="zh-TW" dirty="0" smtClean="0"/>
              <a:t>Programmability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RANs should </a:t>
            </a:r>
            <a:r>
              <a:rPr lang="en-US" altLang="zh-TW" dirty="0"/>
              <a:t>support the need for rapid change of </a:t>
            </a:r>
            <a:r>
              <a:rPr lang="en-US" altLang="zh-TW" dirty="0" smtClean="0"/>
              <a:t>L1/L2 functions </a:t>
            </a:r>
            <a:r>
              <a:rPr lang="en-US" altLang="zh-TW" dirty="0"/>
              <a:t>and per operator customization of data paths</a:t>
            </a:r>
            <a:r>
              <a:rPr lang="en-US" altLang="zh-TW" dirty="0" smtClean="0"/>
              <a:t>.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Solution: </a:t>
            </a:r>
          </a:p>
          <a:p>
            <a:r>
              <a:rPr lang="en-US" altLang="zh-TW" dirty="0"/>
              <a:t>PRAN modularizes L1/L2 processing </a:t>
            </a:r>
            <a:r>
              <a:rPr lang="en-US" altLang="zh-TW" dirty="0" smtClean="0"/>
              <a:t>into blocks </a:t>
            </a:r>
            <a:r>
              <a:rPr lang="en-US" altLang="zh-TW" dirty="0"/>
              <a:t>which are used to implement basic </a:t>
            </a:r>
            <a:r>
              <a:rPr lang="en-US" altLang="zh-TW" dirty="0" smtClean="0"/>
              <a:t>processing. </a:t>
            </a:r>
          </a:p>
          <a:p>
            <a:r>
              <a:rPr lang="en-US" altLang="zh-TW" dirty="0" smtClean="0"/>
              <a:t>PRAN </a:t>
            </a:r>
            <a:r>
              <a:rPr lang="en-US" altLang="zh-TW" dirty="0"/>
              <a:t>provides mechanisms for operators to </a:t>
            </a:r>
            <a:r>
              <a:rPr lang="en-US" altLang="zh-TW" dirty="0" smtClean="0"/>
              <a:t>program and </a:t>
            </a:r>
            <a:r>
              <a:rPr lang="en-US" altLang="zh-TW" dirty="0"/>
              <a:t>implement their own processing blocks. </a:t>
            </a:r>
            <a:endParaRPr lang="en-US" altLang="zh-TW" dirty="0" smtClean="0"/>
          </a:p>
          <a:p>
            <a:r>
              <a:rPr lang="en-US" altLang="zh-TW" dirty="0" smtClean="0"/>
              <a:t>Further, we </a:t>
            </a:r>
            <a:r>
              <a:rPr lang="en-US" altLang="zh-TW" dirty="0"/>
              <a:t>envision providing a compiler that is capable </a:t>
            </a:r>
            <a:r>
              <a:rPr lang="en-US" altLang="zh-TW" dirty="0" smtClean="0"/>
              <a:t>of targeting </a:t>
            </a:r>
            <a:r>
              <a:rPr lang="en-US" altLang="zh-TW" dirty="0"/>
              <a:t>multiple </a:t>
            </a:r>
            <a:r>
              <a:rPr lang="en-US" altLang="zh-TW" dirty="0" smtClean="0"/>
              <a:t>back ends </a:t>
            </a:r>
            <a:r>
              <a:rPr lang="en-US" altLang="zh-TW" dirty="0"/>
              <a:t>(i.e., x86, DSPs, </a:t>
            </a:r>
            <a:r>
              <a:rPr lang="en-US" altLang="zh-TW" dirty="0" smtClean="0"/>
              <a:t>FPGAs, etc</a:t>
            </a:r>
            <a:r>
              <a:rPr lang="en-US" altLang="zh-TW" dirty="0"/>
              <a:t>.) and can use this compiler to allow the </a:t>
            </a:r>
            <a:r>
              <a:rPr lang="en-US" altLang="zh-TW" dirty="0" smtClean="0"/>
              <a:t>scheduler to </a:t>
            </a:r>
            <a:r>
              <a:rPr lang="en-US" altLang="zh-TW" dirty="0"/>
              <a:t>place processing blocks on a variety of </a:t>
            </a:r>
            <a:r>
              <a:rPr lang="en-US" altLang="zh-TW" dirty="0" smtClean="0"/>
              <a:t>hardware.</a:t>
            </a:r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7653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1514</Words>
  <Application>Microsoft Office PowerPoint</Application>
  <PresentationFormat>寬螢幕</PresentationFormat>
  <Paragraphs>141</Paragraphs>
  <Slides>30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5" baseType="lpstr">
      <vt:lpstr>新細明體</vt:lpstr>
      <vt:lpstr>Arial</vt:lpstr>
      <vt:lpstr>Calibri</vt:lpstr>
      <vt:lpstr>Calibri Light</vt:lpstr>
      <vt:lpstr>Office 佈景主題</vt:lpstr>
      <vt:lpstr>PRAN: Programmable Radio Access Networks</vt:lpstr>
      <vt:lpstr>Problems in current RAN architecture</vt:lpstr>
      <vt:lpstr>Introduction </vt:lpstr>
      <vt:lpstr>Feature </vt:lpstr>
      <vt:lpstr>PRAN Architecture </vt:lpstr>
      <vt:lpstr>PRAN 4 planes</vt:lpstr>
      <vt:lpstr>Challenges 1: Satisfy Time Constraint</vt:lpstr>
      <vt:lpstr>Challenge 2:  Handle Bursty Traffic</vt:lpstr>
      <vt:lpstr>Challenge 3: Provide Programmability</vt:lpstr>
      <vt:lpstr>Radio Plan </vt:lpstr>
      <vt:lpstr>Data Plan</vt:lpstr>
      <vt:lpstr>PowerPoint 簡報</vt:lpstr>
      <vt:lpstr>Control Plane </vt:lpstr>
      <vt:lpstr>Control Plane : Base station scheduler</vt:lpstr>
      <vt:lpstr>Management Plane </vt:lpstr>
      <vt:lpstr>Management</vt:lpstr>
      <vt:lpstr>Simple greedy bin packing algorithm</vt:lpstr>
      <vt:lpstr>Resources reallocation</vt:lpstr>
      <vt:lpstr>Dynamic resource pooling</vt:lpstr>
      <vt:lpstr>Simple greedy bin packing algorithm</vt:lpstr>
      <vt:lpstr>Evaluation </vt:lpstr>
      <vt:lpstr>PowerPoint 簡報</vt:lpstr>
      <vt:lpstr>PowerPoint 簡報</vt:lpstr>
      <vt:lpstr>Resource using</vt:lpstr>
      <vt:lpstr>Control Speed </vt:lpstr>
      <vt:lpstr>PowerPoint 簡報</vt:lpstr>
      <vt:lpstr> Dynamic resource allocation validation</vt:lpstr>
      <vt:lpstr>Related Work</vt:lpstr>
      <vt:lpstr>Conclusion</vt:lpstr>
      <vt:lpstr>Progress Update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PRAN: Programmable Radio Access Networks</dc:title>
  <dc:creator>茅辰寧</dc:creator>
  <cp:lastModifiedBy>Chen-Ning Mao</cp:lastModifiedBy>
  <cp:revision>66</cp:revision>
  <dcterms:created xsi:type="dcterms:W3CDTF">2015-06-07T06:39:58Z</dcterms:created>
  <dcterms:modified xsi:type="dcterms:W3CDTF">2015-06-07T18:28:55Z</dcterms:modified>
</cp:coreProperties>
</file>