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6" r:id="rId9"/>
    <p:sldId id="267" r:id="rId10"/>
    <p:sldId id="268" r:id="rId11"/>
    <p:sldId id="269" r:id="rId12"/>
    <p:sldId id="261" r:id="rId13"/>
    <p:sldId id="270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70FF-1BA7-4CF4-9286-9C349804B9D1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AD8-760D-492C-9E89-BA8443E67D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09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70FF-1BA7-4CF4-9286-9C349804B9D1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AD8-760D-492C-9E89-BA8443E67D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11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70FF-1BA7-4CF4-9286-9C349804B9D1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AD8-760D-492C-9E89-BA8443E67D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80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70FF-1BA7-4CF4-9286-9C349804B9D1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AD8-760D-492C-9E89-BA8443E67D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1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70FF-1BA7-4CF4-9286-9C349804B9D1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AD8-760D-492C-9E89-BA8443E67D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37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70FF-1BA7-4CF4-9286-9C349804B9D1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AD8-760D-492C-9E89-BA8443E67D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6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70FF-1BA7-4CF4-9286-9C349804B9D1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AD8-760D-492C-9E89-BA8443E67D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26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70FF-1BA7-4CF4-9286-9C349804B9D1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AD8-760D-492C-9E89-BA8443E67D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92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70FF-1BA7-4CF4-9286-9C349804B9D1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AD8-760D-492C-9E89-BA8443E67D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80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70FF-1BA7-4CF4-9286-9C349804B9D1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AD8-760D-492C-9E89-BA8443E67D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38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70FF-1BA7-4CF4-9286-9C349804B9D1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AD8-760D-492C-9E89-BA8443E67D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71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B70FF-1BA7-4CF4-9286-9C349804B9D1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CAD8-760D-492C-9E89-BA8443E67D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16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4400" dirty="0"/>
              <a:t>Cognitive Passive Estimation of </a:t>
            </a:r>
            <a:r>
              <a:rPr lang="en-US" altLang="zh-TW" sz="4400" dirty="0" smtClean="0"/>
              <a:t>Available Bandwidth </a:t>
            </a:r>
            <a:r>
              <a:rPr lang="en-US" altLang="zh-TW" sz="4400" dirty="0"/>
              <a:t>(</a:t>
            </a:r>
            <a:r>
              <a:rPr lang="en-US" altLang="zh-TW" sz="4400" dirty="0" err="1"/>
              <a:t>cPEAB</a:t>
            </a:r>
            <a:r>
              <a:rPr lang="en-US" altLang="zh-TW" sz="4400" dirty="0"/>
              <a:t>) in </a:t>
            </a:r>
            <a:r>
              <a:rPr lang="en-US" altLang="zh-TW" sz="4400" dirty="0" smtClean="0"/>
              <a:t>Overlapped IEEE </a:t>
            </a:r>
            <a:r>
              <a:rPr lang="en-US" altLang="zh-TW" sz="4400" dirty="0"/>
              <a:t>802.11 </a:t>
            </a:r>
            <a:r>
              <a:rPr lang="en-US" altLang="zh-TW" sz="4400" dirty="0" err="1" smtClean="0"/>
              <a:t>WiFi</a:t>
            </a:r>
            <a:r>
              <a:rPr lang="en-US" altLang="zh-TW" sz="4400" dirty="0" smtClean="0"/>
              <a:t> WLANs</a:t>
            </a:r>
            <a:endParaRPr lang="zh-TW" alt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Shahnaza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Tursunova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Khamidulla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Inoyatov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and Young-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Tak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Kim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Dept. of Information and Communication Engineering, Graduate School,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Yeungnam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University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Gyeongsan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, Korea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Email: {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sh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tursunova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kinoyatov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}@ynu.ac.kr, ytkim@yu.ac.kr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2400" y="6383867"/>
            <a:ext cx="676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Network Operations and Management Symposium (NOMS), 2010 IEEE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37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Scenario without </a:t>
            </a:r>
            <a:r>
              <a:rPr lang="en-US" altLang="zh-TW" dirty="0" smtClean="0"/>
              <a:t>hidden/exposed </a:t>
            </a:r>
            <a:r>
              <a:rPr lang="en-US" altLang="zh-TW" dirty="0"/>
              <a:t>nodes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015" y="1078709"/>
            <a:ext cx="2436118" cy="16785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47" y="3132956"/>
            <a:ext cx="4270656" cy="327501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111" y="3132956"/>
            <a:ext cx="4546550" cy="32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848" y="365126"/>
            <a:ext cx="8515350" cy="1325563"/>
          </a:xfrm>
        </p:spPr>
        <p:txBody>
          <a:bodyPr/>
          <a:lstStyle/>
          <a:p>
            <a:r>
              <a:rPr lang="en-US" altLang="zh-TW" dirty="0"/>
              <a:t>Scenario </a:t>
            </a:r>
            <a:r>
              <a:rPr lang="en-US" altLang="zh-TW" dirty="0" smtClean="0"/>
              <a:t>with </a:t>
            </a:r>
            <a:r>
              <a:rPr lang="en-US" altLang="zh-TW" dirty="0"/>
              <a:t>hidden/exposed nodes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2067" y="1397845"/>
            <a:ext cx="2542572" cy="150622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5" y="3081834"/>
            <a:ext cx="4302653" cy="336836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718" y="3081834"/>
            <a:ext cx="4338044" cy="336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proposed a new cognitive passive </a:t>
            </a:r>
            <a:r>
              <a:rPr lang="en-US" altLang="zh-TW" dirty="0" smtClean="0"/>
              <a:t>estimation of </a:t>
            </a:r>
            <a:r>
              <a:rPr lang="en-US" altLang="zh-TW" dirty="0"/>
              <a:t>available bandwidth (</a:t>
            </a:r>
            <a:r>
              <a:rPr lang="en-US" altLang="zh-TW" dirty="0" err="1"/>
              <a:t>cPEAB</a:t>
            </a:r>
            <a:r>
              <a:rPr lang="en-US" altLang="zh-TW" dirty="0"/>
              <a:t>) </a:t>
            </a:r>
            <a:endParaRPr lang="en-US" altLang="zh-TW" dirty="0" smtClean="0"/>
          </a:p>
          <a:p>
            <a:r>
              <a:rPr lang="en-US" altLang="zh-TW" dirty="0" smtClean="0"/>
              <a:t>Passive measurement</a:t>
            </a:r>
          </a:p>
          <a:p>
            <a:r>
              <a:rPr lang="en-US" altLang="zh-TW" dirty="0"/>
              <a:t>open source </a:t>
            </a:r>
            <a:r>
              <a:rPr lang="en-US" altLang="zh-TW" dirty="0" err="1"/>
              <a:t>MadWiFi</a:t>
            </a:r>
            <a:r>
              <a:rPr lang="en-US" altLang="zh-TW" dirty="0"/>
              <a:t> WLAN </a:t>
            </a:r>
            <a:r>
              <a:rPr lang="en-US" altLang="zh-TW" dirty="0" smtClean="0"/>
              <a:t>driver</a:t>
            </a:r>
          </a:p>
          <a:p>
            <a:r>
              <a:rPr lang="en-US" altLang="zh-TW" dirty="0" smtClean="0"/>
              <a:t>Compare with AAC</a:t>
            </a:r>
            <a:r>
              <a:rPr lang="en-US" altLang="zh-TW" dirty="0"/>
              <a:t>, ABE, IAB, and </a:t>
            </a:r>
            <a:r>
              <a:rPr lang="en-US" altLang="zh-TW" dirty="0" err="1" smtClean="0"/>
              <a:t>Wbest</a:t>
            </a:r>
            <a:endParaRPr lang="en-US" altLang="zh-TW" dirty="0" smtClean="0"/>
          </a:p>
          <a:p>
            <a:r>
              <a:rPr lang="en-US" altLang="zh-TW" dirty="0"/>
              <a:t>provide more accurate estimation in overlapped IEEE 802.11 </a:t>
            </a:r>
            <a:r>
              <a:rPr lang="en-US" altLang="zh-TW" dirty="0" err="1"/>
              <a:t>WiFi</a:t>
            </a:r>
            <a:r>
              <a:rPr lang="en-US" altLang="zh-TW" dirty="0"/>
              <a:t> </a:t>
            </a:r>
            <a:r>
              <a:rPr lang="en-US" altLang="zh-TW" dirty="0" smtClean="0"/>
              <a:t>WLANs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118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Progress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1237"/>
          </a:xfrm>
        </p:spPr>
        <p:txBody>
          <a:bodyPr/>
          <a:lstStyle/>
          <a:p>
            <a:r>
              <a:rPr lang="en-US" altLang="zh-TW" dirty="0" smtClean="0"/>
              <a:t>Current</a:t>
            </a:r>
          </a:p>
          <a:p>
            <a:pPr lvl="1"/>
            <a:r>
              <a:rPr lang="en-US" altLang="zh-TW" dirty="0" smtClean="0"/>
              <a:t>Build </a:t>
            </a:r>
            <a:r>
              <a:rPr lang="en-US" altLang="zh-TW" dirty="0" err="1" smtClean="0"/>
              <a:t>ga</a:t>
            </a:r>
            <a:r>
              <a:rPr lang="en-US" altLang="zh-TW" dirty="0" smtClean="0"/>
              <a:t> client and server</a:t>
            </a:r>
            <a:r>
              <a:rPr lang="zh-TW" altLang="en-US" dirty="0" smtClean="0"/>
              <a:t> </a:t>
            </a:r>
            <a:r>
              <a:rPr lang="en-US" altLang="zh-TW" dirty="0" smtClean="0"/>
              <a:t>for </a:t>
            </a:r>
            <a:r>
              <a:rPr lang="en-US" altLang="zh-TW" dirty="0" err="1" smtClean="0"/>
              <a:t>screencasting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Trying mark DSCP field for the video packets at server</a:t>
            </a:r>
          </a:p>
          <a:p>
            <a:r>
              <a:rPr lang="en-US" altLang="zh-TW" dirty="0" smtClean="0"/>
              <a:t>Next</a:t>
            </a:r>
          </a:p>
          <a:p>
            <a:pPr lvl="1"/>
            <a:r>
              <a:rPr lang="en-US" altLang="zh-TW" dirty="0" smtClean="0"/>
              <a:t>Compare bandwidth estimation in GA to others</a:t>
            </a:r>
          </a:p>
          <a:p>
            <a:pPr lvl="1"/>
            <a:r>
              <a:rPr lang="en-US" altLang="zh-TW" dirty="0" smtClean="0"/>
              <a:t>Implement rate adaptation</a:t>
            </a:r>
          </a:p>
          <a:p>
            <a:pPr lvl="1"/>
            <a:endParaRPr lang="en-US" altLang="zh-TW" dirty="0" smtClean="0"/>
          </a:p>
        </p:txBody>
      </p:sp>
      <p:pic>
        <p:nvPicPr>
          <p:cNvPr id="4" name="內容版面配置區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80" y="2781836"/>
            <a:ext cx="1189140" cy="89834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82" y="2883448"/>
            <a:ext cx="1402606" cy="8301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9773">
            <a:off x="4233520" y="2971000"/>
            <a:ext cx="407297" cy="40729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8326" y="2975539"/>
            <a:ext cx="342446" cy="34244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485102" y="3711194"/>
            <a:ext cx="120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GA Server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039004" y="3766919"/>
            <a:ext cx="112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GA Client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098645" y="3748502"/>
            <a:ext cx="142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Access point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78" y="2731443"/>
            <a:ext cx="905408" cy="9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9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5124" y="1690689"/>
            <a:ext cx="8413751" cy="5040310"/>
          </a:xfrm>
        </p:spPr>
        <p:txBody>
          <a:bodyPr/>
          <a:lstStyle/>
          <a:p>
            <a:r>
              <a:rPr lang="en-US" altLang="zh-TW" dirty="0" smtClean="0"/>
              <a:t>Available bandwidth estimation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en-US" altLang="zh-TW" dirty="0" smtClean="0"/>
              <a:t>efficient </a:t>
            </a:r>
            <a:r>
              <a:rPr lang="en-US" altLang="zh-TW" dirty="0"/>
              <a:t>network resource </a:t>
            </a:r>
            <a:r>
              <a:rPr lang="en-US" altLang="zh-TW" dirty="0" smtClean="0"/>
              <a:t>management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QoS</a:t>
            </a:r>
            <a:r>
              <a:rPr lang="en-US" altLang="zh-TW" dirty="0" smtClean="0"/>
              <a:t>-guaranteed applications</a:t>
            </a:r>
          </a:p>
          <a:p>
            <a:pPr lvl="1"/>
            <a:r>
              <a:rPr lang="en-US" altLang="zh-TW" dirty="0"/>
              <a:t>active </a:t>
            </a:r>
            <a:r>
              <a:rPr lang="en-US" altLang="zh-TW" dirty="0" smtClean="0"/>
              <a:t>probing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-&gt; extra traffic load</a:t>
            </a:r>
          </a:p>
          <a:p>
            <a:pPr lvl="1"/>
            <a:r>
              <a:rPr lang="en-US" altLang="zh-TW" b="1" dirty="0" smtClean="0"/>
              <a:t>passive</a:t>
            </a:r>
            <a:r>
              <a:rPr lang="zh-TW" altLang="en-US" b="1" dirty="0" smtClean="0"/>
              <a:t> </a:t>
            </a:r>
            <a:r>
              <a:rPr lang="en-US" altLang="zh-TW" b="1" dirty="0"/>
              <a:t>measurements -&gt; not considering the overhead of </a:t>
            </a:r>
            <a:r>
              <a:rPr lang="en-US" altLang="zh-TW" b="1" dirty="0" smtClean="0"/>
              <a:t>control messages</a:t>
            </a:r>
            <a:endParaRPr lang="en-US" altLang="zh-TW" b="1" dirty="0"/>
          </a:p>
          <a:p>
            <a:pPr lvl="1"/>
            <a:r>
              <a:rPr lang="en-US" altLang="zh-TW" dirty="0"/>
              <a:t>mathematical model -&gt; highly dependent </a:t>
            </a:r>
            <a:r>
              <a:rPr lang="en-US" altLang="zh-TW" dirty="0" smtClean="0"/>
              <a:t>on the </a:t>
            </a:r>
            <a:r>
              <a:rPr lang="en-US" altLang="zh-TW" dirty="0"/>
              <a:t>network </a:t>
            </a:r>
            <a:r>
              <a:rPr lang="en-US" altLang="zh-TW" dirty="0" smtClean="0"/>
              <a:t>topology</a:t>
            </a:r>
          </a:p>
          <a:p>
            <a:r>
              <a:rPr lang="en-US" altLang="zh-TW" dirty="0" smtClean="0"/>
              <a:t>cognitive </a:t>
            </a:r>
            <a:r>
              <a:rPr lang="en-US" altLang="zh-TW" dirty="0"/>
              <a:t>passive </a:t>
            </a:r>
            <a:r>
              <a:rPr lang="en-US" altLang="zh-TW" dirty="0" smtClean="0"/>
              <a:t>estimation of </a:t>
            </a:r>
            <a:r>
              <a:rPr lang="en-US" altLang="zh-TW" dirty="0"/>
              <a:t>the </a:t>
            </a:r>
            <a:r>
              <a:rPr lang="en-US" altLang="zh-TW" dirty="0" smtClean="0"/>
              <a:t>available bandwidth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proportion of waiting and </a:t>
            </a:r>
            <a:r>
              <a:rPr lang="en-US" altLang="zh-TW" dirty="0" err="1"/>
              <a:t>backoff</a:t>
            </a:r>
            <a:r>
              <a:rPr lang="en-US" altLang="zh-TW" dirty="0"/>
              <a:t> </a:t>
            </a:r>
            <a:r>
              <a:rPr lang="en-US" altLang="zh-TW" dirty="0" smtClean="0"/>
              <a:t>delay</a:t>
            </a:r>
          </a:p>
          <a:p>
            <a:pPr lvl="1"/>
            <a:r>
              <a:rPr lang="en-US" altLang="zh-TW" dirty="0"/>
              <a:t>packet collision </a:t>
            </a:r>
            <a:r>
              <a:rPr lang="en-US" altLang="zh-TW" dirty="0" smtClean="0"/>
              <a:t>probability</a:t>
            </a:r>
          </a:p>
          <a:p>
            <a:pPr lvl="1"/>
            <a:r>
              <a:rPr lang="en-US" altLang="zh-TW" dirty="0" smtClean="0"/>
              <a:t>Acknowledgement delay</a:t>
            </a:r>
          </a:p>
          <a:p>
            <a:pPr lvl="1"/>
            <a:r>
              <a:rPr lang="en-US" altLang="zh-TW" dirty="0"/>
              <a:t>channel idle time compared to measurement period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1335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Cognitive Passive Estimation of Available Bandwidth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Channel usage ration considering</a:t>
            </a:r>
          </a:p>
          <a:p>
            <a:pPr lvl="1"/>
            <a:r>
              <a:rPr lang="en-US" altLang="zh-TW" dirty="0" smtClean="0"/>
              <a:t>possible </a:t>
            </a:r>
            <a:r>
              <a:rPr lang="en-US" altLang="zh-TW" dirty="0"/>
              <a:t>overhead by control messaging which may </a:t>
            </a:r>
            <a:r>
              <a:rPr lang="en-US" altLang="zh-TW" dirty="0" smtClean="0"/>
              <a:t>occur in future</a:t>
            </a:r>
          </a:p>
          <a:p>
            <a:pPr lvl="1"/>
            <a:r>
              <a:rPr lang="en-US" altLang="zh-TW" dirty="0" smtClean="0"/>
              <a:t>impacts </a:t>
            </a:r>
            <a:r>
              <a:rPr lang="en-US" altLang="zh-TW" dirty="0"/>
              <a:t>from hidden/exposed </a:t>
            </a:r>
            <a:r>
              <a:rPr lang="en-US" altLang="zh-TW" dirty="0" smtClean="0"/>
              <a:t>terminals</a:t>
            </a:r>
          </a:p>
          <a:p>
            <a:pPr lvl="1"/>
            <a:r>
              <a:rPr lang="en-US" altLang="zh-TW" dirty="0" smtClean="0"/>
              <a:t>observed </a:t>
            </a:r>
            <a:r>
              <a:rPr lang="en-US" altLang="zh-TW" dirty="0"/>
              <a:t>channel information considering </a:t>
            </a:r>
            <a:r>
              <a:rPr lang="en-US" altLang="zh-TW" dirty="0" smtClean="0"/>
              <a:t>different packet size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77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內容版面配置區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Possible </a:t>
            </a:r>
            <a:r>
              <a:rPr lang="en-US" altLang="zh-TW" dirty="0" smtClean="0"/>
              <a:t>Overhead </a:t>
            </a:r>
            <a:r>
              <a:rPr lang="en-US" altLang="zh-TW" dirty="0"/>
              <a:t>by </a:t>
            </a:r>
            <a:r>
              <a:rPr lang="en-US" altLang="zh-TW" dirty="0" smtClean="0"/>
              <a:t>Control Messaging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8635" y="4393397"/>
            <a:ext cx="3625069" cy="82958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29" y="2292475"/>
            <a:ext cx="3423201" cy="10309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710" y="2604376"/>
            <a:ext cx="3073390" cy="49285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62" y="3791278"/>
            <a:ext cx="5585876" cy="69823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5498" y="5346605"/>
            <a:ext cx="2533738" cy="68052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833625" y="2021884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Channel idle time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741062" y="3086690"/>
            <a:ext cx="222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Measurement period 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829061" y="2450899"/>
            <a:ext cx="113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Maximum capacity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496205" y="3426656"/>
            <a:ext cx="369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Maximum number of retransmissions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7333948" y="2405929"/>
            <a:ext cx="142119" cy="21584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7774501" y="2806988"/>
            <a:ext cx="159922" cy="43223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6899201" y="3046298"/>
            <a:ext cx="107108" cy="11396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2866449" y="3750791"/>
            <a:ext cx="175687" cy="121349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3380792" y="4333484"/>
            <a:ext cx="175687" cy="284101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圖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" y="5828129"/>
            <a:ext cx="5564700" cy="626740"/>
          </a:xfrm>
          <a:prstGeom prst="rect">
            <a:avLst/>
          </a:prstGeom>
        </p:spPr>
      </p:pic>
      <p:cxnSp>
        <p:nvCxnSpPr>
          <p:cNvPr id="27" name="直線單箭頭接點 26"/>
          <p:cNvCxnSpPr/>
          <p:nvPr/>
        </p:nvCxnSpPr>
        <p:spPr>
          <a:xfrm flipH="1" flipV="1">
            <a:off x="4073157" y="5748136"/>
            <a:ext cx="180312" cy="21647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4594" y="2138198"/>
            <a:ext cx="1807636" cy="471557"/>
          </a:xfrm>
          <a:prstGeom prst="rect">
            <a:avLst/>
          </a:prstGeom>
        </p:spPr>
      </p:pic>
      <p:cxnSp>
        <p:nvCxnSpPr>
          <p:cNvPr id="22" name="直線單箭頭接點 21"/>
          <p:cNvCxnSpPr/>
          <p:nvPr/>
        </p:nvCxnSpPr>
        <p:spPr>
          <a:xfrm flipH="1" flipV="1">
            <a:off x="6340119" y="2489281"/>
            <a:ext cx="152400" cy="18451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556479" y="1484158"/>
            <a:ext cx="3944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the proportion of bandwidth consumed by the DIFS and </a:t>
            </a:r>
            <a:r>
              <a:rPr lang="en-US" altLang="zh-TW" dirty="0" err="1">
                <a:solidFill>
                  <a:schemeClr val="accent6">
                    <a:lumMod val="50000"/>
                  </a:schemeClr>
                </a:solidFill>
              </a:rPr>
              <a:t>backoff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mechanism</a:t>
            </a:r>
            <a:endParaRPr lang="en-US" altLang="zh-TW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Impact of </a:t>
            </a:r>
            <a:r>
              <a:rPr lang="en-US" altLang="zh-TW" dirty="0" smtClean="0"/>
              <a:t>Hidden/Exposed Nodes </a:t>
            </a:r>
            <a:r>
              <a:rPr lang="en-US" altLang="zh-TW" dirty="0"/>
              <a:t>and </a:t>
            </a:r>
            <a:r>
              <a:rPr lang="en-US" altLang="zh-TW" dirty="0" smtClean="0"/>
              <a:t>Packet Size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855" y="1825625"/>
            <a:ext cx="8375071" cy="447126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data </a:t>
            </a:r>
            <a:r>
              <a:rPr lang="en-US" altLang="zh-TW" dirty="0"/>
              <a:t>frame </a:t>
            </a:r>
            <a:r>
              <a:rPr lang="en-US" altLang="zh-TW" dirty="0" smtClean="0"/>
              <a:t>transmission depends </a:t>
            </a:r>
            <a:r>
              <a:rPr lang="en-US" altLang="zh-TW" dirty="0"/>
              <a:t>on the frame </a:t>
            </a:r>
            <a:r>
              <a:rPr lang="en-US" altLang="zh-TW" dirty="0" smtClean="0"/>
              <a:t>size</a:t>
            </a:r>
          </a:p>
          <a:p>
            <a:r>
              <a:rPr lang="en-US" altLang="zh-TW" dirty="0"/>
              <a:t>frame </a:t>
            </a:r>
            <a:r>
              <a:rPr lang="en-US" altLang="zh-TW" dirty="0" smtClean="0"/>
              <a:t>size has </a:t>
            </a:r>
            <a:r>
              <a:rPr lang="en-US" altLang="zh-TW" dirty="0"/>
              <a:t>direct impact to the packet collision </a:t>
            </a:r>
            <a:r>
              <a:rPr lang="en-US" altLang="zh-TW" dirty="0" smtClean="0"/>
              <a:t>rate</a:t>
            </a:r>
          </a:p>
          <a:p>
            <a:r>
              <a:rPr lang="en-US" altLang="zh-TW" dirty="0"/>
              <a:t>consider the impact </a:t>
            </a:r>
            <a:r>
              <a:rPr lang="en-US" altLang="zh-TW" dirty="0" smtClean="0"/>
              <a:t>from hidden/exposed terminal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107" y="5167454"/>
            <a:ext cx="5982565" cy="53689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30" y="3945419"/>
            <a:ext cx="4676775" cy="94297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150484" y="3402913"/>
            <a:ext cx="1750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</a:rPr>
              <a:t>Total data flow of the hidden nodes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030805" y="3445181"/>
            <a:ext cx="1750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</a:rPr>
              <a:t>Total data flow of the exposed nodes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821" y="6193066"/>
            <a:ext cx="9098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data flow information is provided through IEEE 802.21 Media Independent Handover (MIH) [15] and IEEE P1900.4 [16] </a:t>
            </a:r>
            <a:r>
              <a:rPr lang="en-US" altLang="zh-TW" dirty="0" smtClean="0"/>
              <a:t>architecture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3221666" y="3945420"/>
            <a:ext cx="138222" cy="17720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3962923" y="3987688"/>
            <a:ext cx="272903" cy="3542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8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46017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Evaluation of </a:t>
            </a:r>
            <a:r>
              <a:rPr lang="en-US" altLang="zh-TW" dirty="0" smtClean="0"/>
              <a:t>Bandwidth </a:t>
            </a:r>
            <a:r>
              <a:rPr lang="en-US" altLang="zh-TW" dirty="0"/>
              <a:t>E</a:t>
            </a:r>
            <a:r>
              <a:rPr lang="en-US" altLang="zh-TW" dirty="0" smtClean="0"/>
              <a:t>stimation </a:t>
            </a:r>
            <a:r>
              <a:rPr lang="en-US" altLang="zh-TW" dirty="0"/>
              <a:t>A</a:t>
            </a:r>
            <a:r>
              <a:rPr lang="en-US" altLang="zh-TW" dirty="0" smtClean="0"/>
              <a:t>pproaches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use PCs equipped with </a:t>
            </a:r>
            <a:r>
              <a:rPr lang="en-US" altLang="zh-TW" dirty="0" smtClean="0"/>
              <a:t>IEEE 802.11 </a:t>
            </a:r>
            <a:r>
              <a:rPr lang="en-US" altLang="zh-TW" dirty="0"/>
              <a:t>a/b/g Atheros 5212 chipset based wireless NICs </a:t>
            </a:r>
            <a:r>
              <a:rPr lang="en-US" altLang="zh-TW" dirty="0" smtClean="0"/>
              <a:t>which run </a:t>
            </a:r>
            <a:r>
              <a:rPr lang="en-US" altLang="zh-TW" dirty="0"/>
              <a:t>on Linux OS with the open source </a:t>
            </a:r>
            <a:r>
              <a:rPr lang="en-US" altLang="zh-TW" dirty="0" err="1"/>
              <a:t>MadWiFi</a:t>
            </a:r>
            <a:r>
              <a:rPr lang="en-US" altLang="zh-TW" dirty="0"/>
              <a:t> </a:t>
            </a:r>
            <a:r>
              <a:rPr lang="en-US" altLang="zh-TW" dirty="0" smtClean="0"/>
              <a:t>WLAN driver </a:t>
            </a:r>
            <a:r>
              <a:rPr lang="en-US" altLang="zh-TW" dirty="0"/>
              <a:t>[18</a:t>
            </a:r>
            <a:r>
              <a:rPr lang="en-US" altLang="zh-TW" dirty="0" smtClean="0"/>
              <a:t>]</a:t>
            </a:r>
          </a:p>
          <a:p>
            <a:r>
              <a:rPr lang="en-US" altLang="zh-TW" dirty="0"/>
              <a:t>AAC [6], ABE [7], and IAB [8</a:t>
            </a:r>
            <a:r>
              <a:rPr lang="en-US" altLang="zh-TW" dirty="0" smtClean="0"/>
              <a:t>]</a:t>
            </a:r>
          </a:p>
          <a:p>
            <a:r>
              <a:rPr lang="en-US" altLang="zh-TW" dirty="0"/>
              <a:t>RTS/CTS message </a:t>
            </a:r>
            <a:r>
              <a:rPr lang="en-US" altLang="zh-TW" dirty="0" smtClean="0"/>
              <a:t>exchanging is disabled</a:t>
            </a:r>
          </a:p>
          <a:p>
            <a:r>
              <a:rPr lang="en-US" altLang="zh-TW" dirty="0"/>
              <a:t>channel idle time, </a:t>
            </a:r>
            <a:r>
              <a:rPr lang="en-US" altLang="zh-TW" dirty="0" smtClean="0"/>
              <a:t>current transmission </a:t>
            </a:r>
            <a:r>
              <a:rPr lang="en-US" altLang="zh-TW" dirty="0"/>
              <a:t>rate, and ACK timeout values are obtained </a:t>
            </a:r>
            <a:r>
              <a:rPr lang="en-US" altLang="zh-TW" dirty="0" smtClean="0"/>
              <a:t>by reading </a:t>
            </a:r>
            <a:r>
              <a:rPr lang="en-US" altLang="zh-TW" dirty="0"/>
              <a:t>the specific information registers of Atheros </a:t>
            </a:r>
            <a:r>
              <a:rPr lang="en-US" altLang="zh-TW" dirty="0" smtClean="0"/>
              <a:t>HAL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614" y="3034145"/>
            <a:ext cx="2117844" cy="4264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559" y="3034145"/>
            <a:ext cx="3440689" cy="4135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190" y="3509209"/>
            <a:ext cx="3533775" cy="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Transmission Counter Register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690689"/>
            <a:ext cx="8075083" cy="4486274"/>
          </a:xfrm>
        </p:spPr>
        <p:txBody>
          <a:bodyPr/>
          <a:lstStyle/>
          <a:p>
            <a:r>
              <a:rPr lang="en-US" altLang="zh-TW" dirty="0"/>
              <a:t>the amount of time spent for the </a:t>
            </a:r>
            <a:r>
              <a:rPr lang="en-US" altLang="zh-TW" dirty="0" smtClean="0"/>
              <a:t>frame transmission</a:t>
            </a:r>
          </a:p>
          <a:p>
            <a:r>
              <a:rPr lang="en-US" altLang="zh-TW" dirty="0"/>
              <a:t>while the load is increasing, the </a:t>
            </a:r>
            <a:r>
              <a:rPr lang="en-US" altLang="zh-TW" dirty="0" smtClean="0"/>
              <a:t>node spends </a:t>
            </a:r>
            <a:r>
              <a:rPr lang="en-US" altLang="zh-TW" dirty="0"/>
              <a:t>more portion of the given time for the transmission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183" y="3026643"/>
            <a:ext cx="4873269" cy="371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Testbed and Parameters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751" y="1825625"/>
            <a:ext cx="51644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3916" y="351266"/>
            <a:ext cx="8515350" cy="1325563"/>
          </a:xfrm>
        </p:spPr>
        <p:txBody>
          <a:bodyPr>
            <a:noAutofit/>
          </a:bodyPr>
          <a:lstStyle/>
          <a:p>
            <a:r>
              <a:rPr lang="en-US" altLang="zh-TW" sz="3600" dirty="0"/>
              <a:t>Effect of Different Measurement Period </a:t>
            </a:r>
            <a:r>
              <a:rPr lang="en-US" altLang="zh-TW" sz="3600" dirty="0" smtClean="0"/>
              <a:t>on the Correctness of the </a:t>
            </a:r>
            <a:r>
              <a:rPr lang="en-US" altLang="zh-TW" sz="3600" dirty="0"/>
              <a:t>Bandwidth Estimation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value of T directly affects the correctness of the </a:t>
            </a:r>
            <a:r>
              <a:rPr lang="en-US" altLang="zh-TW" dirty="0" smtClean="0"/>
              <a:t>estimated available bandwidth</a:t>
            </a:r>
          </a:p>
          <a:p>
            <a:pPr lvl="1"/>
            <a:r>
              <a:rPr lang="en-US" altLang="zh-TW" dirty="0"/>
              <a:t>send 5 Mbps </a:t>
            </a:r>
            <a:r>
              <a:rPr lang="en-US" altLang="zh-TW" dirty="0" smtClean="0"/>
              <a:t>UDP traffic </a:t>
            </a:r>
            <a:r>
              <a:rPr lang="en-US" altLang="zh-TW" dirty="0"/>
              <a:t>from one node, while estimating the available </a:t>
            </a:r>
            <a:r>
              <a:rPr lang="en-US" altLang="zh-TW" dirty="0" smtClean="0"/>
              <a:t>bandwidth by </a:t>
            </a:r>
            <a:r>
              <a:rPr lang="en-US" altLang="zh-TW" dirty="0"/>
              <a:t>the second node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306" y="3543300"/>
            <a:ext cx="4070401" cy="31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484</Words>
  <Application>Microsoft Office PowerPoint</Application>
  <PresentationFormat>如螢幕大小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新細明體</vt:lpstr>
      <vt:lpstr>Arial</vt:lpstr>
      <vt:lpstr>Calibri</vt:lpstr>
      <vt:lpstr>Calibri Light</vt:lpstr>
      <vt:lpstr>Wingdings</vt:lpstr>
      <vt:lpstr>Office 佈景主題</vt:lpstr>
      <vt:lpstr>Cognitive Passive Estimation of Available Bandwidth (cPEAB) in Overlapped IEEE 802.11 WiFi WLANs</vt:lpstr>
      <vt:lpstr>Introduction </vt:lpstr>
      <vt:lpstr>Cognitive Passive Estimation of Available Bandwidth</vt:lpstr>
      <vt:lpstr>Possible Overhead by Control Messaging</vt:lpstr>
      <vt:lpstr>Impact of Hidden/Exposed Nodes and Packet Size</vt:lpstr>
      <vt:lpstr>Evaluation of Bandwidth Estimation Approaches</vt:lpstr>
      <vt:lpstr>Transmission Counter Register</vt:lpstr>
      <vt:lpstr>Testbed and Parameters </vt:lpstr>
      <vt:lpstr>Effect of Different Measurement Period on the Correctness of the Bandwidth Estimation</vt:lpstr>
      <vt:lpstr>Scenario without hidden/exposed nodes</vt:lpstr>
      <vt:lpstr>Scenario with hidden/exposed nodes</vt:lpstr>
      <vt:lpstr>Conclusion</vt:lpstr>
      <vt:lpstr>Progress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Passive Estimation of Available Bandwidth (cPEAB) in Overlapped IEEE 802.11 WiFi WLANs</dc:title>
  <dc:creator>Gavin</dc:creator>
  <cp:lastModifiedBy>nmsl</cp:lastModifiedBy>
  <cp:revision>36</cp:revision>
  <dcterms:created xsi:type="dcterms:W3CDTF">2015-06-20T11:59:23Z</dcterms:created>
  <dcterms:modified xsi:type="dcterms:W3CDTF">2015-06-22T00:04:20Z</dcterms:modified>
</cp:coreProperties>
</file>