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1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02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92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80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8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86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5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16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3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24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7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8D4DEC-46CF-44B8-8A3B-61B72A5BB93D}" type="datetimeFigureOut">
              <a:rPr lang="zh-TW" altLang="en-US" smtClean="0"/>
              <a:t>2015/8/9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581008-0D95-470E-897F-50EDDE05125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03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Mobile </a:t>
            </a:r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Fog:</a:t>
            </a:r>
            <a:b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</a:t>
            </a:r>
            <a:r>
              <a:rPr lang="en-US" altLang="zh-TW" sz="4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Programming Model for </a:t>
            </a:r>
            <a:r>
              <a:rPr lang="en-US" altLang="zh-TW" sz="4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Large–Scale Applications </a:t>
            </a:r>
            <a:r>
              <a:rPr lang="en-US" altLang="zh-TW" sz="4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on the Internet of Things</a:t>
            </a:r>
            <a:endParaRPr lang="zh-TW" altLang="en-US" sz="4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Hong,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Kirak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et al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ACM SIGCOMM workshop on Mobile cloud computing. ACM, 2013.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01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Applications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1. Vehicle Tracking using Cameras</a:t>
            </a:r>
            <a:endParaRPr lang="zh-TW" altLang="en-US" sz="2400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圖片 4" descr="mobile fog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8" t="13298" r="24008" b="42445"/>
          <a:stretch/>
        </p:blipFill>
        <p:spPr>
          <a:xfrm>
            <a:off x="425283" y="2241856"/>
            <a:ext cx="5355771" cy="4148058"/>
          </a:xfrm>
          <a:prstGeom prst="rect">
            <a:avLst/>
          </a:prstGeom>
        </p:spPr>
      </p:pic>
      <p:pic>
        <p:nvPicPr>
          <p:cNvPr id="6" name="圖片 5" descr="mobile fog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8" t="57055" r="24008" b="5396"/>
          <a:stretch/>
        </p:blipFill>
        <p:spPr>
          <a:xfrm>
            <a:off x="5781054" y="2212465"/>
            <a:ext cx="6332569" cy="41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Applications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691" cy="402336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 Traffic Monitoring using MCEP(Mobility-driven distributed Complex Event Processing)</a:t>
            </a:r>
          </a:p>
        </p:txBody>
      </p:sp>
      <p:pic>
        <p:nvPicPr>
          <p:cNvPr id="4" name="圖片 3" descr="mobile fog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12063" r="40972" b="37302"/>
          <a:stretch/>
        </p:blipFill>
        <p:spPr>
          <a:xfrm>
            <a:off x="418000" y="2601685"/>
            <a:ext cx="5708480" cy="3891037"/>
          </a:xfrm>
          <a:prstGeom prst="rect">
            <a:avLst/>
          </a:prstGeom>
        </p:spPr>
      </p:pic>
      <p:pic>
        <p:nvPicPr>
          <p:cNvPr id="7" name="圖片 6" descr="mobile fog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62381" r="40972" b="5397"/>
          <a:stretch/>
        </p:blipFill>
        <p:spPr>
          <a:xfrm>
            <a:off x="6312624" y="4032550"/>
            <a:ext cx="5671726" cy="24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Evaluation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Setup:</a:t>
            </a:r>
          </a:p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1. network simulation : </a:t>
            </a:r>
            <a:r>
              <a:rPr lang="en-US" altLang="zh-TW" sz="2400" dirty="0" err="1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OMNet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++</a:t>
            </a:r>
          </a:p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 traffic patterns generated : SUMO</a:t>
            </a:r>
          </a:p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3. thousand randomly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moving vehicles over fifteen minutes on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road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network of an urban area (7</a:t>
            </a:r>
            <a:r>
              <a:rPr lang="en-US" altLang="zh-TW" sz="2400" i="1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7 × 3</a:t>
            </a:r>
            <a:r>
              <a:rPr lang="en-US" altLang="zh-TW" sz="2400" i="1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 km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).</a:t>
            </a:r>
          </a:p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4. 1 cloud as root &amp; 4 core fog computing nodes &amp; 16 edge fog nodes.</a:t>
            </a:r>
          </a:p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5.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network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latency between each pair of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nodes : 20ms</a:t>
            </a:r>
            <a:endParaRPr lang="zh-TW" altLang="en-US" sz="2400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7004209" y="5120548"/>
            <a:ext cx="1937657" cy="1741241"/>
            <a:chOff x="7004209" y="5120548"/>
            <a:chExt cx="1937657" cy="1741241"/>
          </a:xfrm>
        </p:grpSpPr>
        <p:pic>
          <p:nvPicPr>
            <p:cNvPr id="4" name="圖片 3" descr="OMNeT++ Discrete Event Simulator - Screenshots - Google Chrome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0" t="27301" r="29928" b="26349"/>
            <a:stretch/>
          </p:blipFill>
          <p:spPr>
            <a:xfrm>
              <a:off x="7004209" y="5120548"/>
              <a:ext cx="1937657" cy="1415453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7497832" y="6492457"/>
              <a:ext cx="1106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>
                  <a:solidFill>
                    <a:schemeClr val="bg1"/>
                  </a:solidFill>
                </a:rPr>
                <a:t>OMNet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++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9147266" y="4855351"/>
            <a:ext cx="2008414" cy="2027485"/>
            <a:chOff x="9447928" y="4344611"/>
            <a:chExt cx="2008414" cy="202748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7928" y="4344611"/>
              <a:ext cx="2008414" cy="1656942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10058437" y="600276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SUMO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Evaluation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34848"/>
            <a:ext cx="10058400" cy="402336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They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simulated two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large–scale application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scenarios requiring low end-to-end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latencies:</a:t>
            </a:r>
          </a:p>
          <a:p>
            <a:endParaRPr lang="en-US" altLang="zh-TW" sz="2400" dirty="0" smtClean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1. vehicle-to-vehicle video streaming.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44" y="2286811"/>
            <a:ext cx="5436571" cy="38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Evaluation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 Mobile CEP, where a vehicle requests processing sensor data from a certain query range.</a:t>
            </a:r>
          </a:p>
          <a:p>
            <a:endParaRPr lang="zh-TW" altLang="en-US" sz="2400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41" y="2577132"/>
            <a:ext cx="4775985" cy="3690257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126480" y="2353672"/>
            <a:ext cx="5547013" cy="3914625"/>
            <a:chOff x="6126480" y="2353672"/>
            <a:chExt cx="5547013" cy="3914625"/>
          </a:xfrm>
        </p:grpSpPr>
        <p:pic>
          <p:nvPicPr>
            <p:cNvPr id="5" name="圖片 4" descr="mobile fog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t="13017" r="19941" b="25912"/>
            <a:stretch/>
          </p:blipFill>
          <p:spPr>
            <a:xfrm>
              <a:off x="6126480" y="2353672"/>
              <a:ext cx="5547013" cy="3568942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7268225" y="5868187"/>
              <a:ext cx="3263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Cumulative Fraction of Nodes</a:t>
              </a:r>
              <a:endParaRPr lang="zh-TW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859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Discussion and future work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1.Runtime system implementation</a:t>
            </a:r>
            <a:endParaRPr lang="en-US" altLang="zh-TW" sz="2200" dirty="0" smtClean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2.Process placement algorithm</a:t>
            </a:r>
          </a:p>
          <a:p>
            <a:pPr lvl="1"/>
            <a:r>
              <a:rPr lang="en-US" altLang="zh-TW" sz="22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Bandwidth utilization</a:t>
            </a:r>
          </a:p>
          <a:p>
            <a:pPr lvl="1"/>
            <a:r>
              <a:rPr lang="en-US" altLang="zh-TW" sz="22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Latency</a:t>
            </a:r>
          </a:p>
          <a:p>
            <a:pPr lvl="1"/>
            <a:r>
              <a:rPr lang="en-US" altLang="zh-TW" sz="22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Load balance</a:t>
            </a:r>
            <a:endParaRPr lang="zh-TW" altLang="en-US" sz="2200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284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Outline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Motivation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Programming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model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Structure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API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Applications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Evaluation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Discussion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and future work</a:t>
            </a:r>
            <a:endParaRPr lang="zh-TW" altLang="en-US" sz="2400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2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Motivation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 The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growing ubiquity of mobile and sensor devices.</a:t>
            </a:r>
          </a:p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 Platform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as a Service clouds are attractive for developing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large-scale </a:t>
            </a:r>
          </a:p>
          <a:p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applications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 </a:t>
            </a:r>
            <a:endParaRPr lang="en-US" altLang="zh-TW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However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existing PaaS programming models are designed for </a:t>
            </a:r>
            <a:endParaRPr lang="en-US" altLang="zh-TW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traditional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web applications, rather than future Internet applications.</a:t>
            </a:r>
          </a:p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3. Cloud computing can’t support highly latency-sensitive applications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4. no applications support widely distributed geospatial.</a:t>
            </a:r>
            <a:endParaRPr lang="en-US" altLang="zh-TW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69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Programming model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Two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design goals: </a:t>
            </a:r>
            <a:endParaRPr lang="en-US" altLang="zh-TW" sz="2400" dirty="0" smtClean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1.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Provide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high–level programming model that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simplifies development </a:t>
            </a:r>
            <a:endParaRPr lang="en-US" altLang="zh-TW" sz="2400" dirty="0" smtClean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on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large number of heterogeneous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devices distributed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over a wide </a:t>
            </a:r>
            <a:endParaRPr lang="en-US" altLang="zh-TW" sz="2400" dirty="0" smtClean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area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Allow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applications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 dynamically scale based on their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workload using </a:t>
            </a:r>
            <a:endParaRPr lang="en-US" altLang="zh-TW" sz="2400" dirty="0" smtClean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on–demand </a:t>
            </a:r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resources in the fog and in the cloud.</a:t>
            </a:r>
            <a:endParaRPr lang="zh-TW" altLang="en-US" sz="2400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40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logical structure of an application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內容版面配置區 3" descr="mobile fog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t="13637" r="19856" b="17111"/>
          <a:stretch/>
        </p:blipFill>
        <p:spPr>
          <a:xfrm>
            <a:off x="5780313" y="1759361"/>
            <a:ext cx="6335485" cy="4554354"/>
          </a:xfrm>
        </p:spPr>
      </p:pic>
      <p:sp>
        <p:nvSpPr>
          <p:cNvPr id="5" name="文字方塊 4"/>
          <p:cNvSpPr txBox="1"/>
          <p:nvPr/>
        </p:nvSpPr>
        <p:spPr>
          <a:xfrm>
            <a:off x="1086394" y="1911761"/>
            <a:ext cx="4944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While running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each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process performs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application specific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tasks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such as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sensing and aggregation with respect to its location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and level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 the network hierarchy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5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Mobile Fog API : handler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553129"/>
              </p:ext>
            </p:extLst>
          </p:nvPr>
        </p:nvGraphicFramePr>
        <p:xfrm>
          <a:off x="261257" y="1966006"/>
          <a:ext cx="11789228" cy="378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914"/>
                <a:gridCol w="69233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 smtClean="0">
                          <a:solidFill>
                            <a:schemeClr val="lt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Handler</a:t>
                      </a:r>
                      <a:endParaRPr lang="zh-TW" altLang="en-US" sz="1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 smtClean="0">
                          <a:solidFill>
                            <a:schemeClr val="lt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Description</a:t>
                      </a:r>
                      <a:endParaRPr lang="zh-TW" altLang="en-US" sz="1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void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on_create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(node self)</a:t>
                      </a:r>
                      <a:endParaRPr lang="zh-TW" altLang="en-US" sz="1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Called when a new node is created.</a:t>
                      </a:r>
                      <a:endParaRPr lang="zh-TW" altLang="en-US" sz="1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void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on_sense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(type t, data d)</a:t>
                      </a:r>
                      <a:endParaRPr lang="zh-TW" altLang="en-US" sz="1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Called upon a new sensor reading from a passive sensor (e.g., a camera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).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906371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void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on_message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(tag t, node sender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, message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m)</a:t>
                      </a:r>
                    </a:p>
                    <a:p>
                      <a:endParaRPr lang="zh-TW" altLang="en-US" sz="1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Called when a new message arrived at a node. A tag specifies an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application specific type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of the message. A sender specifies the identifier of the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source node.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void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on_new_child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(node child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sz="1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Called at a parent node when a new child node is connected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.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void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on_new_parent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(node parent)</a:t>
                      </a:r>
                      <a:endParaRPr lang="zh-TW" altLang="en-US" sz="1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Called at a child node when a new parent node is connected.</a:t>
                      </a:r>
                    </a:p>
                  </a:txBody>
                  <a:tcPr/>
                </a:tc>
              </a:tr>
              <a:tr h="373697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void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on_child_leave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(node child)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Called at a parent node when a child node is leaving.</a:t>
                      </a:r>
                      <a:endParaRPr lang="zh-TW" altLang="en-US" sz="1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void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on_parent_leave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(node parent)</a:t>
                      </a:r>
                      <a:endParaRPr lang="zh-TW" altLang="en-US" sz="18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Called at a child node when a parent node is leaving.</a:t>
                      </a:r>
                      <a:endParaRPr lang="zh-TW" altLang="en-US" sz="18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6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79034" cy="1450757"/>
          </a:xfrm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Mobile Fog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API : programming interface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419512"/>
              </p:ext>
            </p:extLst>
          </p:nvPr>
        </p:nvGraphicFramePr>
        <p:xfrm>
          <a:off x="261257" y="1966006"/>
          <a:ext cx="11789228" cy="3240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457"/>
                <a:gridCol w="64987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 smtClean="0">
                          <a:solidFill>
                            <a:schemeClr val="lt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Programming Interface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 smtClean="0">
                          <a:solidFill>
                            <a:schemeClr val="lt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Description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void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send_up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(tag t, message m)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Sends a message from a child node to its parent node.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void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send_down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(tag t, message m, set&lt;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int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&gt;index)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Sends a message from a node to its child nodes.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2245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void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send_to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(tag t, message m, node destination)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Sends a message to a specific destination node.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data sense (type t)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Retrieve a sensor data from an active sensor (e.g., temperature sensor).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int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num_children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Get the number of children of the calling node.</a:t>
                      </a:r>
                    </a:p>
                  </a:txBody>
                  <a:tcPr/>
                </a:tc>
              </a:tr>
              <a:tr h="373697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Location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query_location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Get the location of this device. 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int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query_level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()</a:t>
                      </a:r>
                      <a:endParaRPr lang="zh-TW" altLang="en-US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Get the level of this device in the network hierarchy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3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57263" cy="1450757"/>
          </a:xfrm>
        </p:spPr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Mobile Fog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API : programming interface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433228"/>
              </p:ext>
            </p:extLst>
          </p:nvPr>
        </p:nvGraphicFramePr>
        <p:xfrm>
          <a:off x="261257" y="1966006"/>
          <a:ext cx="11789228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457"/>
                <a:gridCol w="64987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 smtClean="0">
                          <a:solidFill>
                            <a:schemeClr val="lt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Programming Interface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 smtClean="0">
                          <a:solidFill>
                            <a:schemeClr val="lt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Description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CapDesc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query_capability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(type t)</a:t>
                      </a:r>
                      <a:endParaRPr lang="zh-TW" altLang="en-US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Query a specific type of capability such as sensing and actuation functionality on a device. 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ResDesc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query_resource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(type t)</a:t>
                      </a:r>
                      <a:endParaRPr lang="zh-TW" altLang="en-US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Query a specific type of resource (e.g., CPU and memory) on a device. 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set&lt;object&gt;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get_object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(key k, location-Range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lr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,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timeRange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tr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Get application context data that matches a key, location range, and time range.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void </a:t>
                      </a:r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put_object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(object o, key k, location l, time t)</a:t>
                      </a:r>
                      <a:endParaRPr lang="zh-TW" altLang="en-US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Put application context data associated with a key, location (range), and time (range).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6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Mobile Fog API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1. When node move</a:t>
            </a:r>
          </a:p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 Dynamic scaling</a:t>
            </a:r>
          </a:p>
          <a:p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3. start_app()</a:t>
            </a:r>
          </a:p>
          <a:p>
            <a:pPr lvl="1"/>
            <a:r>
              <a:rPr lang="en-US" altLang="zh-TW" sz="24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</a:t>
            </a:r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ppkey</a:t>
            </a: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Region</a:t>
            </a: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Level</a:t>
            </a:r>
          </a:p>
          <a:p>
            <a:pPr lvl="1"/>
            <a:r>
              <a:rPr lang="en-US" altLang="zh-TW" sz="24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Capacity</a:t>
            </a:r>
            <a:endParaRPr lang="zh-TW" altLang="en-US" sz="2400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81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</TotalTime>
  <Words>753</Words>
  <Application>Microsoft Office PowerPoint</Application>
  <PresentationFormat>寬螢幕</PresentationFormat>
  <Paragraphs>107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Arial Unicode MS</vt:lpstr>
      <vt:lpstr>新細明體</vt:lpstr>
      <vt:lpstr>Calibri</vt:lpstr>
      <vt:lpstr>Calibri Light</vt:lpstr>
      <vt:lpstr>Wingdings</vt:lpstr>
      <vt:lpstr>回顧</vt:lpstr>
      <vt:lpstr>Mobile Fog: A Programming Model for Large–Scale Applications on the Internet of Things</vt:lpstr>
      <vt:lpstr>Outline</vt:lpstr>
      <vt:lpstr>Motivation</vt:lpstr>
      <vt:lpstr>Programming model</vt:lpstr>
      <vt:lpstr>A logical structure of an application</vt:lpstr>
      <vt:lpstr>Mobile Fog API : handler</vt:lpstr>
      <vt:lpstr>Mobile Fog API : programming interface</vt:lpstr>
      <vt:lpstr>Mobile Fog API : programming interface</vt:lpstr>
      <vt:lpstr>Mobile Fog API</vt:lpstr>
      <vt:lpstr>Applications</vt:lpstr>
      <vt:lpstr>Applications</vt:lpstr>
      <vt:lpstr>Evaluation</vt:lpstr>
      <vt:lpstr>Evaluation</vt:lpstr>
      <vt:lpstr>Evaluation</vt:lpstr>
      <vt:lpstr>Discussion and 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Fog: A Programming Model for Large–Scale Applications on the Internet of Things</dc:title>
  <dc:creator>陳映亦</dc:creator>
  <cp:lastModifiedBy>陳映亦</cp:lastModifiedBy>
  <cp:revision>28</cp:revision>
  <dcterms:created xsi:type="dcterms:W3CDTF">2015-08-09T11:53:56Z</dcterms:created>
  <dcterms:modified xsi:type="dcterms:W3CDTF">2015-08-09T18:12:10Z</dcterms:modified>
</cp:coreProperties>
</file>