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32" autoAdjust="0"/>
    <p:restoredTop sz="94660"/>
  </p:normalViewPr>
  <p:slideViewPr>
    <p:cSldViewPr>
      <p:cViewPr varScale="1">
        <p:scale>
          <a:sx n="56" d="100"/>
          <a:sy n="56" d="100"/>
        </p:scale>
        <p:origin x="-64" y="-3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164D6-5BDA-439B-BAB7-19E0528B75F3}" type="datetimeFigureOut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954BD-07C8-4351-87D1-5A0342AE86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88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604D-56F5-4491-8AA3-E550D50A57F1}" type="datetime1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15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5755-0456-4F67-B179-C48637ACD09E}" type="datetime1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454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7780-AB41-4B97-8BB9-124EE613ADF2}" type="datetime1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03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76FD-5C28-4F04-9466-B4865DCD8E58}" type="datetime1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76256" y="116632"/>
            <a:ext cx="2133600" cy="365125"/>
          </a:xfrm>
        </p:spPr>
        <p:txBody>
          <a:bodyPr/>
          <a:lstStyle/>
          <a:p>
            <a:fld id="{80EA2FCF-0A02-4D2D-AD43-6AD5E176D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94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D949-2B11-44EC-B391-B0F6CBF97E26}" type="datetime1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79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9D36-75C5-4198-842B-482A762D65B3}" type="datetime1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73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5BA-E6D6-4ADF-9C0C-2DD76E786162}" type="datetime1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11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E1FA-0FE9-4DBA-8502-33AE6E6CFD2D}" type="datetime1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79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54C9-206E-48C1-89DF-ECDBA3DDE3C4}" type="datetime1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74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65FC-DD01-4610-8352-C5FACC6EF8F8}" type="datetime1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06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F7D7-21C9-44C2-8610-3A24125683F1}" type="datetime1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39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86451-5218-418E-AE2D-29875D03C2E9}" type="datetime1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A2FCF-0A02-4D2D-AD43-6AD5E176D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00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8928992" cy="1470025"/>
          </a:xfrm>
        </p:spPr>
        <p:txBody>
          <a:bodyPr/>
          <a:lstStyle/>
          <a:p>
            <a:r>
              <a:rPr lang="en-US" altLang="zh-TW" dirty="0" err="1"/>
              <a:t>Containerisation</a:t>
            </a:r>
            <a:r>
              <a:rPr lang="en-US" altLang="zh-TW" dirty="0"/>
              <a:t> and the PaaS Cloud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6308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/>
              <a:t>Claus </a:t>
            </a:r>
            <a:r>
              <a:rPr lang="en-US" altLang="zh-TW" dirty="0" err="1" smtClean="0"/>
              <a:t>Pahl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IEEE CLOUD COMPUTING </a:t>
            </a:r>
            <a:r>
              <a:rPr lang="en-US" altLang="zh-TW" dirty="0" smtClean="0"/>
              <a:t>MAGAZINE</a:t>
            </a:r>
          </a:p>
          <a:p>
            <a:r>
              <a:rPr lang="en-US" altLang="zh-TW" dirty="0" smtClean="0"/>
              <a:t>[IN </a:t>
            </a:r>
            <a:r>
              <a:rPr lang="en-US" altLang="zh-TW" dirty="0"/>
              <a:t>PRESS - ACCEPTED FOR PUBLICATION, 6 MAY 2015]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12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Containerization in PaaS Clouds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PaaS provide mechanisms for</a:t>
            </a:r>
          </a:p>
          <a:p>
            <a:pPr lvl="1"/>
            <a:r>
              <a:rPr lang="en-US" altLang="zh-TW" dirty="0" smtClean="0"/>
              <a:t>Deploying apps</a:t>
            </a:r>
          </a:p>
          <a:p>
            <a:pPr lvl="1"/>
            <a:r>
              <a:rPr lang="en-US" altLang="zh-TW" dirty="0" smtClean="0"/>
              <a:t>Designing apps for the cloud</a:t>
            </a:r>
          </a:p>
          <a:p>
            <a:pPr lvl="1"/>
            <a:r>
              <a:rPr lang="en-US" altLang="zh-TW" dirty="0" smtClean="0"/>
              <a:t>Pushing apps to their deployment environment</a:t>
            </a:r>
          </a:p>
          <a:p>
            <a:pPr lvl="1"/>
            <a:r>
              <a:rPr lang="en-US" altLang="zh-TW" dirty="0" smtClean="0"/>
              <a:t>Using services</a:t>
            </a:r>
          </a:p>
          <a:p>
            <a:pPr lvl="1"/>
            <a:r>
              <a:rPr lang="en-US" altLang="zh-TW" dirty="0" smtClean="0"/>
              <a:t>Migrating databases</a:t>
            </a:r>
          </a:p>
          <a:p>
            <a:r>
              <a:rPr lang="en-US" altLang="zh-TW" dirty="0" smtClean="0"/>
              <a:t>PaaS have features like</a:t>
            </a:r>
            <a:r>
              <a:rPr lang="zh-TW" altLang="en-US" dirty="0" smtClean="0"/>
              <a:t> </a:t>
            </a:r>
            <a:r>
              <a:rPr lang="en-US" altLang="zh-TW" dirty="0" smtClean="0"/>
              <a:t>built farms, routing layers, or schedulers that dispatch workloads to VMs</a:t>
            </a:r>
          </a:p>
          <a:p>
            <a:r>
              <a:rPr lang="en-US" altLang="zh-TW" dirty="0" smtClean="0"/>
              <a:t>A container solution supports these problem through interoperable, lightweight, and virtualized packaging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3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Container Orchestration and Clustering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1572606"/>
          </a:xfrm>
        </p:spPr>
        <p:txBody>
          <a:bodyPr/>
          <a:lstStyle/>
          <a:p>
            <a:r>
              <a:rPr lang="en-US" altLang="zh-TW" dirty="0" smtClean="0"/>
              <a:t>Each cluster consists of several (host) nodes</a:t>
            </a:r>
          </a:p>
          <a:p>
            <a:r>
              <a:rPr lang="en-US" altLang="zh-TW" dirty="0" smtClean="0"/>
              <a:t>Each container can hold continually provided jobs</a:t>
            </a:r>
          </a:p>
          <a:p>
            <a:r>
              <a:rPr lang="en-US" altLang="zh-TW" dirty="0" smtClean="0"/>
              <a:t>Volumes are used for apps requiring data persistence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72806"/>
            <a:ext cx="4067944" cy="368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454640" y="3172805"/>
            <a:ext cx="4909448" cy="369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Links allow containers to connect and communicate</a:t>
            </a:r>
          </a:p>
          <a:p>
            <a:r>
              <a:rPr lang="en-US" altLang="zh-TW" dirty="0" smtClean="0"/>
              <a:t>A sample clustering management solution is Kubernetes architecture</a:t>
            </a:r>
          </a:p>
          <a:p>
            <a:pPr lvl="1"/>
            <a:r>
              <a:rPr lang="en-US" altLang="zh-TW" dirty="0" smtClean="0"/>
              <a:t>Orchestrate Docker containers at scale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43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Network and Data Challenges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k8s, each pod receives its own unique IP address, reachable from any other pod in the cluster</a:t>
            </a:r>
          </a:p>
          <a:p>
            <a:pPr lvl="1"/>
            <a:r>
              <a:rPr lang="en-US" altLang="zh-TW" dirty="0" smtClean="0"/>
              <a:t>Require advanced routing features based on network virtualization</a:t>
            </a:r>
          </a:p>
          <a:p>
            <a:r>
              <a:rPr lang="en-US" altLang="zh-TW" dirty="0" smtClean="0"/>
              <a:t>Storage management in k8s is hampered in terms of flexibility and efficiency by the need for pods to co-locate with their data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6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Progress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Buy Arduino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shield and camera module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=&gt; Port </a:t>
            </a:r>
            <a:r>
              <a:rPr lang="en-US" altLang="zh-TW" dirty="0" err="1" smtClean="0"/>
              <a:t>Smartcity’s</a:t>
            </a:r>
            <a:r>
              <a:rPr lang="en-US" altLang="zh-TW" dirty="0" smtClean="0"/>
              <a:t> system to Arduino</a:t>
            </a:r>
          </a:p>
          <a:p>
            <a:r>
              <a:rPr lang="en-US" altLang="zh-TW" dirty="0" smtClean="0"/>
              <a:t>Crowdsourcing app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=&gt; Build server and connect the app to the database</a:t>
            </a:r>
          </a:p>
          <a:p>
            <a:r>
              <a:rPr lang="en-US" altLang="zh-TW" dirty="0" smtClean="0"/>
              <a:t>Fog computing </a:t>
            </a:r>
            <a:r>
              <a:rPr lang="en-US" altLang="zh-TW" dirty="0" err="1" smtClean="0"/>
              <a:t>writeup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=&gt; Deploy </a:t>
            </a:r>
            <a:r>
              <a:rPr lang="en-US" altLang="zh-TW" dirty="0" err="1" smtClean="0"/>
              <a:t>kubernetes</a:t>
            </a:r>
            <a:r>
              <a:rPr lang="en-US" altLang="zh-TW" dirty="0" smtClean="0"/>
              <a:t> with salt stack testbed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4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Busan, Korea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60"/>
            <a:ext cx="3360000" cy="2520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360000" cy="252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74349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Busan, Korea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21088"/>
            <a:ext cx="3360000" cy="2520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3360000" cy="252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Busan, Korea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49080"/>
            <a:ext cx="3360000" cy="2520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28" y="1410000"/>
            <a:ext cx="3360000" cy="252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49080"/>
            <a:ext cx="3360000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000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Busan, Korea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05064"/>
            <a:ext cx="3360000" cy="2520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918" y="1268760"/>
            <a:ext cx="3360000" cy="252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3360000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Busan, Korea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2700000" cy="3600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97939"/>
            <a:ext cx="2700000" cy="360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21088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Container is a lightweight virtualization concept</a:t>
            </a:r>
          </a:p>
          <a:p>
            <a:pPr lvl="1"/>
            <a:r>
              <a:rPr lang="en-US" altLang="zh-TW" dirty="0" smtClean="0"/>
              <a:t>Less resource and time consuming</a:t>
            </a:r>
          </a:p>
          <a:p>
            <a:pPr lvl="1"/>
            <a:r>
              <a:rPr lang="en-US" altLang="zh-TW" dirty="0" smtClean="0"/>
              <a:t>Tools for delivering software in a portable way</a:t>
            </a:r>
          </a:p>
          <a:p>
            <a:pPr lvl="1"/>
            <a:r>
              <a:rPr lang="en-US" altLang="zh-TW" dirty="0" smtClean="0"/>
              <a:t>PaaS (Platform-as-a-Service) focus</a:t>
            </a:r>
          </a:p>
          <a:p>
            <a:r>
              <a:rPr lang="en-US" altLang="zh-TW" dirty="0" smtClean="0"/>
              <a:t>Basic ideas of containerization are</a:t>
            </a:r>
          </a:p>
          <a:p>
            <a:pPr lvl="1"/>
            <a:r>
              <a:rPr lang="en-US" altLang="zh-TW" dirty="0" smtClean="0"/>
              <a:t>Lightweight portable runtime</a:t>
            </a:r>
          </a:p>
          <a:p>
            <a:pPr lvl="1"/>
            <a:r>
              <a:rPr lang="en-US" altLang="zh-TW" dirty="0" smtClean="0"/>
              <a:t>Capability to develop, test, and deploy apps to a large number of servers</a:t>
            </a:r>
          </a:p>
          <a:p>
            <a:pPr lvl="1"/>
            <a:r>
              <a:rPr lang="en-US" altLang="zh-TW" dirty="0" smtClean="0"/>
              <a:t>Capability to interconnect containers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4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Virtualization Architecture of VM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204482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Core virtualization construct of the cloud</a:t>
            </a:r>
          </a:p>
          <a:p>
            <a:pPr lvl="1"/>
            <a:r>
              <a:rPr lang="en-US" altLang="zh-TW" dirty="0" smtClean="0"/>
              <a:t>Scheduling, packaging, and security problems are improved</a:t>
            </a:r>
          </a:p>
          <a:p>
            <a:r>
              <a:rPr lang="en-US" altLang="zh-TW" dirty="0" smtClean="0"/>
              <a:t>VM instances use large files on the host to store entire file system and run typically a single, large process</a:t>
            </a: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63" y="3916114"/>
            <a:ext cx="2930721" cy="294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3501008"/>
            <a:ext cx="5734163" cy="335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It needs full guest OS images for each VM</a:t>
            </a:r>
          </a:p>
          <a:p>
            <a:r>
              <a:rPr lang="en-US" altLang="zh-TW" dirty="0" smtClean="0"/>
              <a:t>Low on startup (booting might take from one to more than 10 </a:t>
            </a:r>
            <a:r>
              <a:rPr lang="en-US" altLang="zh-TW" dirty="0" err="1" smtClean="0"/>
              <a:t>mins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9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516" y="274638"/>
            <a:ext cx="8712968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Virtualization Architecture of Container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container holds packaged self-contained, ready-to-deploy parts of apps and, if necessary, middleware to run apps</a:t>
            </a:r>
          </a:p>
          <a:p>
            <a:r>
              <a:rPr lang="en-US" altLang="zh-TW" dirty="0" smtClean="0"/>
              <a:t>A container covers an app tier or node in a tier</a:t>
            </a:r>
          </a:p>
          <a:p>
            <a:pPr lvl="1"/>
            <a:r>
              <a:rPr lang="en-US" altLang="zh-TW" dirty="0" smtClean="0"/>
              <a:t>Result in the problem of managing dependencies between containers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45802"/>
            <a:ext cx="2903535" cy="293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4221088"/>
            <a:ext cx="5734163" cy="26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dirty="0" smtClean="0"/>
              <a:t>Require a plan agent (container engine)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7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2352" y="274638"/>
            <a:ext cx="8579296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Linux Container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Linux containers provide kernel mechanisms to isolate processes on a shared OS (supported through LXC)</a:t>
            </a:r>
          </a:p>
          <a:p>
            <a:pPr lvl="1"/>
            <a:r>
              <a:rPr lang="en-US" altLang="zh-TW" dirty="0" smtClean="0"/>
              <a:t>Namespace isolation allows groups of processes to be separated, not allowing them to see resources in other groups</a:t>
            </a:r>
          </a:p>
          <a:p>
            <a:pPr lvl="1"/>
            <a:r>
              <a:rPr lang="en-US" altLang="zh-TW" dirty="0" err="1" smtClean="0"/>
              <a:t>cgroups</a:t>
            </a:r>
            <a:r>
              <a:rPr lang="en-US" altLang="zh-TW" dirty="0" smtClean="0"/>
              <a:t> (control groups) manage and limit resource access for process groups, e.g., limiting memory available to a specific container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9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Docker Container Images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Docker image is made up of file systems layered over each other, similar to Linux virtualization stack</a:t>
            </a:r>
          </a:p>
          <a:p>
            <a:r>
              <a:rPr lang="en-US" altLang="zh-TW" dirty="0" smtClean="0"/>
              <a:t>Docker uses a union mount to add a writable file system on top of the read-only file system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14376"/>
            <a:ext cx="2627784" cy="294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3501008"/>
            <a:ext cx="6059016" cy="335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Multiple read-only file system may stack on top of each other</a:t>
            </a:r>
          </a:p>
          <a:p>
            <a:r>
              <a:rPr lang="en-US" altLang="zh-TW" dirty="0" smtClean="0"/>
              <a:t>Each file system is a separate image loaded by container engine</a:t>
            </a:r>
          </a:p>
          <a:p>
            <a:r>
              <a:rPr lang="en-US" altLang="zh-TW" dirty="0" smtClean="0"/>
              <a:t>The approach is lightweight as single images can be changed and distributed easily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87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Containerizing Apps and Managing Containers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container API allows creating, defining, composing, distributing containers, running/starting images, and running commands in images</a:t>
            </a:r>
          </a:p>
          <a:p>
            <a:r>
              <a:rPr lang="en-US" altLang="zh-TW" dirty="0" smtClean="0"/>
              <a:t>Containers can encapsulate multiple app components</a:t>
            </a:r>
          </a:p>
          <a:p>
            <a:r>
              <a:rPr lang="en-US" altLang="zh-TW" dirty="0" smtClean="0"/>
              <a:t>Different user apps and platform components can be combined in a container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96" y="4557584"/>
            <a:ext cx="6444208" cy="230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2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Containerizing Apps and Managing Containers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Docker manages data storage using:</a:t>
            </a:r>
          </a:p>
          <a:p>
            <a:pPr lvl="1"/>
            <a:r>
              <a:rPr lang="en-US" altLang="zh-TW" dirty="0"/>
              <a:t>D</a:t>
            </a:r>
            <a:r>
              <a:rPr lang="en-US" altLang="zh-TW" dirty="0" smtClean="0"/>
              <a:t>ata volume: a designated directory within one or more containers to provide features for persistent or shared data</a:t>
            </a:r>
          </a:p>
          <a:p>
            <a:pPr lvl="1"/>
            <a:r>
              <a:rPr lang="en-US" altLang="zh-TW" dirty="0" smtClean="0"/>
              <a:t>Data volume container: enable sharing persistent data between app containers</a:t>
            </a:r>
          </a:p>
          <a:p>
            <a:r>
              <a:rPr lang="en-US" altLang="zh-TW" dirty="0" smtClean="0"/>
              <a:t>Docker manages network using:</a:t>
            </a:r>
          </a:p>
          <a:p>
            <a:pPr lvl="1"/>
            <a:r>
              <a:rPr lang="en-US" altLang="zh-TW" dirty="0" smtClean="0"/>
              <a:t>Network port mapping: apps can connect to a service or app running inside a Docker container via a network port</a:t>
            </a:r>
          </a:p>
          <a:p>
            <a:pPr lvl="1"/>
            <a:r>
              <a:rPr lang="en-US" altLang="zh-TW" dirty="0" smtClean="0"/>
              <a:t>Container linking: Docker links containers relying on the unique names of containers; linked containers can transfer data via environment variables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3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Different Container Models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zh-TW" dirty="0"/>
              <a:t>Linux: Docker, LXC Linux containers, </a:t>
            </a:r>
            <a:r>
              <a:rPr lang="fr-FR" altLang="zh-TW" dirty="0" smtClean="0"/>
              <a:t>OpenVZ, </a:t>
            </a:r>
            <a:r>
              <a:rPr lang="en-US" altLang="zh-TW" dirty="0" smtClean="0"/>
              <a:t>and </a:t>
            </a:r>
            <a:r>
              <a:rPr lang="en-US" altLang="zh-TW" dirty="0"/>
              <a:t>others for variants such as BSD, HP-UX </a:t>
            </a:r>
            <a:r>
              <a:rPr lang="en-US" altLang="zh-TW" dirty="0" smtClean="0"/>
              <a:t>and Solaris</a:t>
            </a:r>
            <a:endParaRPr lang="en-US" altLang="zh-TW" dirty="0"/>
          </a:p>
          <a:p>
            <a:r>
              <a:rPr lang="en-US" altLang="zh-TW" dirty="0" smtClean="0"/>
              <a:t>Windows</a:t>
            </a:r>
            <a:r>
              <a:rPr lang="en-US" altLang="zh-TW" dirty="0"/>
              <a:t>: </a:t>
            </a:r>
            <a:r>
              <a:rPr lang="en-US" altLang="zh-TW" dirty="0" err="1" smtClean="0"/>
              <a:t>Sandboxie</a:t>
            </a:r>
            <a:endParaRPr lang="en-US" altLang="zh-TW" dirty="0"/>
          </a:p>
          <a:p>
            <a:r>
              <a:rPr lang="en-US" altLang="zh-TW" dirty="0" smtClean="0"/>
              <a:t>Cloud </a:t>
            </a:r>
            <a:r>
              <a:rPr lang="en-US" altLang="zh-TW" dirty="0"/>
              <a:t>PaaS: Warden/Garden (in Cloud Foundry</a:t>
            </a:r>
            <a:r>
              <a:rPr lang="en-US" altLang="zh-TW" dirty="0" smtClean="0"/>
              <a:t>), LXC </a:t>
            </a:r>
            <a:r>
              <a:rPr lang="en-US" altLang="zh-TW" dirty="0"/>
              <a:t>(in </a:t>
            </a:r>
            <a:r>
              <a:rPr lang="en-US" altLang="zh-TW" dirty="0" err="1"/>
              <a:t>Openshift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2FCF-0A02-4D2D-AD43-6AD5E176D09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2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728</Words>
  <Application>Microsoft Office PowerPoint</Application>
  <PresentationFormat>如螢幕大小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Containerisation and the PaaS Cloud</vt:lpstr>
      <vt:lpstr>Introduction</vt:lpstr>
      <vt:lpstr>Virtualization Architecture of VM</vt:lpstr>
      <vt:lpstr>Virtualization Architecture of Container</vt:lpstr>
      <vt:lpstr>Linux Container</vt:lpstr>
      <vt:lpstr>Docker Container Images</vt:lpstr>
      <vt:lpstr>Containerizing Apps and Managing Containers</vt:lpstr>
      <vt:lpstr>Containerizing Apps and Managing Containers</vt:lpstr>
      <vt:lpstr>Different Container Models</vt:lpstr>
      <vt:lpstr>Containerization in PaaS Clouds</vt:lpstr>
      <vt:lpstr>Container Orchestration and Clustering</vt:lpstr>
      <vt:lpstr>Network and Data Challenges</vt:lpstr>
      <vt:lpstr>Progress</vt:lpstr>
      <vt:lpstr>Busan, Korea</vt:lpstr>
      <vt:lpstr>Busan, Korea</vt:lpstr>
      <vt:lpstr>Busan, Korea</vt:lpstr>
      <vt:lpstr>Busan, Korea</vt:lpstr>
      <vt:lpstr>Busan, Korea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Containerisation and the PaaS Cloud</dc:title>
  <dc:creator>Laura</dc:creator>
  <cp:lastModifiedBy>Laura</cp:lastModifiedBy>
  <cp:revision>44</cp:revision>
  <dcterms:created xsi:type="dcterms:W3CDTF">2015-08-30T14:59:25Z</dcterms:created>
  <dcterms:modified xsi:type="dcterms:W3CDTF">2015-08-31T01:52:14Z</dcterms:modified>
</cp:coreProperties>
</file>