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59" r:id="rId5"/>
    <p:sldId id="260" r:id="rId6"/>
    <p:sldId id="266" r:id="rId7"/>
    <p:sldId id="267" r:id="rId8"/>
    <p:sldId id="268" r:id="rId9"/>
    <p:sldId id="269" r:id="rId10"/>
    <p:sldId id="261" r:id="rId11"/>
    <p:sldId id="270" r:id="rId12"/>
    <p:sldId id="262" r:id="rId13"/>
    <p:sldId id="263" r:id="rId14"/>
    <p:sldId id="264" r:id="rId15"/>
    <p:sldId id="271" r:id="rId1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32" d="100"/>
          <a:sy n="132" d="100"/>
        </p:scale>
        <p:origin x="87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76CC0-FD45-4005-9286-6C1BA20E96DA}" type="datetimeFigureOut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21848-F664-402D-B323-75354ABC97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3510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76CC0-FD45-4005-9286-6C1BA20E96DA}" type="datetimeFigureOut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21848-F664-402D-B323-75354ABC97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5354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76CC0-FD45-4005-9286-6C1BA20E96DA}" type="datetimeFigureOut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21848-F664-402D-B323-75354ABC97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5971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76CC0-FD45-4005-9286-6C1BA20E96DA}" type="datetimeFigureOut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21848-F664-402D-B323-75354ABC97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032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76CC0-FD45-4005-9286-6C1BA20E96DA}" type="datetimeFigureOut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21848-F664-402D-B323-75354ABC97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811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76CC0-FD45-4005-9286-6C1BA20E96DA}" type="datetimeFigureOut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21848-F664-402D-B323-75354ABC97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175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76CC0-FD45-4005-9286-6C1BA20E96DA}" type="datetimeFigureOut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21848-F664-402D-B323-75354ABC97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5183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76CC0-FD45-4005-9286-6C1BA20E96DA}" type="datetimeFigureOut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21848-F664-402D-B323-75354ABC97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4324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76CC0-FD45-4005-9286-6C1BA20E96DA}" type="datetimeFigureOut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21848-F664-402D-B323-75354ABC97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1339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76CC0-FD45-4005-9286-6C1BA20E96DA}" type="datetimeFigureOut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21848-F664-402D-B323-75354ABC97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9549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76CC0-FD45-4005-9286-6C1BA20E96DA}" type="datetimeFigureOut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21848-F664-402D-B323-75354ABC97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6845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76CC0-FD45-4005-9286-6C1BA20E96DA}" type="datetimeFigureOut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21848-F664-402D-B323-75354ABC97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1613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Viewable Scene Modeling for Geospatial Video Search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85800" y="3602038"/>
            <a:ext cx="7772400" cy="1655762"/>
          </a:xfrm>
        </p:spPr>
        <p:txBody>
          <a:bodyPr>
            <a:normAutofit/>
          </a:bodyPr>
          <a:lstStyle/>
          <a:p>
            <a:r>
              <a:rPr lang="en-US" altLang="zh-TW" dirty="0" err="1">
                <a:solidFill>
                  <a:schemeClr val="bg1">
                    <a:lumMod val="50000"/>
                  </a:schemeClr>
                </a:solidFill>
              </a:rPr>
              <a:t>Sakire</a:t>
            </a:r>
            <a:r>
              <a:rPr lang="en-US" altLang="zh-TW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altLang="zh-TW" dirty="0" err="1">
                <a:solidFill>
                  <a:schemeClr val="bg1">
                    <a:lumMod val="50000"/>
                  </a:schemeClr>
                </a:solidFill>
              </a:rPr>
              <a:t>Arslan</a:t>
            </a:r>
            <a:r>
              <a:rPr lang="en-US" altLang="zh-TW" dirty="0">
                <a:solidFill>
                  <a:schemeClr val="bg1">
                    <a:lumMod val="50000"/>
                  </a:schemeClr>
                </a:solidFill>
              </a:rPr>
              <a:t> Ay, Roger Zimmermann, and </a:t>
            </a:r>
            <a:r>
              <a:rPr lang="en-US" altLang="zh-TW" dirty="0" err="1">
                <a:solidFill>
                  <a:schemeClr val="bg1">
                    <a:lumMod val="50000"/>
                  </a:schemeClr>
                </a:solidFill>
              </a:rPr>
              <a:t>Seon</a:t>
            </a:r>
            <a:r>
              <a:rPr lang="en-US" altLang="zh-TW" dirty="0">
                <a:solidFill>
                  <a:schemeClr val="bg1">
                    <a:lumMod val="50000"/>
                  </a:schemeClr>
                </a:solidFill>
              </a:rPr>
              <a:t> Ho </a:t>
            </a:r>
            <a:r>
              <a:rPr lang="en-US" altLang="zh-TW" dirty="0" smtClean="0">
                <a:solidFill>
                  <a:schemeClr val="bg1">
                    <a:lumMod val="50000"/>
                  </a:schemeClr>
                </a:solidFill>
              </a:rPr>
              <a:t>Kim</a:t>
            </a:r>
          </a:p>
        </p:txBody>
      </p:sp>
    </p:spTree>
    <p:extLst>
      <p:ext uri="{BB962C8B-B14F-4D97-AF65-F5344CB8AC3E}">
        <p14:creationId xmlns:p14="http://schemas.microsoft.com/office/powerpoint/2010/main" val="29192308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Data Collection and Methodology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high-resolution (</a:t>
            </a:r>
            <a:r>
              <a:rPr lang="en-US" altLang="zh-TW" dirty="0" smtClean="0"/>
              <a:t>HD) camera</a:t>
            </a:r>
            <a:r>
              <a:rPr lang="en-US" altLang="zh-TW" dirty="0"/>
              <a:t>, a 3D compass and a GPS </a:t>
            </a:r>
            <a:r>
              <a:rPr lang="en-US" altLang="zh-TW" dirty="0" smtClean="0"/>
              <a:t>receiver</a:t>
            </a:r>
          </a:p>
          <a:p>
            <a:r>
              <a:rPr lang="en-US" altLang="zh-TW" dirty="0"/>
              <a:t>each video frame is </a:t>
            </a:r>
            <a:r>
              <a:rPr lang="en-US" altLang="zh-TW" dirty="0" smtClean="0"/>
              <a:t>associated with </a:t>
            </a:r>
            <a:r>
              <a:rPr lang="en-US" altLang="zh-TW" dirty="0"/>
              <a:t>its viewable scene information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0369" y="3532209"/>
            <a:ext cx="4171950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7367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Analysis and </a:t>
            </a:r>
            <a:r>
              <a:rPr lang="en-US" altLang="zh-TW" dirty="0" smtClean="0"/>
              <a:t>Results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selected </a:t>
            </a:r>
            <a:r>
              <a:rPr lang="en-US" altLang="zh-TW" dirty="0"/>
              <a:t>250 random query </a:t>
            </a:r>
            <a:r>
              <a:rPr lang="en-US" altLang="zh-TW" dirty="0" smtClean="0"/>
              <a:t>regions (Q</a:t>
            </a:r>
            <a:r>
              <a:rPr lang="en-US" altLang="zh-TW" dirty="0"/>
              <a:t>), of size 300m by 300m within the 6km by 5km area </a:t>
            </a:r>
            <a:r>
              <a:rPr lang="en-US" altLang="zh-TW" dirty="0" smtClean="0"/>
              <a:t>of total </a:t>
            </a:r>
            <a:r>
              <a:rPr lang="en-US" altLang="zh-TW" dirty="0"/>
              <a:t>video </a:t>
            </a:r>
            <a:r>
              <a:rPr lang="en-US" altLang="zh-TW" dirty="0" smtClean="0"/>
              <a:t>coverage</a:t>
            </a:r>
          </a:p>
          <a:p>
            <a:r>
              <a:rPr lang="en-US" altLang="zh-TW" dirty="0"/>
              <a:t>randomly chose 40 videos and had </a:t>
            </a:r>
            <a:r>
              <a:rPr lang="en-US" altLang="zh-TW" dirty="0" smtClean="0"/>
              <a:t>a student </a:t>
            </a:r>
            <a:r>
              <a:rPr lang="en-US" altLang="zh-TW" dirty="0"/>
              <a:t>analyze them and mark the query regions </a:t>
            </a:r>
            <a:r>
              <a:rPr lang="en-US" altLang="zh-TW" dirty="0" smtClean="0"/>
              <a:t>that appear in </a:t>
            </a:r>
            <a:r>
              <a:rPr lang="en-US" altLang="zh-TW" dirty="0"/>
              <a:t>any of these 40 </a:t>
            </a:r>
            <a:r>
              <a:rPr lang="en-US" altLang="zh-TW" dirty="0" smtClean="0"/>
              <a:t>videos</a:t>
            </a:r>
          </a:p>
          <a:p>
            <a:r>
              <a:rPr lang="en-US" altLang="zh-TW" dirty="0" smtClean="0"/>
              <a:t>removed </a:t>
            </a:r>
            <a:r>
              <a:rPr lang="en-US" altLang="zh-TW" dirty="0"/>
              <a:t>the videos which are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reasonably far </a:t>
            </a:r>
            <a:r>
              <a:rPr lang="en-US" altLang="zh-TW" dirty="0"/>
              <a:t>away from each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query </a:t>
            </a:r>
            <a:r>
              <a:rPr lang="en-US" altLang="zh-TW" dirty="0"/>
              <a:t>region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6603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Completeness of Result Video Set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Given 250 random queries, through manual scan, we </a:t>
            </a:r>
            <a:r>
              <a:rPr lang="en-US" altLang="zh-TW" dirty="0" smtClean="0"/>
              <a:t>created the </a:t>
            </a:r>
            <a:r>
              <a:rPr lang="en-US" altLang="zh-TW" dirty="0"/>
              <a:t>list of query regions that are visible within </a:t>
            </a:r>
            <a:r>
              <a:rPr lang="en-US" altLang="zh-TW" dirty="0" smtClean="0"/>
              <a:t>each video </a:t>
            </a:r>
            <a:r>
              <a:rPr lang="en-US" altLang="zh-TW" dirty="0"/>
              <a:t>in the dataset of 40 </a:t>
            </a:r>
            <a:r>
              <a:rPr lang="en-US" altLang="zh-TW" dirty="0" smtClean="0"/>
              <a:t>videos</a:t>
            </a:r>
          </a:p>
          <a:p>
            <a:r>
              <a:rPr lang="en-US" altLang="zh-TW" dirty="0"/>
              <a:t> </a:t>
            </a:r>
            <a:r>
              <a:rPr lang="en-US" altLang="zh-TW" dirty="0" err="1" smtClean="0"/>
              <a:t>CircleSceneSearch</a:t>
            </a:r>
            <a:r>
              <a:rPr lang="en-US" altLang="zh-TW" dirty="0"/>
              <a:t>, </a:t>
            </a:r>
            <a:r>
              <a:rPr lang="en-US" altLang="zh-TW" dirty="0" err="1"/>
              <a:t>PointSceneSearc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2990" y="3778406"/>
            <a:ext cx="3381375" cy="2752725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318" y="3778405"/>
            <a:ext cx="3487688" cy="2770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246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Accuracy of Search Result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7511" y="1439069"/>
            <a:ext cx="3305175" cy="2562225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030" y="1324769"/>
            <a:ext cx="3305175" cy="2676525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52750" y="4097593"/>
            <a:ext cx="3238500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295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Conclusion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automatic annotation </a:t>
            </a:r>
            <a:r>
              <a:rPr lang="en-US" altLang="zh-TW" dirty="0" smtClean="0"/>
              <a:t>of video </a:t>
            </a:r>
            <a:r>
              <a:rPr lang="en-US" altLang="zh-TW" dirty="0"/>
              <a:t>clips with a collection of </a:t>
            </a:r>
            <a:r>
              <a:rPr lang="en-US" altLang="zh-TW" dirty="0" smtClean="0"/>
              <a:t>meta-data </a:t>
            </a:r>
            <a:r>
              <a:rPr lang="en-US" altLang="zh-TW" dirty="0">
                <a:latin typeface="Calibri" panose="020F0502020204030204" pitchFamily="34" charset="0"/>
              </a:rPr>
              <a:t>→ </a:t>
            </a:r>
            <a:r>
              <a:rPr lang="en-US" altLang="zh-TW" dirty="0" smtClean="0">
                <a:latin typeface="Calibri" panose="020F0502020204030204" pitchFamily="34" charset="0"/>
              </a:rPr>
              <a:t>viewable </a:t>
            </a:r>
            <a:r>
              <a:rPr lang="en-US" altLang="zh-TW" dirty="0">
                <a:latin typeface="Calibri" panose="020F0502020204030204" pitchFamily="34" charset="0"/>
              </a:rPr>
              <a:t>scene </a:t>
            </a:r>
            <a:r>
              <a:rPr lang="en-US" altLang="zh-TW" dirty="0" smtClean="0">
                <a:latin typeface="Calibri" panose="020F0502020204030204" pitchFamily="34" charset="0"/>
              </a:rPr>
              <a:t>model</a:t>
            </a:r>
          </a:p>
          <a:p>
            <a:r>
              <a:rPr lang="en-US" altLang="zh-TW" dirty="0"/>
              <a:t>implemented prototype which demonstrates the </a:t>
            </a:r>
            <a:r>
              <a:rPr lang="en-US" altLang="zh-TW" dirty="0" smtClean="0"/>
              <a:t>feasibility of </a:t>
            </a:r>
            <a:r>
              <a:rPr lang="en-US" altLang="zh-TW" dirty="0"/>
              <a:t>acquiring, storing, searching and retrieving </a:t>
            </a:r>
            <a:r>
              <a:rPr lang="en-US" altLang="zh-TW" dirty="0" smtClean="0"/>
              <a:t>metadata enhanced </a:t>
            </a:r>
            <a:r>
              <a:rPr lang="en-US" altLang="zh-TW" dirty="0"/>
              <a:t>georeferenced video based on the </a:t>
            </a:r>
            <a:r>
              <a:rPr lang="en-US" altLang="zh-TW" dirty="0" smtClean="0"/>
              <a:t>proposed viewable </a:t>
            </a:r>
            <a:r>
              <a:rPr lang="en-US" altLang="zh-TW" dirty="0"/>
              <a:t>scene model</a:t>
            </a:r>
            <a:endParaRPr lang="en-US" altLang="zh-TW" dirty="0" smtClean="0"/>
          </a:p>
          <a:p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49539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Future Work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 better index </a:t>
            </a:r>
            <a:r>
              <a:rPr lang="en-US" altLang="zh-TW" dirty="0"/>
              <a:t>structure that would specifically target </a:t>
            </a:r>
            <a:r>
              <a:rPr lang="en-US" altLang="zh-TW" dirty="0" smtClean="0"/>
              <a:t>georeferenced annotations </a:t>
            </a:r>
            <a:r>
              <a:rPr lang="en-US" altLang="zh-TW" dirty="0"/>
              <a:t>of video </a:t>
            </a:r>
            <a:r>
              <a:rPr lang="en-US" altLang="zh-TW" dirty="0" smtClean="0"/>
              <a:t>data</a:t>
            </a:r>
          </a:p>
          <a:p>
            <a:r>
              <a:rPr lang="en-US" altLang="zh-TW" dirty="0"/>
              <a:t>e</a:t>
            </a:r>
            <a:r>
              <a:rPr lang="en-US" altLang="zh-TW" dirty="0" smtClean="0"/>
              <a:t>laborate on </a:t>
            </a:r>
            <a:r>
              <a:rPr lang="en-US" altLang="zh-TW" dirty="0"/>
              <a:t>video ranking in our future </a:t>
            </a:r>
            <a:r>
              <a:rPr lang="en-US" altLang="zh-TW" dirty="0" smtClean="0"/>
              <a:t>work</a:t>
            </a:r>
          </a:p>
          <a:p>
            <a:r>
              <a:rPr lang="en-US" altLang="zh-TW" dirty="0" smtClean="0"/>
              <a:t>a standard format </a:t>
            </a:r>
            <a:r>
              <a:rPr lang="en-US" altLang="zh-TW" dirty="0"/>
              <a:t>for georeferenced </a:t>
            </a:r>
            <a:r>
              <a:rPr lang="en-US" altLang="zh-TW" dirty="0" smtClean="0"/>
              <a:t>video annotations </a:t>
            </a:r>
            <a:r>
              <a:rPr lang="en-US" altLang="zh-TW" dirty="0"/>
              <a:t>must be </a:t>
            </a:r>
            <a:r>
              <a:rPr lang="en-US" altLang="zh-TW" dirty="0" smtClean="0"/>
              <a:t>established </a:t>
            </a:r>
            <a:r>
              <a:rPr lang="en-US" altLang="zh-TW" dirty="0"/>
              <a:t>and issues for enabling automated integration </a:t>
            </a:r>
            <a:r>
              <a:rPr lang="en-US" altLang="zh-TW" dirty="0" smtClean="0"/>
              <a:t>with other </a:t>
            </a:r>
            <a:r>
              <a:rPr lang="en-US" altLang="zh-TW" dirty="0"/>
              <a:t>providers’ data have to be </a:t>
            </a:r>
            <a:r>
              <a:rPr lang="en-US" altLang="zh-TW" dirty="0" smtClean="0"/>
              <a:t>investigated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24240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825625"/>
            <a:ext cx="8159750" cy="4351338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video </a:t>
            </a:r>
            <a:r>
              <a:rPr lang="en-US" altLang="zh-TW" dirty="0"/>
              <a:t>clips are being collected from various devices and stored for a variety of </a:t>
            </a:r>
            <a:r>
              <a:rPr lang="en-US" altLang="zh-TW" dirty="0" smtClean="0"/>
              <a:t>purposes</a:t>
            </a:r>
          </a:p>
          <a:p>
            <a:r>
              <a:rPr lang="en-US" altLang="zh-TW" dirty="0"/>
              <a:t>georeferenced video search will play </a:t>
            </a:r>
            <a:r>
              <a:rPr lang="en-US" altLang="zh-TW" dirty="0" smtClean="0"/>
              <a:t>a prominent </a:t>
            </a:r>
            <a:r>
              <a:rPr lang="en-US" altLang="zh-TW" dirty="0"/>
              <a:t>role in many future </a:t>
            </a:r>
            <a:r>
              <a:rPr lang="en-US" altLang="zh-TW" dirty="0" smtClean="0"/>
              <a:t>applications</a:t>
            </a:r>
          </a:p>
          <a:p>
            <a:r>
              <a:rPr lang="en-US" altLang="zh-TW" dirty="0" smtClean="0"/>
              <a:t>index the video </a:t>
            </a:r>
            <a:r>
              <a:rPr lang="en-US" altLang="zh-TW" dirty="0"/>
              <a:t>data based on the human viewable space and </a:t>
            </a:r>
            <a:r>
              <a:rPr lang="en-US" altLang="zh-TW" dirty="0" smtClean="0"/>
              <a:t>therefore to </a:t>
            </a:r>
            <a:r>
              <a:rPr lang="en-US" altLang="zh-TW" dirty="0"/>
              <a:t>enable the retrieval of more meaningful and </a:t>
            </a:r>
            <a:r>
              <a:rPr lang="en-US" altLang="zh-TW" dirty="0" smtClean="0"/>
              <a:t>recognizable scene </a:t>
            </a:r>
            <a:r>
              <a:rPr lang="en-US" altLang="zh-TW" dirty="0"/>
              <a:t>results for user queries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77726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Contributions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Automatic annotation of video clips with </a:t>
            </a:r>
            <a:r>
              <a:rPr lang="en-US" altLang="zh-TW" dirty="0" smtClean="0"/>
              <a:t>the camera </a:t>
            </a:r>
            <a:r>
              <a:rPr lang="en-US" altLang="zh-TW" dirty="0"/>
              <a:t>viewing </a:t>
            </a:r>
            <a:r>
              <a:rPr lang="en-US" altLang="zh-TW" dirty="0" smtClean="0"/>
              <a:t>direction</a:t>
            </a:r>
          </a:p>
          <a:p>
            <a:r>
              <a:rPr lang="en-US" altLang="zh-TW" dirty="0"/>
              <a:t>Modeling of the viewable </a:t>
            </a:r>
            <a:r>
              <a:rPr lang="en-US" altLang="zh-TW" dirty="0" smtClean="0"/>
              <a:t>scene</a:t>
            </a:r>
          </a:p>
          <a:p>
            <a:r>
              <a:rPr lang="en-US" altLang="zh-TW" dirty="0"/>
              <a:t>Prototype feasibility </a:t>
            </a:r>
            <a:r>
              <a:rPr lang="en-US" altLang="zh-TW" dirty="0" smtClean="0"/>
              <a:t>study</a:t>
            </a:r>
          </a:p>
          <a:p>
            <a:r>
              <a:rPr lang="en-US" altLang="zh-TW" dirty="0"/>
              <a:t>Demonstration of </a:t>
            </a:r>
            <a:r>
              <a:rPr lang="en-US" altLang="zh-TW" dirty="0" smtClean="0"/>
              <a:t>benefits</a:t>
            </a:r>
          </a:p>
          <a:p>
            <a:r>
              <a:rPr lang="en-US" altLang="zh-TW" i="1" dirty="0" smtClean="0"/>
              <a:t>Approaches</a:t>
            </a:r>
          </a:p>
          <a:p>
            <a:pPr marL="457200" lvl="1" indent="0">
              <a:buNone/>
            </a:pPr>
            <a:r>
              <a:rPr lang="en-US" altLang="zh-TW" dirty="0"/>
              <a:t>1) modeling of the viewable </a:t>
            </a:r>
            <a:r>
              <a:rPr lang="en-US" altLang="zh-TW" dirty="0" smtClean="0"/>
              <a:t>scene</a:t>
            </a:r>
          </a:p>
          <a:p>
            <a:pPr marL="457200" lvl="1" indent="0">
              <a:buNone/>
            </a:pPr>
            <a:r>
              <a:rPr lang="en-US" altLang="zh-TW" dirty="0" smtClean="0"/>
              <a:t>2) data acquisition</a:t>
            </a:r>
          </a:p>
          <a:p>
            <a:pPr marL="457200" lvl="1" indent="0">
              <a:buNone/>
            </a:pPr>
            <a:r>
              <a:rPr lang="en-US" altLang="zh-TW" dirty="0" smtClean="0"/>
              <a:t>3</a:t>
            </a:r>
            <a:r>
              <a:rPr lang="en-US" altLang="zh-TW" dirty="0"/>
              <a:t>) indexing and querying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8843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Modeling of Viewable Scene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field-of-view (</a:t>
            </a:r>
            <a:r>
              <a:rPr lang="en-US" altLang="zh-TW" dirty="0"/>
              <a:t> </a:t>
            </a:r>
            <a:r>
              <a:rPr lang="en-US" altLang="zh-TW" dirty="0" smtClean="0"/>
              <a:t>                                  )</a:t>
            </a:r>
          </a:p>
          <a:p>
            <a:pPr lvl="1"/>
            <a:r>
              <a:rPr lang="en-US" altLang="zh-TW" dirty="0" smtClean="0"/>
              <a:t>The </a:t>
            </a:r>
            <a:r>
              <a:rPr lang="en-US" altLang="zh-TW" dirty="0"/>
              <a:t>camera </a:t>
            </a:r>
            <a:r>
              <a:rPr lang="en-US" altLang="zh-TW" dirty="0" smtClean="0"/>
              <a:t>position </a:t>
            </a:r>
            <a:r>
              <a:rPr lang="en-US" altLang="zh-TW" dirty="0"/>
              <a:t>P is the </a:t>
            </a:r>
            <a:r>
              <a:rPr lang="en-US" altLang="zh-TW" dirty="0" smtClean="0"/>
              <a:t>&lt;latitude</a:t>
            </a:r>
            <a:r>
              <a:rPr lang="en-US" altLang="zh-TW" dirty="0"/>
              <a:t>, </a:t>
            </a:r>
            <a:r>
              <a:rPr lang="en-US" altLang="zh-TW" dirty="0" smtClean="0"/>
              <a:t>longitude&gt; coordinates </a:t>
            </a:r>
            <a:r>
              <a:rPr lang="en-US" altLang="zh-TW" dirty="0"/>
              <a:t>read from </a:t>
            </a:r>
            <a:r>
              <a:rPr lang="en-US" altLang="zh-TW" dirty="0" smtClean="0"/>
              <a:t>a positioning </a:t>
            </a:r>
            <a:r>
              <a:rPr lang="en-US" altLang="zh-TW" dirty="0"/>
              <a:t>device (e.g., GPS</a:t>
            </a:r>
            <a:r>
              <a:rPr lang="en-US" altLang="zh-TW" dirty="0" smtClean="0"/>
              <a:t>)</a:t>
            </a:r>
          </a:p>
          <a:p>
            <a:pPr lvl="1"/>
            <a:r>
              <a:rPr lang="en-US" altLang="zh-TW" dirty="0"/>
              <a:t>The camera direction </a:t>
            </a:r>
            <a:r>
              <a:rPr lang="en-US" altLang="zh-TW" dirty="0" smtClean="0"/>
              <a:t>vector d </a:t>
            </a:r>
            <a:r>
              <a:rPr lang="en-US" altLang="zh-TW" dirty="0"/>
              <a:t>is obtained based on the orientation angle provided </a:t>
            </a:r>
            <a:r>
              <a:rPr lang="en-US" altLang="zh-TW" dirty="0" smtClean="0"/>
              <a:t>by a </a:t>
            </a:r>
            <a:r>
              <a:rPr lang="en-US" altLang="zh-TW" dirty="0"/>
              <a:t>digital </a:t>
            </a:r>
            <a:r>
              <a:rPr lang="en-US" altLang="zh-TW" dirty="0" smtClean="0"/>
              <a:t>compass</a:t>
            </a:r>
          </a:p>
          <a:p>
            <a:pPr lvl="1"/>
            <a:r>
              <a:rPr lang="en-US" altLang="zh-TW" dirty="0"/>
              <a:t>The camera viewable angle θ </a:t>
            </a:r>
            <a:r>
              <a:rPr lang="en-US" altLang="zh-TW" dirty="0" smtClean="0"/>
              <a:t>describes </a:t>
            </a:r>
            <a:br>
              <a:rPr lang="en-US" altLang="zh-TW" dirty="0" smtClean="0"/>
            </a:br>
            <a:r>
              <a:rPr lang="en-US" altLang="zh-TW" dirty="0" smtClean="0"/>
              <a:t>the </a:t>
            </a:r>
            <a:r>
              <a:rPr lang="en-US" altLang="zh-TW" dirty="0"/>
              <a:t>angular extent of the scene imaged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by </a:t>
            </a:r>
            <a:r>
              <a:rPr lang="en-US" altLang="zh-TW" dirty="0"/>
              <a:t>the </a:t>
            </a:r>
            <a:r>
              <a:rPr lang="en-US" altLang="zh-TW" dirty="0" smtClean="0"/>
              <a:t>camera</a:t>
            </a:r>
          </a:p>
          <a:p>
            <a:pPr lvl="1"/>
            <a:r>
              <a:rPr lang="en-US" altLang="zh-TW" dirty="0"/>
              <a:t>The far visible distance </a:t>
            </a:r>
            <a:r>
              <a:rPr lang="en-US" altLang="zh-TW" dirty="0" smtClean="0"/>
              <a:t>R is </a:t>
            </a:r>
            <a:r>
              <a:rPr lang="en-US" altLang="zh-TW" dirty="0"/>
              <a:t>the maximum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distance </a:t>
            </a:r>
            <a:r>
              <a:rPr lang="en-US" altLang="zh-TW" dirty="0"/>
              <a:t>at which a large object within </a:t>
            </a:r>
            <a:r>
              <a:rPr lang="en-US" altLang="zh-TW" dirty="0" smtClean="0"/>
              <a:t>the </a:t>
            </a:r>
            <a:br>
              <a:rPr lang="en-US" altLang="zh-TW" dirty="0" smtClean="0"/>
            </a:br>
            <a:r>
              <a:rPr lang="en-US" altLang="zh-TW" dirty="0" smtClean="0"/>
              <a:t>camera’s </a:t>
            </a:r>
            <a:r>
              <a:rPr lang="en-US" altLang="zh-TW" dirty="0"/>
              <a:t>field-of-view can be recognized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8800" y="3750952"/>
            <a:ext cx="1708150" cy="2510147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2687" y="1847396"/>
            <a:ext cx="2757941" cy="393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4398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Meta-Data </a:t>
            </a:r>
            <a:r>
              <a:rPr lang="en-US" altLang="zh-TW" dirty="0" smtClean="0"/>
              <a:t>Acquisition (1/2)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In order to keep </a:t>
            </a:r>
            <a:r>
              <a:rPr lang="en-US" altLang="zh-TW" dirty="0" smtClean="0"/>
              <a:t>track of </a:t>
            </a:r>
            <a:r>
              <a:rPr lang="en-US" altLang="zh-TW" dirty="0"/>
              <a:t>the </a:t>
            </a:r>
            <a:r>
              <a:rPr lang="en-US" altLang="zh-TW" dirty="0" err="1"/>
              <a:t>FOVScene</a:t>
            </a:r>
            <a:r>
              <a:rPr lang="en-US" altLang="zh-TW" dirty="0"/>
              <a:t> of a moving camera over </a:t>
            </a:r>
            <a:r>
              <a:rPr lang="en-US" altLang="zh-TW" dirty="0" smtClean="0"/>
              <a:t>time</a:t>
            </a:r>
          </a:p>
          <a:p>
            <a:r>
              <a:rPr lang="en-US" altLang="zh-TW" dirty="0" smtClean="0"/>
              <a:t>Camera, digital compass, and GPS</a:t>
            </a:r>
          </a:p>
          <a:p>
            <a:pPr lvl="1"/>
            <a:r>
              <a:rPr lang="en-US" altLang="zh-TW" dirty="0"/>
              <a:t>records the updates along with the current computer </a:t>
            </a:r>
            <a:r>
              <a:rPr lang="en-US" altLang="zh-TW" dirty="0" smtClean="0"/>
              <a:t>time and </a:t>
            </a:r>
            <a:r>
              <a:rPr lang="en-US" altLang="zh-TW" dirty="0"/>
              <a:t>coordinated universal (UTC) </a:t>
            </a:r>
            <a:r>
              <a:rPr lang="en-US" altLang="zh-TW" dirty="0" smtClean="0"/>
              <a:t>time</a:t>
            </a:r>
          </a:p>
          <a:p>
            <a:pPr lvl="1"/>
            <a:r>
              <a:rPr lang="en-US" altLang="zh-TW" dirty="0" smtClean="0"/>
              <a:t>each </a:t>
            </a:r>
            <a:r>
              <a:rPr lang="en-US" altLang="zh-TW" dirty="0"/>
              <a:t>video data packet received from the camera is </a:t>
            </a:r>
            <a:r>
              <a:rPr lang="en-US" altLang="zh-TW" dirty="0" smtClean="0"/>
              <a:t>processed in </a:t>
            </a:r>
            <a:r>
              <a:rPr lang="en-US" altLang="zh-TW" dirty="0"/>
              <a:t>real time to extract frame </a:t>
            </a:r>
            <a:r>
              <a:rPr lang="en-US" altLang="zh-TW" dirty="0" smtClean="0"/>
              <a:t>timecodes</a:t>
            </a:r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8742" y="2199069"/>
            <a:ext cx="1687963" cy="45425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6364" y="5244178"/>
            <a:ext cx="2082402" cy="757237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8669" y="5325857"/>
            <a:ext cx="1187304" cy="759322"/>
          </a:xfrm>
          <a:prstGeom prst="rect">
            <a:avLst/>
          </a:prstGeom>
        </p:spPr>
      </p:pic>
      <p:sp>
        <p:nvSpPr>
          <p:cNvPr id="8" name="文字方塊 7"/>
          <p:cNvSpPr txBox="1"/>
          <p:nvPr/>
        </p:nvSpPr>
        <p:spPr>
          <a:xfrm>
            <a:off x="2506180" y="4807378"/>
            <a:ext cx="2085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Size of image sensor</a:t>
            </a:r>
            <a:endParaRPr lang="zh-TW" altLang="en-US" dirty="0"/>
          </a:p>
        </p:txBody>
      </p:sp>
      <p:sp>
        <p:nvSpPr>
          <p:cNvPr id="9" name="文字方塊 8"/>
          <p:cNvSpPr txBox="1"/>
          <p:nvPr/>
        </p:nvSpPr>
        <p:spPr>
          <a:xfrm>
            <a:off x="5236705" y="4964445"/>
            <a:ext cx="3066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the height of the target object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37659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Meta-Data </a:t>
            </a:r>
            <a:r>
              <a:rPr lang="en-US" altLang="zh-TW" dirty="0" smtClean="0"/>
              <a:t>Acquisition (2/2)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49" y="1825625"/>
            <a:ext cx="8322167" cy="4351338"/>
          </a:xfrm>
        </p:spPr>
        <p:txBody>
          <a:bodyPr>
            <a:normAutofit/>
          </a:bodyPr>
          <a:lstStyle/>
          <a:p>
            <a:r>
              <a:rPr lang="en-US" altLang="zh-TW" dirty="0"/>
              <a:t>Timing and </a:t>
            </a:r>
            <a:r>
              <a:rPr lang="en-US" altLang="zh-TW" dirty="0" smtClean="0"/>
              <a:t>Synchronization</a:t>
            </a:r>
          </a:p>
          <a:p>
            <a:pPr lvl="1"/>
            <a:r>
              <a:rPr lang="en-US" altLang="zh-TW" dirty="0" smtClean="0"/>
              <a:t>Using satellite time</a:t>
            </a:r>
          </a:p>
          <a:p>
            <a:pPr lvl="1"/>
            <a:r>
              <a:rPr lang="en-US" altLang="zh-TW" dirty="0"/>
              <a:t>different </a:t>
            </a:r>
            <a:r>
              <a:rPr lang="en-US" altLang="zh-TW" dirty="0" smtClean="0"/>
              <a:t>data output rates</a:t>
            </a:r>
          </a:p>
          <a:p>
            <a:pPr lvl="1"/>
            <a:r>
              <a:rPr lang="en-US" altLang="zh-TW" dirty="0" smtClean="0"/>
              <a:t>processes </a:t>
            </a:r>
            <a:r>
              <a:rPr lang="en-US" altLang="zh-TW" dirty="0"/>
              <a:t>data in a sliding time window </a:t>
            </a:r>
            <a:r>
              <a:rPr lang="en-US" altLang="zh-TW" dirty="0" smtClean="0"/>
              <a:t>centered at </a:t>
            </a:r>
            <a:r>
              <a:rPr lang="en-US" altLang="zh-TW" dirty="0"/>
              <a:t>the current time</a:t>
            </a:r>
            <a:br>
              <a:rPr lang="en-US" altLang="zh-TW" dirty="0"/>
            </a:br>
            <a:r>
              <a:rPr lang="en-US" altLang="zh-TW" dirty="0"/>
              <a:t>ex. </a:t>
            </a:r>
            <a:r>
              <a:rPr lang="en-US" altLang="zh-TW" dirty="0" err="1" smtClean="0"/>
              <a:t>f</a:t>
            </a:r>
            <a:r>
              <a:rPr lang="en-US" altLang="zh-TW" baseline="-25000" dirty="0" err="1" smtClean="0"/>
              <a:t>GPS</a:t>
            </a:r>
            <a:r>
              <a:rPr lang="en-US" altLang="zh-TW" dirty="0" smtClean="0"/>
              <a:t> </a:t>
            </a:r>
            <a:r>
              <a:rPr lang="en-US" altLang="zh-TW" dirty="0"/>
              <a:t>= 1 sample/sec, </a:t>
            </a:r>
            <a:r>
              <a:rPr lang="en-US" altLang="zh-TW" dirty="0" err="1"/>
              <a:t>f</a:t>
            </a:r>
            <a:r>
              <a:rPr lang="en-US" altLang="zh-TW" baseline="-25000" dirty="0" err="1"/>
              <a:t>compass</a:t>
            </a:r>
            <a:r>
              <a:rPr lang="en-US" altLang="zh-TW" dirty="0"/>
              <a:t> = 40 samples/sec, </a:t>
            </a:r>
            <a:r>
              <a:rPr lang="en-US" altLang="zh-TW" dirty="0" err="1"/>
              <a:t>f</a:t>
            </a:r>
            <a:r>
              <a:rPr lang="en-US" altLang="zh-TW" baseline="-25000" dirty="0" err="1"/>
              <a:t>video</a:t>
            </a:r>
            <a:r>
              <a:rPr lang="en-US" altLang="zh-TW" dirty="0"/>
              <a:t> = 30 </a:t>
            </a:r>
            <a:r>
              <a:rPr lang="en-US" altLang="zh-TW" dirty="0" smtClean="0"/>
              <a:t>samples/sec </a:t>
            </a:r>
            <a:r>
              <a:rPr lang="en-US" altLang="zh-TW" dirty="0">
                <a:latin typeface="Calibri" panose="020F0502020204030204" pitchFamily="34" charset="0"/>
              </a:rPr>
              <a:t>→ </a:t>
            </a:r>
            <a:r>
              <a:rPr lang="en-US" altLang="zh-TW" dirty="0" smtClean="0">
                <a:latin typeface="Calibri" panose="020F0502020204030204" pitchFamily="34" charset="0"/>
              </a:rPr>
              <a:t>match each </a:t>
            </a:r>
            <a:r>
              <a:rPr lang="en-US" altLang="zh-TW" dirty="0">
                <a:latin typeface="Calibri" panose="020F0502020204030204" pitchFamily="34" charset="0"/>
              </a:rPr>
              <a:t>GPS entry with the temporally closest video </a:t>
            </a:r>
            <a:r>
              <a:rPr lang="en-US" altLang="zh-TW" dirty="0" smtClean="0">
                <a:latin typeface="Calibri" panose="020F0502020204030204" pitchFamily="34" charset="0"/>
              </a:rPr>
              <a:t>frame timecode </a:t>
            </a:r>
            <a:r>
              <a:rPr lang="en-US" altLang="zh-TW" dirty="0">
                <a:latin typeface="Calibri" panose="020F0502020204030204" pitchFamily="34" charset="0"/>
              </a:rPr>
              <a:t>and compass </a:t>
            </a:r>
            <a:r>
              <a:rPr lang="en-US" altLang="zh-TW" dirty="0" smtClean="0">
                <a:latin typeface="Calibri" panose="020F0502020204030204" pitchFamily="34" charset="0"/>
              </a:rPr>
              <a:t>direction</a:t>
            </a:r>
          </a:p>
          <a:p>
            <a:pPr lvl="1"/>
            <a:r>
              <a:rPr lang="en-US" altLang="zh-TW" dirty="0"/>
              <a:t>estimate missing data items in low frequency data </a:t>
            </a:r>
            <a:r>
              <a:rPr lang="en-US" altLang="zh-TW" dirty="0" smtClean="0"/>
              <a:t>streams by </a:t>
            </a:r>
            <a:r>
              <a:rPr lang="en-US" altLang="zh-TW" dirty="0"/>
              <a:t>applying an interpolation technique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65231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Indexing and </a:t>
            </a:r>
            <a:r>
              <a:rPr lang="en-US" altLang="zh-TW" dirty="0" smtClean="0"/>
              <a:t>Querying (1/3)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r>
              <a:rPr lang="en-US" altLang="zh-TW" dirty="0"/>
              <a:t>extract the video </a:t>
            </a:r>
            <a:r>
              <a:rPr lang="en-US" altLang="zh-TW" dirty="0" smtClean="0"/>
              <a:t>segments that </a:t>
            </a:r>
            <a:r>
              <a:rPr lang="en-US" altLang="zh-TW" dirty="0"/>
              <a:t>capture a given area of </a:t>
            </a:r>
            <a:r>
              <a:rPr lang="en-US" altLang="zh-TW" dirty="0" smtClean="0"/>
              <a:t>interest</a:t>
            </a:r>
          </a:p>
          <a:p>
            <a:r>
              <a:rPr lang="en-US" altLang="zh-TW" dirty="0" smtClean="0"/>
              <a:t>for </a:t>
            </a:r>
            <a:r>
              <a:rPr lang="en-US" altLang="zh-TW" dirty="0"/>
              <a:t>a given area of interest Q, we can extract the </a:t>
            </a:r>
            <a:r>
              <a:rPr lang="en-US" altLang="zh-TW" dirty="0" smtClean="0"/>
              <a:t>sequence of </a:t>
            </a:r>
            <a:r>
              <a:rPr lang="en-US" altLang="zh-TW" dirty="0"/>
              <a:t>video frames whose viewable scene overlap with Q</a:t>
            </a:r>
            <a:endParaRPr lang="en-US" altLang="zh-TW" dirty="0" smtClean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133" y="1690689"/>
            <a:ext cx="7407733" cy="2189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173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Indexing and </a:t>
            </a:r>
            <a:r>
              <a:rPr lang="en-US" altLang="zh-TW" dirty="0" smtClean="0"/>
              <a:t>Querying (2/3)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44659" y="1825625"/>
            <a:ext cx="605468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81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Indexing and </a:t>
            </a:r>
            <a:r>
              <a:rPr lang="en-US" altLang="zh-TW" dirty="0" smtClean="0"/>
              <a:t>Querying (3/3)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define the </a:t>
            </a:r>
            <a:r>
              <a:rPr lang="en-US" altLang="zh-TW" dirty="0" err="1"/>
              <a:t>FOVScene</a:t>
            </a:r>
            <a:r>
              <a:rPr lang="en-US" altLang="zh-TW" dirty="0"/>
              <a:t> in the spatial domain with a </a:t>
            </a:r>
            <a:r>
              <a:rPr lang="en-US" altLang="zh-TW" dirty="0" smtClean="0"/>
              <a:t>pie-slice-shaped area and </a:t>
            </a:r>
            <a:r>
              <a:rPr lang="en-US" altLang="zh-TW" dirty="0"/>
              <a:t>then </a:t>
            </a:r>
            <a:r>
              <a:rPr lang="en-US" altLang="zh-TW" dirty="0" smtClean="0"/>
              <a:t>estimate it </a:t>
            </a:r>
            <a:r>
              <a:rPr lang="en-US" altLang="zh-TW" dirty="0"/>
              <a:t>with a Minimum Bounding Rectangle (MBR</a:t>
            </a:r>
            <a:r>
              <a:rPr lang="en-US" altLang="zh-TW" dirty="0" smtClean="0"/>
              <a:t>) </a:t>
            </a:r>
          </a:p>
          <a:p>
            <a:r>
              <a:rPr lang="en-US" altLang="zh-TW" dirty="0" smtClean="0"/>
              <a:t>R-tree</a:t>
            </a:r>
          </a:p>
          <a:p>
            <a:endParaRPr lang="en-US" altLang="zh-TW" dirty="0" smtClean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3592" y="3272497"/>
            <a:ext cx="4321758" cy="2239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071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858</TotalTime>
  <Words>544</Words>
  <Application>Microsoft Office PowerPoint</Application>
  <PresentationFormat>如螢幕大小 (4:3)</PresentationFormat>
  <Paragraphs>63</Paragraphs>
  <Slides>15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0" baseType="lpstr">
      <vt:lpstr>新細明體</vt:lpstr>
      <vt:lpstr>Arial</vt:lpstr>
      <vt:lpstr>Calibri</vt:lpstr>
      <vt:lpstr>Calibri Light</vt:lpstr>
      <vt:lpstr>Office 佈景主題</vt:lpstr>
      <vt:lpstr>Viewable Scene Modeling for Geospatial Video Search</vt:lpstr>
      <vt:lpstr>Introduction</vt:lpstr>
      <vt:lpstr>Contributions</vt:lpstr>
      <vt:lpstr>Modeling of Viewable Scene</vt:lpstr>
      <vt:lpstr>Meta-Data Acquisition (1/2)</vt:lpstr>
      <vt:lpstr>Meta-Data Acquisition (2/2)</vt:lpstr>
      <vt:lpstr>Indexing and Querying (1/3)</vt:lpstr>
      <vt:lpstr>Indexing and Querying (2/3)</vt:lpstr>
      <vt:lpstr>Indexing and Querying (3/3)</vt:lpstr>
      <vt:lpstr>Data Collection and Methodology</vt:lpstr>
      <vt:lpstr>Analysis and Results</vt:lpstr>
      <vt:lpstr>Completeness of Result Video Set</vt:lpstr>
      <vt:lpstr>Accuracy of Search Result</vt:lpstr>
      <vt:lpstr>Conclusion</vt:lpstr>
      <vt:lpstr>Future Work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Viewable Scene Modeling for Geospatial Video Search</dc:title>
  <dc:creator>yibin</dc:creator>
  <cp:lastModifiedBy>yibin</cp:lastModifiedBy>
  <cp:revision>25</cp:revision>
  <dcterms:created xsi:type="dcterms:W3CDTF">2015-09-14T06:34:38Z</dcterms:created>
  <dcterms:modified xsi:type="dcterms:W3CDTF">2015-09-15T06:34:40Z</dcterms:modified>
</cp:coreProperties>
</file>