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32" r:id="rId3"/>
    <p:sldMasterId id="2147483917" r:id="rId4"/>
  </p:sldMasterIdLst>
  <p:notesMasterIdLst>
    <p:notesMasterId r:id="rId28"/>
  </p:notesMasterIdLst>
  <p:handoutMasterIdLst>
    <p:handoutMasterId r:id="rId29"/>
  </p:handoutMasterIdLst>
  <p:sldIdLst>
    <p:sldId id="256" r:id="rId5"/>
    <p:sldId id="269" r:id="rId6"/>
    <p:sldId id="270" r:id="rId7"/>
    <p:sldId id="257" r:id="rId8"/>
    <p:sldId id="273" r:id="rId9"/>
    <p:sldId id="274" r:id="rId10"/>
    <p:sldId id="261" r:id="rId11"/>
    <p:sldId id="262" r:id="rId12"/>
    <p:sldId id="275" r:id="rId13"/>
    <p:sldId id="276" r:id="rId14"/>
    <p:sldId id="277" r:id="rId15"/>
    <p:sldId id="264" r:id="rId16"/>
    <p:sldId id="265" r:id="rId17"/>
    <p:sldId id="283" r:id="rId18"/>
    <p:sldId id="266" r:id="rId19"/>
    <p:sldId id="284" r:id="rId20"/>
    <p:sldId id="267" r:id="rId21"/>
    <p:sldId id="278" r:id="rId22"/>
    <p:sldId id="279" r:id="rId23"/>
    <p:sldId id="280" r:id="rId24"/>
    <p:sldId id="281" r:id="rId25"/>
    <p:sldId id="282" r:id="rId26"/>
    <p:sldId id="268" r:id="rId2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51" autoAdjust="0"/>
    <p:restoredTop sz="85515" autoAdjust="0"/>
  </p:normalViewPr>
  <p:slideViewPr>
    <p:cSldViewPr snapToGrid="0">
      <p:cViewPr varScale="1">
        <p:scale>
          <a:sx n="82" d="100"/>
          <a:sy n="82" d="100"/>
        </p:scale>
        <p:origin x="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D2B2B-9EDC-482D-9A7B-EEF47A5E7115}" type="datetimeFigureOut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EB163-7DBE-40F7-BFD5-114BABED26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0570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1E904-D3B7-436F-8B02-5BF2C78726AD}" type="datetimeFigureOut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BE9DC-FF1C-450C-97AA-391D15249D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1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This paper presents</a:t>
            </a:r>
            <a:r>
              <a:rPr lang="en-US" altLang="zh-TW" baseline="0" dirty="0" smtClean="0"/>
              <a:t> the implementation of </a:t>
            </a:r>
            <a:r>
              <a:rPr lang="en-US" altLang="zh-TW" baseline="0" dirty="0" err="1" smtClean="0"/>
              <a:t>WiFi</a:t>
            </a:r>
            <a:r>
              <a:rPr lang="en-US" altLang="zh-TW" baseline="0" dirty="0" smtClean="0"/>
              <a:t> SDN. They introduced Odin as a framework, which has implemented six application on top of Odin.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5601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Accommodating multiple logical networks on top of the same physical infrastructure with different policies and control applications is called </a:t>
            </a:r>
            <a:r>
              <a:rPr lang="en-US" altLang="zh-TW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 slicing.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clients attempt to associate to a particular SSID, they are automatically assigned to the slice to which the SSID belongs.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application is only presented a view of the network corresponding to its slice.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835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 in order to have a handler invoked at the application whenever a per-frame event of interest occurs at the agents.</a:t>
            </a:r>
          </a:p>
          <a:p>
            <a:pPr marL="228600" indent="-228600">
              <a:buAutoNum type="arabicPeriod"/>
            </a:pP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above.</a:t>
            </a:r>
          </a:p>
          <a:p>
            <a:pPr marL="228600" indent="-228600">
              <a:buAutoNum type="arabicPeriod"/>
            </a:pPr>
            <a:r>
              <a:rPr lang="en-US" altLang="zh-TW" dirty="0" smtClean="0"/>
              <a:t>applications can access data from multiple measurement sources outside the Odin framework, </a:t>
            </a:r>
            <a:br>
              <a:rPr lang="en-US" altLang="zh-TW" dirty="0" smtClean="0"/>
            </a:br>
            <a:r>
              <a:rPr lang="en-US" altLang="zh-TW" dirty="0" smtClean="0"/>
              <a:t>including the CPU and memory utilization and the channel active/busy times collected by tools such as </a:t>
            </a:r>
            <a:r>
              <a:rPr lang="en-US" altLang="zh-TW" dirty="0" err="1" smtClean="0"/>
              <a:t>collectd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288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observe an increase in fairness among clients with load balancing enabled: </a:t>
            </a:r>
          </a:p>
          <a:p>
            <a:r>
              <a:rPr lang="en-US" altLang="zh-TW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i.e.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roughly 50% of the clients were able to transmit around 20 MB of data with load balancing enabled compared to 15% without load-balancing.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866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ACS algorithms aim at automatically determining the best available channel for a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interface.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7375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APs, use load generator by Remote Procedure Call (RPC) to mock client.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---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increase in the number of clients for a fixed density factor leads to an increase in the controller’s CPU utilization.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fixed number of clients, an increase in the density factor leads to an increased number of the mobility manager’s subscriptions being triggered.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8000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Odin’s LVAP handoff, the TCP throughput is unaffected.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Figure 12 indicates, there is an overall reduction of throughput (close to 5 Mbit/sec) with Odin as opposed to regular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is, because we currently use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userspace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Click to run the Odin agents, resulting in slower and jittery forwarding performance on our APs which makes TCP to throttle down.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95828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single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iperf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-based TCP flow is executed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30s, 5s – 25s handoff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---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LVAP-based handoffs are leading to no significant throughput degradation of the TCP flow.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2543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70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mobility management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load-balancing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interference management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channel reconfigurations</a:t>
            </a:r>
          </a:p>
          <a:p>
            <a:r>
              <a:rPr kumimoji="1" lang="en-US" altLang="zh-TW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---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026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Dyson: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defining a set of APIs for clients and APs to be managed by a controller. The controller can query these nodes for channel information, form a global view of the network, and then control the network’s behavior to enforce a set of policies</a:t>
            </a:r>
          </a:p>
          <a:p>
            <a:r>
              <a:rPr kumimoji="1" lang="en-US" altLang="zh-TW" dirty="0" smtClean="0"/>
              <a:t>Flashback: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proposes a control channel technique for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networks, by allowing stations to send short control messages concurrently with data transmissions</a:t>
            </a:r>
          </a:p>
          <a:p>
            <a:r>
              <a:rPr kumimoji="1" lang="en-US" altLang="zh-TW" dirty="0" smtClean="0"/>
              <a:t>DIRAC: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proposes a split-architecture wherein link-layer information is relayed by agents running on the APs to a central controller to improve network management decisions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064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52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chose to have separate protocols for programming the wired and wireless parts.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723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Multi-channel operation:</a:t>
            </a:r>
            <a:r>
              <a:rPr lang="en-US" altLang="zh-TW" baseline="0" dirty="0" smtClean="0"/>
              <a:t>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multichannel operation, Odin can leverage IEEE 802.11h (restricted to 5GHz band) to instruct clients to switch to a different channel while keeping association state intact.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 WPA2 and Guest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WAP2: LVAP will store the session key in LVAP state.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Guest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similar to  most universities do.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800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Dyson: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infrastructure cannot instruct the client to re-associate without introducing additional signaling techniques.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808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Probe request</a:t>
            </a:r>
          </a:p>
          <a:p>
            <a:r>
              <a:rPr lang="en-US" altLang="zh-TW" dirty="0" smtClean="0"/>
              <a:t>LVAP spawned</a:t>
            </a:r>
          </a:p>
          <a:p>
            <a:r>
              <a:rPr lang="en-US" altLang="zh-TW" dirty="0" smtClean="0"/>
              <a:t>The</a:t>
            </a:r>
            <a:r>
              <a:rPr lang="en-US" altLang="zh-TW" baseline="0" dirty="0" smtClean="0"/>
              <a:t> LVAP send probe response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791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952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EB3C-40CA-416C-A991-C36B28A7B01A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7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5E64-30F6-4D42-A9C1-9FB3ACDFE9F6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92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872-CF00-4626-B152-D726915F42D1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493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4BE-533B-4DD3-840B-5518763B5811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301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A4AB-B463-454A-8E96-8FB29A0A96FD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16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D686-56CC-4866-89A9-F6C2E2EAA677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328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F7E6-52EC-4F57-974A-1D575395C1B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7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D566-13BD-484C-A38C-F7D507B3553F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11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8F962-4674-44A1-8BE6-F984BC235796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2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54EC-6179-4A6B-B730-8C9E3E59C3BE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1587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594D-D4CC-4511-AC35-1EEF02E5AC6C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6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662E-20E2-41E4-A1E2-D6C8383596A8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82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AB78-3CBB-4E51-B0D2-A000E957378C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1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01C0-217B-475A-BF18-D720993D53AD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364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07A-F647-45C7-A68A-A2A01B2E5817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89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472C8-A05B-458C-BC8A-CD3FA890F7B0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0181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120F-6513-4DA2-AE54-DC07C38BE25B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868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838E-272A-4794-A621-2E151245521C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967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8798-82A2-430A-866E-40CD6ABDB756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530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9EF27-7E53-49E2-BF6F-250632394B1B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65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817D-E849-4FC5-9A57-C554DF04D897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838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A3FF5-666A-464D-BB25-CB50231829F9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7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AD3E-8EA0-4A4D-87BC-967C9357882E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921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7254F-5726-4731-A097-552401EC47DD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713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9B05-BB90-4256-81C7-40BBBE1FF10C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0911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4FD-BD8A-49BA-BCB1-49689EB9DCA1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689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C15B-D84F-4201-B8BC-16311BAA86BC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1233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C90AE6-6DFB-4020-A2AB-51300BE9A78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520962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2D4E-728F-4074-AEAC-C6B3C41D07C5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6119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5216A0-9E9A-429D-A875-CCC2469D162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23359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BC0BE-8E74-4D21-9C24-84C848F212E9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3897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16A0-9E9A-429D-A875-CCC2469D162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5514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6C75-7D81-44CF-99B8-109E013A81F5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8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8C6A-0745-4CE4-963D-CCA71A8393D6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8736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9A4-5FA5-417B-9AE8-4121D3A31BE8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5652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F481C-085E-44D0-A593-96BD96119B91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58212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954601-731C-4B51-8CB1-D22771B250D8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9335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4717-5449-41DC-B87E-A86C8C075A3E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734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F3A6-1A02-47AF-BE03-E4FFB615BF78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62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3E12-6718-49E2-9255-CA18A352883E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84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11E8-7CC4-4ADA-8613-FC97C7FDB4D6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4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8935-7600-4E0E-AD37-46E96363DDF0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93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CA33-523B-495D-B7B7-427C960AF0CB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7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6EA2-D873-4536-A504-54C38AF3F188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21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5216A0-9E9A-429D-A875-CCC2469D162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33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74657BA-417A-49CE-B0BA-F7731F19B993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01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9E42FC4-EA8E-42B7-875C-4991021E4C01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66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F85216A0-9E9A-429D-A875-CCC2469D1624}" type="datetime1">
              <a:rPr lang="zh-TW" altLang="en-US" smtClean="0"/>
              <a:t>2015/10/6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021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1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/>
              <a:t>Programmatic Orchestration of </a:t>
            </a:r>
            <a:r>
              <a:rPr lang="en-US" altLang="zh-TW" sz="4400" dirty="0" err="1"/>
              <a:t>WiFi</a:t>
            </a:r>
            <a:r>
              <a:rPr lang="en-US" altLang="zh-TW" sz="4400" dirty="0"/>
              <a:t> Networks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Julius Schulz-Zander, </a:t>
            </a:r>
            <a:r>
              <a:rPr lang="en-US" altLang="zh-TW" dirty="0" err="1"/>
              <a:t>Lalith</a:t>
            </a:r>
            <a:r>
              <a:rPr lang="en-US" altLang="zh-TW" dirty="0"/>
              <a:t> </a:t>
            </a:r>
            <a:r>
              <a:rPr lang="en-US" altLang="zh-TW" dirty="0" smtClean="0"/>
              <a:t>Suresh, </a:t>
            </a:r>
            <a:r>
              <a:rPr lang="en-US" altLang="zh-TW" dirty="0" err="1"/>
              <a:t>Nadi</a:t>
            </a:r>
            <a:r>
              <a:rPr lang="en-US" altLang="zh-TW" dirty="0"/>
              <a:t> </a:t>
            </a:r>
            <a:r>
              <a:rPr lang="en-US" altLang="zh-TW" dirty="0" err="1" smtClean="0"/>
              <a:t>Sarrar</a:t>
            </a:r>
            <a:r>
              <a:rPr lang="en-US" altLang="zh-TW" dirty="0" smtClean="0"/>
              <a:t>, </a:t>
            </a:r>
            <a:r>
              <a:rPr lang="en-US" altLang="zh-TW" dirty="0" err="1"/>
              <a:t>Anja</a:t>
            </a:r>
            <a:r>
              <a:rPr lang="en-US" altLang="zh-TW" dirty="0"/>
              <a:t> </a:t>
            </a:r>
            <a:r>
              <a:rPr lang="en-US" altLang="zh-TW" dirty="0" err="1" smtClean="0"/>
              <a:t>Feldmann</a:t>
            </a:r>
            <a:r>
              <a:rPr lang="en-US" altLang="zh-TW" dirty="0" smtClean="0"/>
              <a:t>, </a:t>
            </a:r>
            <a:r>
              <a:rPr lang="en-US" altLang="zh-TW" dirty="0"/>
              <a:t>Thomas </a:t>
            </a:r>
            <a:r>
              <a:rPr lang="en-US" altLang="zh-TW" dirty="0" err="1" smtClean="0"/>
              <a:t>Hühn</a:t>
            </a:r>
            <a:r>
              <a:rPr lang="en-US" altLang="zh-TW" dirty="0" smtClean="0"/>
              <a:t>, and Ruben </a:t>
            </a:r>
            <a:r>
              <a:rPr lang="en-US" altLang="zh-TW" dirty="0" err="1" smtClean="0"/>
              <a:t>Merz</a:t>
            </a:r>
            <a:endParaRPr lang="en-US" altLang="zh-TW" dirty="0" smtClean="0"/>
          </a:p>
          <a:p>
            <a:r>
              <a:rPr lang="en-US" altLang="zh-TW" dirty="0"/>
              <a:t>2014 USENIX Annual Technical Conference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6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8115300" cy="1485900"/>
          </a:xfrm>
        </p:spPr>
        <p:txBody>
          <a:bodyPr>
            <a:normAutofit/>
          </a:bodyPr>
          <a:lstStyle/>
          <a:p>
            <a:r>
              <a:rPr lang="en-US" altLang="zh-TW" dirty="0"/>
              <a:t>Slicing and Control </a:t>
            </a:r>
            <a:r>
              <a:rPr lang="en-US" altLang="zh-TW" dirty="0" smtClean="0"/>
              <a:t>Logic Isolation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62102" y="2286000"/>
            <a:ext cx="4934095" cy="3581400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2104987" y="5867400"/>
            <a:ext cx="5048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Figure 4</a:t>
            </a:r>
            <a:r>
              <a:rPr lang="en-US" altLang="zh-TW" dirty="0" smtClean="0"/>
              <a:t>: Odin </a:t>
            </a:r>
            <a:r>
              <a:rPr lang="en-US" altLang="zh-TW" dirty="0"/>
              <a:t>applications </a:t>
            </a:r>
            <a:r>
              <a:rPr lang="en-US" altLang="zh-TW" dirty="0" smtClean="0"/>
              <a:t>operate upon </a:t>
            </a:r>
            <a:r>
              <a:rPr lang="en-US" altLang="zh-TW" dirty="0"/>
              <a:t>a view of LVAPs and physical </a:t>
            </a:r>
            <a:r>
              <a:rPr lang="en-US" altLang="zh-TW" dirty="0" smtClean="0"/>
              <a:t>APs in </a:t>
            </a:r>
            <a:r>
              <a:rPr lang="en-US" altLang="zh-TW" dirty="0"/>
              <a:t>their respective </a:t>
            </a:r>
            <a:r>
              <a:rPr lang="en-US" altLang="zh-TW" dirty="0" smtClean="0"/>
              <a:t>slices.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35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1" y="685800"/>
            <a:ext cx="8305800" cy="1485900"/>
          </a:xfrm>
        </p:spPr>
        <p:txBody>
          <a:bodyPr/>
          <a:lstStyle/>
          <a:p>
            <a:r>
              <a:rPr lang="en-US" altLang="zh-TW" dirty="0" smtClean="0"/>
              <a:t>Reactive and Proactive Application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8700" y="2286000"/>
            <a:ext cx="7200900" cy="3676650"/>
          </a:xfrm>
        </p:spPr>
        <p:txBody>
          <a:bodyPr>
            <a:normAutofit/>
          </a:bodyPr>
          <a:lstStyle/>
          <a:p>
            <a:r>
              <a:rPr lang="en-US" altLang="zh-TW" dirty="0"/>
              <a:t>Measurements from the </a:t>
            </a:r>
            <a:r>
              <a:rPr lang="en-US" altLang="zh-TW" dirty="0" smtClean="0"/>
              <a:t>agent: </a:t>
            </a:r>
          </a:p>
          <a:p>
            <a:pPr lvl="1"/>
            <a:r>
              <a:rPr lang="en-US" altLang="zh-TW" dirty="0" smtClean="0"/>
              <a:t>Reactive applications make </a:t>
            </a:r>
            <a:r>
              <a:rPr lang="en-US" altLang="zh-TW" dirty="0"/>
              <a:t>use of a publish-subscribe system of the </a:t>
            </a:r>
            <a:r>
              <a:rPr lang="en-US" altLang="zh-TW" dirty="0" smtClean="0"/>
              <a:t>Odin agent.</a:t>
            </a:r>
          </a:p>
          <a:p>
            <a:pPr lvl="1"/>
            <a:r>
              <a:rPr lang="en-US" altLang="zh-TW" dirty="0" smtClean="0"/>
              <a:t>Application can register thresholds for Rx-statistics, like RSSI, bit-rate, timestamp of the last received packet.</a:t>
            </a:r>
          </a:p>
          <a:p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smtClean="0"/>
              <a:t>statistics</a:t>
            </a:r>
          </a:p>
          <a:p>
            <a:pPr lvl="1"/>
            <a:r>
              <a:rPr lang="en-US" altLang="zh-TW" dirty="0" smtClean="0"/>
              <a:t>Applications can query through controller to make traffic-aware routing decisions.</a:t>
            </a:r>
          </a:p>
          <a:p>
            <a:r>
              <a:rPr lang="en-US" altLang="zh-TW" dirty="0"/>
              <a:t>External measurement </a:t>
            </a:r>
            <a:r>
              <a:rPr lang="en-US" altLang="zh-TW" dirty="0" smtClean="0"/>
              <a:t>sources</a:t>
            </a:r>
          </a:p>
          <a:p>
            <a:pPr lvl="1"/>
            <a:r>
              <a:rPr lang="en-US" altLang="zh-TW" dirty="0" smtClean="0"/>
              <a:t>CPU and memory utilization, channel active/busy times.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91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Mobility Manager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application collects the RSSI value from each client and maintains a map of each client’s RSSI value from the point of view of different agents.</a:t>
            </a:r>
          </a:p>
          <a:p>
            <a:r>
              <a:rPr lang="en-US" altLang="zh-TW" dirty="0" smtClean="0"/>
              <a:t>It assigns the clients to the agents where they can get the best RSSI value.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5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Load Balancer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</a:t>
            </a:r>
            <a:r>
              <a:rPr lang="en-US" altLang="zh-TW" dirty="0"/>
              <a:t>application queries the framework </a:t>
            </a:r>
            <a:r>
              <a:rPr lang="en-US" altLang="zh-TW" dirty="0" smtClean="0"/>
              <a:t>once per </a:t>
            </a:r>
            <a:r>
              <a:rPr lang="en-US" altLang="zh-TW" dirty="0"/>
              <a:t>minute to obtain the list of clients that can be </a:t>
            </a:r>
            <a:r>
              <a:rPr lang="en-US" altLang="zh-TW" dirty="0" smtClean="0"/>
              <a:t>seen by </a:t>
            </a:r>
            <a:r>
              <a:rPr lang="en-US" altLang="zh-TW" dirty="0"/>
              <a:t>different APs and their corresponding RSSI values.</a:t>
            </a:r>
          </a:p>
          <a:p>
            <a:r>
              <a:rPr lang="en-US" altLang="zh-TW" dirty="0"/>
              <a:t>It uses this information to build a map of clients to </a:t>
            </a:r>
            <a:r>
              <a:rPr lang="en-US" altLang="zh-TW" dirty="0" smtClean="0"/>
              <a:t>lists of </a:t>
            </a:r>
            <a:r>
              <a:rPr lang="en-US" altLang="zh-TW" dirty="0"/>
              <a:t>agents that are candidates for hosting their </a:t>
            </a:r>
            <a:r>
              <a:rPr lang="en-US" altLang="zh-TW" dirty="0" smtClean="0"/>
              <a:t>respective LVAPs</a:t>
            </a:r>
            <a:r>
              <a:rPr lang="en-US" altLang="zh-TW" dirty="0"/>
              <a:t>. The application then evenly </a:t>
            </a:r>
            <a:r>
              <a:rPr lang="en-US" altLang="zh-TW" dirty="0" smtClean="0"/>
              <a:t>re-distributes LVAPs </a:t>
            </a:r>
            <a:r>
              <a:rPr lang="en-US" altLang="zh-TW" dirty="0"/>
              <a:t>(clients) across </a:t>
            </a:r>
            <a:r>
              <a:rPr lang="en-US" altLang="zh-TW" u="sng" dirty="0"/>
              <a:t>physical APs</a:t>
            </a:r>
            <a:r>
              <a:rPr lang="en-US" altLang="zh-TW" dirty="0"/>
              <a:t>, constrained by </a:t>
            </a:r>
            <a:r>
              <a:rPr lang="en-US" altLang="zh-TW" dirty="0" smtClean="0"/>
              <a:t>the hearing </a:t>
            </a:r>
            <a:r>
              <a:rPr lang="en-US" altLang="zh-TW" dirty="0"/>
              <a:t>map.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50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Load Balancer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60504" y="2171700"/>
            <a:ext cx="4155934" cy="3181757"/>
          </a:xfrm>
          <a:prstGeom prst="rect">
            <a:avLst/>
          </a:prstGeom>
        </p:spPr>
      </p:pic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970463" y="2171701"/>
            <a:ext cx="4177069" cy="3171002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51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Automatic Channel Selection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It scans across all available </a:t>
            </a:r>
            <a:r>
              <a:rPr lang="en-US" altLang="zh-TW" dirty="0" smtClean="0"/>
              <a:t>channels and </a:t>
            </a:r>
            <a:r>
              <a:rPr lang="en-US" altLang="zh-TW" dirty="0"/>
              <a:t>computes the average and the max RSSI for </a:t>
            </a:r>
            <a:r>
              <a:rPr lang="en-US" altLang="zh-TW" dirty="0" smtClean="0"/>
              <a:t>each channel </a:t>
            </a:r>
            <a:r>
              <a:rPr lang="en-US" altLang="zh-TW" dirty="0"/>
              <a:t>center frequency. Based on multiple </a:t>
            </a:r>
            <a:r>
              <a:rPr lang="en-US" altLang="zh-TW" dirty="0" smtClean="0"/>
              <a:t>subsequent spectral </a:t>
            </a:r>
            <a:r>
              <a:rPr lang="en-US" altLang="zh-TW" dirty="0"/>
              <a:t>scans, the ACS application picks </a:t>
            </a:r>
            <a:r>
              <a:rPr lang="en-US" altLang="zh-TW" dirty="0" smtClean="0"/>
              <a:t>the channel with </a:t>
            </a:r>
            <a:r>
              <a:rPr lang="en-US" altLang="zh-TW" dirty="0"/>
              <a:t>the smallest maximum and average RSSI.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8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Automatic Channel Selection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891" y="2286000"/>
            <a:ext cx="5296517" cy="3581400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78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Other 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Wireless </a:t>
            </a:r>
            <a:r>
              <a:rPr lang="en-US" altLang="zh-TW" dirty="0" smtClean="0"/>
              <a:t>troubleshooting</a:t>
            </a:r>
          </a:p>
          <a:p>
            <a:r>
              <a:rPr lang="en-US" altLang="zh-TW" dirty="0"/>
              <a:t>Energy </a:t>
            </a:r>
            <a:r>
              <a:rPr lang="en-US" altLang="zh-TW" dirty="0" smtClean="0"/>
              <a:t>Efficient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Networks</a:t>
            </a:r>
          </a:p>
          <a:p>
            <a:r>
              <a:rPr lang="en-US" altLang="zh-TW" dirty="0"/>
              <a:t>Guest policy enforcement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3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8115300" cy="1485900"/>
          </a:xfrm>
        </p:spPr>
        <p:txBody>
          <a:bodyPr/>
          <a:lstStyle/>
          <a:p>
            <a:r>
              <a:rPr lang="en-US" altLang="zh-TW" dirty="0"/>
              <a:t>Controller load due to Pub-Sub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218" t="3457" r="2515" b="1064"/>
          <a:stretch/>
        </p:blipFill>
        <p:spPr>
          <a:xfrm>
            <a:off x="2161077" y="2171700"/>
            <a:ext cx="4943475" cy="3419475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18</a:t>
            </a:fld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2161077" y="5591175"/>
            <a:ext cx="4943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Figure 11</a:t>
            </a:r>
            <a:r>
              <a:rPr lang="en-US" altLang="zh-TW" dirty="0" smtClean="0"/>
              <a:t>: Normalized </a:t>
            </a:r>
            <a:r>
              <a:rPr lang="en-US" altLang="zh-TW" dirty="0"/>
              <a:t>CPU utilization (</a:t>
            </a:r>
            <a:r>
              <a:rPr lang="en-US" altLang="zh-TW" dirty="0" smtClean="0"/>
              <a:t>2-cores</a:t>
            </a:r>
            <a:r>
              <a:rPr lang="en-US" altLang="zh-TW" dirty="0"/>
              <a:t>) on the controller per density factor.</a:t>
            </a:r>
            <a:endParaRPr lang="zh-TW" altLang="en-US" dirty="0"/>
          </a:p>
        </p:txBody>
      </p:sp>
      <p:grpSp>
        <p:nvGrpSpPr>
          <p:cNvPr id="10" name="群組 9"/>
          <p:cNvGrpSpPr/>
          <p:nvPr/>
        </p:nvGrpSpPr>
        <p:grpSpPr>
          <a:xfrm>
            <a:off x="6334126" y="2810974"/>
            <a:ext cx="2191936" cy="742950"/>
            <a:chOff x="6286501" y="2810974"/>
            <a:chExt cx="2191936" cy="742950"/>
          </a:xfrm>
        </p:grpSpPr>
        <p:sp>
          <p:nvSpPr>
            <p:cNvPr id="8" name="橢圓 7"/>
            <p:cNvSpPr/>
            <p:nvPr/>
          </p:nvSpPr>
          <p:spPr>
            <a:xfrm>
              <a:off x="6286501" y="2810974"/>
              <a:ext cx="742950" cy="74295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7029451" y="2997783"/>
              <a:ext cx="14489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b="1" dirty="0" smtClean="0">
                  <a:solidFill>
                    <a:srgbClr val="FF0000"/>
                  </a:solidFill>
                </a:rPr>
                <a:t>bottlenecked</a:t>
              </a:r>
              <a:endParaRPr lang="zh-TW" alt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62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/>
          <a:p>
            <a:r>
              <a:rPr lang="en-US" altLang="zh-TW" dirty="0"/>
              <a:t>Comparison of Handoffs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064" r="1890" b="-1"/>
          <a:stretch/>
        </p:blipFill>
        <p:spPr>
          <a:xfrm>
            <a:off x="2181691" y="2171700"/>
            <a:ext cx="4894918" cy="3543300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19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2181691" y="5715000"/>
            <a:ext cx="4894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Figure 12</a:t>
            </a:r>
            <a:r>
              <a:rPr lang="en-US" altLang="zh-TW" dirty="0" smtClean="0"/>
              <a:t>: Impact </a:t>
            </a:r>
            <a:r>
              <a:rPr lang="en-US" altLang="zh-TW" dirty="0"/>
              <a:t>of a LVAP </a:t>
            </a:r>
            <a:r>
              <a:rPr lang="en-US" altLang="zh-TW" dirty="0" smtClean="0"/>
              <a:t>migration </a:t>
            </a:r>
            <a:r>
              <a:rPr lang="en-US" altLang="zh-TW" dirty="0" err="1" smtClean="0"/>
              <a:t>andWiFi</a:t>
            </a:r>
            <a:r>
              <a:rPr lang="en-US" altLang="zh-TW" dirty="0" smtClean="0"/>
              <a:t> </a:t>
            </a:r>
            <a:r>
              <a:rPr lang="en-US" altLang="zh-TW" dirty="0"/>
              <a:t>handoff on TCP </a:t>
            </a:r>
            <a:r>
              <a:rPr lang="en-US" altLang="zh-TW" dirty="0" smtClean="0"/>
              <a:t>throughput.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472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Introduction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Modern </a:t>
            </a:r>
            <a:r>
              <a:rPr lang="en-US" altLang="zh-TW" dirty="0">
                <a:solidFill>
                  <a:schemeClr val="tx1"/>
                </a:solidFill>
              </a:rPr>
              <a:t>enterprise </a:t>
            </a:r>
            <a:r>
              <a:rPr lang="en-US" altLang="zh-TW" dirty="0" err="1">
                <a:solidFill>
                  <a:schemeClr val="tx1"/>
                </a:solidFill>
              </a:rPr>
              <a:t>WiFi</a:t>
            </a:r>
            <a:r>
              <a:rPr lang="en-US" altLang="zh-TW" dirty="0">
                <a:solidFill>
                  <a:schemeClr val="tx1"/>
                </a:solidFill>
              </a:rPr>
              <a:t> networks typically consist of few dozens to thousands of </a:t>
            </a:r>
            <a:r>
              <a:rPr lang="en-US" altLang="zh-TW" dirty="0" smtClean="0">
                <a:solidFill>
                  <a:schemeClr val="tx1"/>
                </a:solidFill>
              </a:rPr>
              <a:t>APs </a:t>
            </a:r>
            <a:r>
              <a:rPr lang="en-US" altLang="zh-TW" dirty="0">
                <a:solidFill>
                  <a:schemeClr val="tx1"/>
                </a:solidFill>
              </a:rPr>
              <a:t>serving a multitude of client </a:t>
            </a:r>
            <a:r>
              <a:rPr lang="en-US" altLang="zh-TW" dirty="0" smtClean="0">
                <a:solidFill>
                  <a:schemeClr val="tx1"/>
                </a:solidFill>
              </a:rPr>
              <a:t>devices. 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For performance and scalability reasons, these networks </a:t>
            </a:r>
            <a:r>
              <a:rPr lang="en-US" altLang="zh-TW" dirty="0" smtClean="0">
                <a:solidFill>
                  <a:schemeClr val="tx1"/>
                </a:solidFill>
              </a:rPr>
              <a:t>require some services for managing large scale networks.</a:t>
            </a:r>
          </a:p>
          <a:p>
            <a:r>
              <a:rPr kumimoji="1" lang="en-US" altLang="zh-TW" dirty="0"/>
              <a:t> These services have to be realized as applications on </a:t>
            </a:r>
            <a:r>
              <a:rPr kumimoji="1" lang="en-US" altLang="zh-TW" dirty="0" smtClean="0"/>
              <a:t>top of </a:t>
            </a:r>
            <a:r>
              <a:rPr kumimoji="1" lang="en-US" altLang="zh-TW" dirty="0"/>
              <a:t>the basic management functionality of the </a:t>
            </a:r>
            <a:r>
              <a:rPr kumimoji="1" lang="en-US" altLang="zh-TW" dirty="0" smtClean="0"/>
              <a:t>individual APs</a:t>
            </a:r>
            <a:r>
              <a:rPr kumimoji="1" lang="en-US" altLang="zh-TW" dirty="0"/>
              <a:t>.</a:t>
            </a:r>
            <a:endParaRPr kumimoji="1" lang="zh-TW" altLang="en-US" dirty="0"/>
          </a:p>
          <a:p>
            <a:r>
              <a:rPr kumimoji="1" lang="en-US" altLang="zh-TW" dirty="0"/>
              <a:t> </a:t>
            </a:r>
            <a:r>
              <a:rPr kumimoji="1" lang="en-US" altLang="zh-TW" dirty="0" smtClean="0"/>
              <a:t>Different </a:t>
            </a:r>
            <a:r>
              <a:rPr kumimoji="1" lang="en-US" altLang="zh-TW" dirty="0"/>
              <a:t>devices from </a:t>
            </a:r>
            <a:r>
              <a:rPr kumimoji="1" lang="en-US" altLang="zh-TW" dirty="0" smtClean="0"/>
              <a:t>different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vendors </a:t>
            </a:r>
            <a:r>
              <a:rPr kumimoji="1" lang="en-US" altLang="zh-TW" dirty="0"/>
              <a:t>typically offer </a:t>
            </a:r>
            <a:r>
              <a:rPr kumimoji="1" lang="en-US" altLang="zh-TW" dirty="0" smtClean="0"/>
              <a:t>different </a:t>
            </a:r>
            <a:r>
              <a:rPr kumimoji="1" lang="en-US" altLang="zh-TW" dirty="0"/>
              <a:t>interfaces and do not </a:t>
            </a:r>
            <a:r>
              <a:rPr kumimoji="1" lang="en-US" altLang="zh-TW" dirty="0" smtClean="0"/>
              <a:t>offer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native </a:t>
            </a:r>
            <a:r>
              <a:rPr kumimoji="1" lang="en-US" altLang="zh-TW" dirty="0"/>
              <a:t>support for the needed </a:t>
            </a:r>
            <a:r>
              <a:rPr kumimoji="1" lang="en-US" altLang="zh-TW" dirty="0" smtClean="0"/>
              <a:t>applications.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365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685800"/>
            <a:ext cx="8629650" cy="1485900"/>
          </a:xfrm>
        </p:spPr>
        <p:txBody>
          <a:bodyPr/>
          <a:lstStyle/>
          <a:p>
            <a:r>
              <a:rPr lang="en-US" altLang="zh-TW" dirty="0"/>
              <a:t>LVAP-Handoff frequency benchmark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8787" y="2171700"/>
            <a:ext cx="5080776" cy="3581400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20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2288787" y="5753100"/>
            <a:ext cx="5080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Figure 13: 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TCP </a:t>
            </a:r>
            <a:r>
              <a:rPr lang="en-US" altLang="zh-TW" dirty="0"/>
              <a:t>throughput </a:t>
            </a:r>
            <a:r>
              <a:rPr lang="en-US" altLang="zh-TW" dirty="0" smtClean="0"/>
              <a:t>during Odin </a:t>
            </a:r>
            <a:r>
              <a:rPr lang="en-US" altLang="zh-TW" dirty="0"/>
              <a:t>LVAP-handoffs.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383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Probe request serving latency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700" y="2171700"/>
            <a:ext cx="7200900" cy="1761834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21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028700" y="3933534"/>
            <a:ext cx="720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Table 2: </a:t>
            </a:r>
            <a:r>
              <a:rPr lang="en-US" altLang="zh-TW" dirty="0" smtClean="0"/>
              <a:t>Latency </a:t>
            </a:r>
            <a:r>
              <a:rPr lang="en-US" altLang="zh-TW" dirty="0"/>
              <a:t>for serving probe requests </a:t>
            </a:r>
            <a:r>
              <a:rPr lang="en-US" altLang="zh-TW" dirty="0" smtClean="0"/>
              <a:t>(excluding transmission </a:t>
            </a:r>
            <a:r>
              <a:rPr lang="en-US" altLang="zh-TW" dirty="0"/>
              <a:t>time on the channel) across 9 APs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19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Through the LVAP abstraction, </a:t>
            </a:r>
            <a:r>
              <a:rPr lang="en-US" altLang="zh-TW" dirty="0" smtClean="0"/>
              <a:t>Odin is </a:t>
            </a:r>
            <a:r>
              <a:rPr lang="en-US" altLang="zh-TW" dirty="0"/>
              <a:t>well suited to address the complexities of the </a:t>
            </a:r>
            <a:r>
              <a:rPr lang="en-US" altLang="zh-TW" dirty="0" smtClean="0"/>
              <a:t>IEEE 802.11 protocol.</a:t>
            </a:r>
          </a:p>
          <a:p>
            <a:r>
              <a:rPr lang="en-US" altLang="zh-TW" dirty="0"/>
              <a:t>Odin runs on </a:t>
            </a:r>
            <a:r>
              <a:rPr lang="en-US" altLang="zh-TW" dirty="0" smtClean="0"/>
              <a:t>top of </a:t>
            </a:r>
            <a:r>
              <a:rPr lang="en-US" altLang="zh-TW" dirty="0"/>
              <a:t>today’s</a:t>
            </a:r>
            <a:r>
              <a:rPr lang="en-US" altLang="zh-TW" i="1" dirty="0"/>
              <a:t> </a:t>
            </a:r>
            <a:r>
              <a:rPr lang="en-US" altLang="zh-TW" dirty="0"/>
              <a:t>commodity access point hardware without </a:t>
            </a:r>
            <a:r>
              <a:rPr lang="en-US" altLang="zh-TW" dirty="0" smtClean="0"/>
              <a:t>requiring client modifications.</a:t>
            </a:r>
          </a:p>
          <a:p>
            <a:r>
              <a:rPr lang="en-US" altLang="zh-TW" dirty="0" smtClean="0"/>
              <a:t>They </a:t>
            </a:r>
            <a:r>
              <a:rPr lang="en-US" altLang="zh-TW" dirty="0"/>
              <a:t>present one </a:t>
            </a:r>
            <a:r>
              <a:rPr lang="en-US" altLang="zh-TW" dirty="0" smtClean="0"/>
              <a:t>promising way </a:t>
            </a:r>
            <a:r>
              <a:rPr lang="en-US" altLang="zh-TW" dirty="0"/>
              <a:t>to uniformly manage both wired and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networks.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9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Progress update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Done:</a:t>
            </a:r>
          </a:p>
          <a:p>
            <a:pPr lvl="1"/>
            <a:r>
              <a:rPr lang="en-US" altLang="zh-TW" dirty="0" smtClean="0"/>
              <a:t>Install</a:t>
            </a:r>
            <a:r>
              <a:rPr lang="zh-TW" altLang="en-US" dirty="0" smtClean="0"/>
              <a:t> </a:t>
            </a:r>
            <a:r>
              <a:rPr lang="en-US" altLang="zh-TW" dirty="0" smtClean="0"/>
              <a:t>Click</a:t>
            </a:r>
            <a:r>
              <a:rPr lang="zh-TW" altLang="en-US" dirty="0" smtClean="0"/>
              <a:t> </a:t>
            </a:r>
            <a:r>
              <a:rPr lang="en-US" altLang="zh-TW" dirty="0" smtClean="0"/>
              <a:t>on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OpenWrt</a:t>
            </a:r>
            <a:r>
              <a:rPr lang="zh-TW" altLang="en-US" dirty="0" smtClean="0"/>
              <a:t> </a:t>
            </a:r>
            <a:r>
              <a:rPr lang="en-US" altLang="zh-TW" dirty="0" smtClean="0"/>
              <a:t>(haven’t</a:t>
            </a:r>
            <a:r>
              <a:rPr lang="zh-TW" altLang="en-US" dirty="0" smtClean="0"/>
              <a:t> </a:t>
            </a:r>
            <a:r>
              <a:rPr lang="en-US" altLang="zh-TW" dirty="0" smtClean="0"/>
              <a:t>patched</a:t>
            </a:r>
            <a:r>
              <a:rPr lang="zh-TW" altLang="en-US" dirty="0" smtClean="0"/>
              <a:t> </a:t>
            </a:r>
            <a:r>
              <a:rPr lang="en-US" altLang="zh-TW" dirty="0" smtClean="0"/>
              <a:t>ath9k</a:t>
            </a:r>
            <a:r>
              <a:rPr lang="zh-TW" altLang="en-US" dirty="0" smtClean="0"/>
              <a:t> </a:t>
            </a:r>
            <a:r>
              <a:rPr lang="en-US" altLang="zh-TW" dirty="0" smtClean="0"/>
              <a:t>driver)</a:t>
            </a:r>
            <a:endParaRPr lang="en-US" altLang="zh-TW" dirty="0" smtClean="0"/>
          </a:p>
          <a:p>
            <a:r>
              <a:rPr lang="en-US" altLang="zh-TW" dirty="0" smtClean="0"/>
              <a:t>To-do:</a:t>
            </a:r>
          </a:p>
          <a:p>
            <a:pPr lvl="1"/>
            <a:r>
              <a:rPr lang="en-US" altLang="zh-TW" dirty="0" smtClean="0"/>
              <a:t>Prepare</a:t>
            </a:r>
            <a:r>
              <a:rPr lang="zh-TW" altLang="en-US" dirty="0" smtClean="0"/>
              <a:t> </a:t>
            </a:r>
            <a:r>
              <a:rPr lang="en-US" altLang="zh-TW" dirty="0" smtClean="0"/>
              <a:t>SDN</a:t>
            </a:r>
            <a:r>
              <a:rPr lang="zh-TW" altLang="en-US" dirty="0" smtClean="0"/>
              <a:t> </a:t>
            </a:r>
            <a:r>
              <a:rPr lang="en-US" altLang="zh-TW" dirty="0" smtClean="0"/>
              <a:t>monthly</a:t>
            </a:r>
            <a:r>
              <a:rPr lang="zh-TW" altLang="en-US" dirty="0" smtClean="0"/>
              <a:t> </a:t>
            </a:r>
            <a:r>
              <a:rPr lang="en-US" altLang="zh-TW" dirty="0" smtClean="0"/>
              <a:t>report</a:t>
            </a:r>
            <a:r>
              <a:rPr lang="zh-TW" altLang="en-US" dirty="0" smtClean="0"/>
              <a:t> </a:t>
            </a:r>
            <a:r>
              <a:rPr lang="en-US" altLang="zh-TW" dirty="0" smtClean="0"/>
              <a:t>by</a:t>
            </a:r>
            <a:r>
              <a:rPr lang="zh-TW" altLang="en-US" dirty="0" smtClean="0"/>
              <a:t> </a:t>
            </a:r>
            <a:r>
              <a:rPr lang="en-US" altLang="zh-TW" dirty="0" smtClean="0"/>
              <a:t>end</a:t>
            </a:r>
            <a:r>
              <a:rPr lang="zh-TW" altLang="en-US" dirty="0" smtClean="0"/>
              <a:t> </a:t>
            </a:r>
            <a:r>
              <a:rPr lang="en-US" altLang="zh-TW" dirty="0" smtClean="0"/>
              <a:t>of</a:t>
            </a:r>
            <a:r>
              <a:rPr lang="zh-TW" altLang="en-US" dirty="0" smtClean="0"/>
              <a:t> </a:t>
            </a:r>
            <a:r>
              <a:rPr lang="en-US" altLang="zh-TW" dirty="0" smtClean="0"/>
              <a:t>today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Patch</a:t>
            </a:r>
            <a:r>
              <a:rPr lang="zh-TW" altLang="en-US" dirty="0" smtClean="0"/>
              <a:t> </a:t>
            </a:r>
            <a:r>
              <a:rPr lang="en-US" altLang="zh-TW" dirty="0" smtClean="0"/>
              <a:t>ath9k</a:t>
            </a:r>
            <a:r>
              <a:rPr lang="zh-TW" altLang="en-US" dirty="0" smtClean="0"/>
              <a:t> </a:t>
            </a:r>
            <a:r>
              <a:rPr lang="en-US" altLang="zh-TW" dirty="0" smtClean="0"/>
              <a:t>driver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Enable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Odin</a:t>
            </a:r>
            <a:r>
              <a:rPr lang="zh-TW" altLang="en-US" dirty="0" smtClean="0"/>
              <a:t> </a:t>
            </a:r>
            <a:r>
              <a:rPr lang="en-US" altLang="zh-TW" dirty="0" smtClean="0"/>
              <a:t>agent</a:t>
            </a:r>
            <a:endParaRPr lang="zh-TW" altLang="en-US" dirty="0"/>
          </a:p>
          <a:p>
            <a:pPr lvl="1"/>
            <a:r>
              <a:rPr lang="en-US" altLang="zh-TW" dirty="0" smtClean="0"/>
              <a:t>Connect</a:t>
            </a:r>
            <a:r>
              <a:rPr lang="zh-TW" altLang="en-US" dirty="0" smtClean="0"/>
              <a:t> </a:t>
            </a:r>
            <a:r>
              <a:rPr lang="en-US" altLang="zh-TW" dirty="0" smtClean="0"/>
              <a:t>Odin</a:t>
            </a:r>
            <a:r>
              <a:rPr lang="zh-TW" altLang="en-US" dirty="0" smtClean="0"/>
              <a:t> </a:t>
            </a:r>
            <a:r>
              <a:rPr lang="en-US" altLang="zh-TW" dirty="0" smtClean="0"/>
              <a:t>agent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smtClean="0"/>
              <a:t>master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2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Motivation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Need a novel abstraction/new tools to </a:t>
            </a:r>
            <a:r>
              <a:rPr kumimoji="1" lang="en-US" altLang="zh-TW" dirty="0"/>
              <a:t>uniformly manage the wired and wireless </a:t>
            </a:r>
            <a:r>
              <a:rPr kumimoji="1" lang="en-US" altLang="zh-TW" dirty="0" smtClean="0"/>
              <a:t>network.</a:t>
            </a:r>
            <a:endParaRPr kumimoji="1" lang="zh-TW" altLang="en-US" dirty="0" smtClean="0"/>
          </a:p>
          <a:p>
            <a:r>
              <a:rPr kumimoji="1" lang="en-US" altLang="zh-TW" dirty="0" smtClean="0"/>
              <a:t>However, </a:t>
            </a:r>
            <a:r>
              <a:rPr kumimoji="1" lang="en-US" altLang="zh-TW" dirty="0" err="1" smtClean="0"/>
              <a:t>OpenFlow</a:t>
            </a:r>
            <a:r>
              <a:rPr kumimoji="1" lang="en-US" altLang="zh-TW" dirty="0" smtClean="0"/>
              <a:t> 1.0 can’t perform matching on wireless frames, report per-frame receiver side statistics ,etc.</a:t>
            </a:r>
          </a:p>
          <a:p>
            <a:r>
              <a:rPr kumimoji="1" lang="en-US" altLang="zh-TW" dirty="0" smtClean="0"/>
              <a:t>Dyson, Flashback</a:t>
            </a:r>
            <a:r>
              <a:rPr kumimoji="1" lang="en-US" altLang="zh-TW" dirty="0"/>
              <a:t>, DIRAC:  require special software </a:t>
            </a:r>
            <a:r>
              <a:rPr kumimoji="1" lang="en-US" altLang="zh-TW" dirty="0" smtClean="0"/>
              <a:t>or hardware </a:t>
            </a:r>
            <a:r>
              <a:rPr kumimoji="1" lang="en-US" altLang="zh-TW" dirty="0"/>
              <a:t>on the </a:t>
            </a:r>
            <a:r>
              <a:rPr kumimoji="1" lang="en-US" altLang="zh-TW" dirty="0" smtClean="0"/>
              <a:t>client.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96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Odin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n SDN framework  for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networks</a:t>
            </a:r>
          </a:p>
          <a:p>
            <a:r>
              <a:rPr lang="en-US" altLang="zh-TW" dirty="0" smtClean="0"/>
              <a:t>Contributions:</a:t>
            </a:r>
          </a:p>
          <a:p>
            <a:pPr lvl="1"/>
            <a:r>
              <a:rPr lang="en-US" altLang="zh-TW" dirty="0"/>
              <a:t>Light Virtual </a:t>
            </a:r>
            <a:r>
              <a:rPr lang="en-US" altLang="zh-TW" dirty="0" smtClean="0"/>
              <a:t>Access Points </a:t>
            </a:r>
            <a:r>
              <a:rPr lang="en-US" altLang="zh-TW" dirty="0"/>
              <a:t>(LVAPs)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design and implementation for a </a:t>
            </a:r>
            <a:r>
              <a:rPr lang="en-US" altLang="zh-TW" dirty="0" smtClean="0"/>
              <a:t>software-defined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</a:t>
            </a:r>
            <a:r>
              <a:rPr lang="en-US" altLang="zh-TW" dirty="0"/>
              <a:t>network architecture based on </a:t>
            </a:r>
            <a:r>
              <a:rPr lang="en-US" altLang="zh-TW" dirty="0" smtClean="0"/>
              <a:t>LVAPs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prototype implementation on top of commodity </a:t>
            </a:r>
            <a:r>
              <a:rPr lang="en-US" altLang="zh-TW" dirty="0" smtClean="0"/>
              <a:t>AP hardware </a:t>
            </a:r>
            <a:r>
              <a:rPr lang="en-US" altLang="zh-TW" dirty="0"/>
              <a:t>without modifications </a:t>
            </a:r>
            <a:r>
              <a:rPr lang="en-US" altLang="zh-TW" dirty="0" smtClean="0"/>
              <a:t>on clients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486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Architecture of Odin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 protocol for wired network</a:t>
            </a:r>
          </a:p>
          <a:p>
            <a:r>
              <a:rPr lang="en-US" altLang="zh-TW" dirty="0" smtClean="0"/>
              <a:t>Separate control plane protocol(Odin protocol) for programming the wireless part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5</a:t>
            </a:fld>
            <a:endParaRPr lang="zh-TW" altLang="en-US"/>
          </a:p>
        </p:txBody>
      </p:sp>
      <p:pic>
        <p:nvPicPr>
          <p:cNvPr id="11" name="內容版面配置區 1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364540" y="2171700"/>
            <a:ext cx="4779459" cy="3358014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4076701" y="5529714"/>
            <a:ext cx="5067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Figure 1: </a:t>
            </a:r>
            <a:r>
              <a:rPr lang="en-US" altLang="zh-TW" dirty="0" smtClean="0"/>
              <a:t>High-level </a:t>
            </a:r>
            <a:r>
              <a:rPr lang="en-US" altLang="zh-TW" dirty="0"/>
              <a:t>design of the Odin architecture.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476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1028700" y="685800"/>
            <a:ext cx="8115300" cy="1485900"/>
          </a:xfrm>
        </p:spPr>
        <p:txBody>
          <a:bodyPr/>
          <a:lstStyle/>
          <a:p>
            <a:r>
              <a:rPr lang="en-US" altLang="zh-TW" dirty="0" smtClean="0"/>
              <a:t>Light Virtual Access Point (LVAP)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LVAP is an abstraction</a:t>
            </a:r>
          </a:p>
          <a:p>
            <a:r>
              <a:rPr lang="en-US" altLang="zh-TW" dirty="0" smtClean="0"/>
              <a:t>As a per-client APs</a:t>
            </a:r>
          </a:p>
          <a:p>
            <a:r>
              <a:rPr lang="en-US" altLang="zh-TW" dirty="0" smtClean="0"/>
              <a:t>State encapsulation</a:t>
            </a:r>
          </a:p>
          <a:p>
            <a:r>
              <a:rPr lang="en-US" altLang="zh-TW" dirty="0" smtClean="0"/>
              <a:t>Slicing and control logic isolation</a:t>
            </a:r>
          </a:p>
          <a:p>
            <a:r>
              <a:rPr lang="en-US" altLang="zh-TW" dirty="0" smtClean="0"/>
              <a:t>Multi-channel operation</a:t>
            </a:r>
          </a:p>
          <a:p>
            <a:r>
              <a:rPr lang="en-US" altLang="zh-TW" dirty="0"/>
              <a:t>Supporting </a:t>
            </a:r>
            <a:r>
              <a:rPr lang="en-US" altLang="zh-TW" dirty="0" smtClean="0"/>
              <a:t>authentication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0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LVAPs as </a:t>
            </a:r>
            <a:r>
              <a:rPr lang="en-US" altLang="zh-TW" dirty="0" smtClean="0"/>
              <a:t>Per-client </a:t>
            </a:r>
            <a:r>
              <a:rPr lang="en-US" altLang="zh-TW" dirty="0"/>
              <a:t>APs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regular IEEE 802.11 network, client decides which AP to associate with via a locally made choice.</a:t>
            </a:r>
          </a:p>
          <a:p>
            <a:r>
              <a:rPr lang="en-US" altLang="zh-TW" dirty="0" smtClean="0"/>
              <a:t>Problem: there is no mechanism for centralized control over the client’s association.</a:t>
            </a:r>
          </a:p>
          <a:p>
            <a:r>
              <a:rPr lang="en-US" altLang="zh-TW" dirty="0" smtClean="0"/>
              <a:t>Dyson, which introduced additional signaling techniques.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34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8115300" cy="1485900"/>
          </a:xfrm>
        </p:spPr>
        <p:txBody>
          <a:bodyPr/>
          <a:lstStyle/>
          <a:p>
            <a:r>
              <a:rPr lang="en-US" altLang="zh-TW" dirty="0"/>
              <a:t>Processing path for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frames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21715" y="2171700"/>
            <a:ext cx="4757772" cy="3581400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790701" y="57531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Figure 2: Processing path for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frames</a:t>
            </a:r>
            <a:r>
              <a:rPr lang="en-US" altLang="zh-TW" dirty="0"/>
              <a:t>: 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Agents </a:t>
            </a:r>
            <a:r>
              <a:rPr lang="en-US" altLang="zh-TW" dirty="0"/>
              <a:t>invoke a controller </a:t>
            </a:r>
            <a:r>
              <a:rPr lang="en-US" altLang="zh-TW" dirty="0" smtClean="0"/>
              <a:t>for handling </a:t>
            </a:r>
            <a:r>
              <a:rPr lang="en-US" altLang="zh-TW" dirty="0"/>
              <a:t>management frames.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446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State Encapsulated by LVAPs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9" name="內容版面配置區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787" t="2000" r="2487" b="1667"/>
          <a:stretch/>
        </p:blipFill>
        <p:spPr>
          <a:xfrm>
            <a:off x="2028788" y="2171700"/>
            <a:ext cx="5200723" cy="2752715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2028788" y="4924415"/>
            <a:ext cx="5200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Physical Access </a:t>
            </a:r>
            <a:r>
              <a:rPr lang="en-US" altLang="zh-TW" b="1" dirty="0" smtClean="0"/>
              <a:t>Point</a:t>
            </a:r>
          </a:p>
          <a:p>
            <a:r>
              <a:rPr lang="en-US" altLang="zh-TW" dirty="0"/>
              <a:t>Figure 3</a:t>
            </a:r>
            <a:r>
              <a:rPr lang="en-US" altLang="zh-TW" dirty="0" smtClean="0"/>
              <a:t>: Per-Client </a:t>
            </a:r>
            <a:r>
              <a:rPr lang="en-US" altLang="zh-TW" dirty="0"/>
              <a:t>LVAP state: </a:t>
            </a:r>
            <a:r>
              <a:rPr lang="en-US" altLang="zh-TW" dirty="0" smtClean="0"/>
              <a:t>a unique </a:t>
            </a:r>
            <a:r>
              <a:rPr lang="en-US" altLang="zh-TW" dirty="0"/>
              <a:t>BSSID, set of SSIDs, </a:t>
            </a:r>
            <a:r>
              <a:rPr lang="en-US" altLang="zh-TW" dirty="0" smtClean="0"/>
              <a:t>client’s IPv4 </a:t>
            </a:r>
            <a:r>
              <a:rPr lang="en-US" altLang="zh-TW" dirty="0"/>
              <a:t>address, and </a:t>
            </a:r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smtClean="0"/>
              <a:t>rules (</a:t>
            </a:r>
            <a:r>
              <a:rPr lang="en-US" altLang="zh-TW" dirty="0"/>
              <a:t>80 bytes of state excluding OF rules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494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TM02892315[[fn=鷸群]]</Template>
  <TotalTime>1096</TotalTime>
  <Words>1370</Words>
  <Application>Microsoft Macintosh PowerPoint</Application>
  <PresentationFormat>如螢幕大小 (4:3)</PresentationFormat>
  <Paragraphs>163</Paragraphs>
  <Slides>23</Slides>
  <Notes>17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23</vt:i4>
      </vt:variant>
    </vt:vector>
  </HeadingPairs>
  <TitlesOfParts>
    <vt:vector size="32" baseType="lpstr">
      <vt:lpstr>Calibri</vt:lpstr>
      <vt:lpstr>Calibri Light</vt:lpstr>
      <vt:lpstr>Franklin Gothic Book</vt:lpstr>
      <vt:lpstr>Wingdings 2</vt:lpstr>
      <vt:lpstr>新細明體</vt:lpstr>
      <vt:lpstr>HDOfficeLightV0</vt:lpstr>
      <vt:lpstr>1_HDOfficeLightV0</vt:lpstr>
      <vt:lpstr>2_HDOfficeLightV0</vt:lpstr>
      <vt:lpstr>裁剪</vt:lpstr>
      <vt:lpstr>Programmatic Orchestration of WiFi Networks</vt:lpstr>
      <vt:lpstr>Introduction</vt:lpstr>
      <vt:lpstr>Motivation</vt:lpstr>
      <vt:lpstr>Odin</vt:lpstr>
      <vt:lpstr>Architecture of Odin</vt:lpstr>
      <vt:lpstr>Light Virtual Access Point (LVAP)</vt:lpstr>
      <vt:lpstr>LVAPs as Per-client APs</vt:lpstr>
      <vt:lpstr>Processing path for WiFi frames</vt:lpstr>
      <vt:lpstr>State Encapsulated by LVAPs</vt:lpstr>
      <vt:lpstr>Slicing and Control Logic Isolation</vt:lpstr>
      <vt:lpstr>Reactive and Proactive Application</vt:lpstr>
      <vt:lpstr>Mobility Manager</vt:lpstr>
      <vt:lpstr>Load Balancer</vt:lpstr>
      <vt:lpstr>Load Balancer</vt:lpstr>
      <vt:lpstr>Automatic Channel Selection</vt:lpstr>
      <vt:lpstr>Automatic Channel Selection</vt:lpstr>
      <vt:lpstr>Other Applications</vt:lpstr>
      <vt:lpstr>Controller load due to Pub-Sub</vt:lpstr>
      <vt:lpstr>Comparison of Handoffs</vt:lpstr>
      <vt:lpstr>LVAP-Handoff frequency benchmark</vt:lpstr>
      <vt:lpstr>Probe request serving latency</vt:lpstr>
      <vt:lpstr>Conclusion</vt:lpstr>
      <vt:lpstr>Progress update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Programmatic Orchestration of WiFi Networks</dc:title>
  <dc:creator>Xianchun</dc:creator>
  <cp:lastModifiedBy>吳俊霖</cp:lastModifiedBy>
  <cp:revision>69</cp:revision>
  <dcterms:created xsi:type="dcterms:W3CDTF">2015-09-14T16:46:01Z</dcterms:created>
  <dcterms:modified xsi:type="dcterms:W3CDTF">2015-10-06T00:09:01Z</dcterms:modified>
</cp:coreProperties>
</file>