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/>
    <p:restoredTop sz="94614"/>
  </p:normalViewPr>
  <p:slideViewPr>
    <p:cSldViewPr snapToGrid="0" snapToObjects="1">
      <p:cViewPr varScale="1">
        <p:scale>
          <a:sx n="79" d="100"/>
          <a:sy n="79" d="100"/>
        </p:scale>
        <p:origin x="240" y="1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6ADDB-012F-D740-B8C9-F595A7F19EA3}" type="datetimeFigureOut">
              <a:rPr kumimoji="1" lang="zh-TW" altLang="en-US" smtClean="0"/>
              <a:t>2015/11/17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967B8-9AA4-3143-9A78-493B5311B5E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1566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67B8-9AA4-3143-9A78-493B5311B5E1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8531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Standard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video: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uncompressed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YUV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format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video</a:t>
            </a:r>
            <a:endParaRPr kumimoji="1" lang="zh-TW" altLang="en-US" baseline="0" dirty="0" smtClean="0"/>
          </a:p>
          <a:p>
            <a:r>
              <a:rPr kumimoji="1" lang="en-US" altLang="zh-TW" baseline="0" dirty="0" smtClean="0"/>
              <a:t>Real-world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video: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compressed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videos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high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bitrate(&gt;3500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kbps)</a:t>
            </a:r>
            <a:endParaRPr kumimoji="1" lang="zh-TW" altLang="en-US" baseline="0" dirty="0" smtClean="0"/>
          </a:p>
          <a:p>
            <a:r>
              <a:rPr kumimoji="1" lang="en-US" altLang="zh-TW" baseline="0" dirty="0" smtClean="0"/>
              <a:t>Separate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them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into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study1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and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study2</a:t>
            </a:r>
            <a:endParaRPr kumimoji="1" lang="zh-TW" altLang="en-US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67B8-9AA4-3143-9A78-493B5311B5E1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07741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Lowest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acceptable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quality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: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quality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below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which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one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not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willing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to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watch</a:t>
            </a:r>
            <a:endParaRPr kumimoji="1" lang="zh-TW" altLang="en-US" baseline="0" dirty="0" smtClean="0"/>
          </a:p>
          <a:p>
            <a:r>
              <a:rPr kumimoji="1" lang="en-US" altLang="zh-TW" baseline="0" dirty="0" smtClean="0"/>
              <a:t>Lowest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pleasing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quality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: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quality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that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one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feels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good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enough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for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regular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watch</a:t>
            </a:r>
            <a:endParaRPr kumimoji="1" lang="zh-TW" altLang="en-US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67B8-9AA4-3143-9A78-493B5311B5E1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98029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GAcc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score ( ) means the possibility of a video quality being generally accepted by viewers and the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PAcc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score ( ) means the possibility of a video quality making viewers pleasant or comfortable </a:t>
            </a:r>
            <a:endParaRPr lang="en-US" altLang="zh-TW" dirty="0" smtClean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67B8-9AA4-3143-9A78-493B5311B5E1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7586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 to their strong correlation, we only need to build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QoE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models for the pleasant acceptability.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GAcc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reason for using is that the pleasant ac-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ceptability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investigated for both iPhone 3GS and iPhone 4 devices </a:t>
            </a:r>
            <a:endParaRPr lang="en-US" altLang="zh-TW" dirty="0" smtClean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67B8-9AA4-3143-9A78-493B5311B5E1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57471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err="1" smtClean="0"/>
              <a:t>QoE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modeling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is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process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establishing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relationship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between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err="1" smtClean="0"/>
              <a:t>QoE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indicator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(like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err="1" smtClean="0"/>
              <a:t>Qpacc</a:t>
            </a:r>
            <a:r>
              <a:rPr kumimoji="1" lang="en-US" altLang="zh-TW" baseline="0" dirty="0" smtClean="0"/>
              <a:t>)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and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series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independent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variables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(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like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predictors)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67B8-9AA4-3143-9A78-493B5311B5E1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99902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After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introducing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predictors,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we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have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to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map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relation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ship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between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err="1" smtClean="0"/>
              <a:t>QoE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indicator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and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predictors</a:t>
            </a:r>
            <a:endParaRPr kumimoji="1" lang="zh-TW" altLang="en-US" baseline="0" dirty="0" smtClean="0"/>
          </a:p>
          <a:p>
            <a:r>
              <a:rPr kumimoji="1" lang="en-US" altLang="zh-TW" baseline="0" dirty="0" smtClean="0"/>
              <a:t>They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choice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predictors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depends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curve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fit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and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usage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situations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err="1" smtClean="0"/>
              <a:t>QoE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models</a:t>
            </a:r>
            <a:endParaRPr kumimoji="1" lang="zh-TW" altLang="en-US" baseline="0" dirty="0" smtClean="0"/>
          </a:p>
          <a:p>
            <a:r>
              <a:rPr kumimoji="1" lang="en-US" altLang="zh-TW" baseline="0" dirty="0" smtClean="0"/>
              <a:t>Because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with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err="1" smtClean="0"/>
              <a:t>acceptablity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data,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curves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are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not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symmetrical,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so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we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introduce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5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parameter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logistic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model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67B8-9AA4-3143-9A78-493B5311B5E1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25827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11/17/15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11/17/15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11/17/15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 smtClean="0"/>
              <a:t>Acceptability-Based</a:t>
            </a:r>
            <a:r>
              <a:rPr kumimoji="1" lang="zh-TW" altLang="en-US" sz="7200" dirty="0" smtClean="0"/>
              <a:t> </a:t>
            </a:r>
            <a:r>
              <a:rPr kumimoji="1" lang="en-US" altLang="zh-TW" sz="7200" dirty="0" err="1" smtClean="0"/>
              <a:t>QoE</a:t>
            </a:r>
            <a:r>
              <a:rPr kumimoji="1" lang="zh-TW" altLang="en-US" sz="7200" dirty="0" smtClean="0"/>
              <a:t> </a:t>
            </a:r>
            <a:r>
              <a:rPr kumimoji="1" lang="en-US" altLang="zh-TW" sz="7200" dirty="0" smtClean="0"/>
              <a:t>Models</a:t>
            </a:r>
            <a:r>
              <a:rPr kumimoji="1" lang="zh-TW" altLang="en-US" sz="7200" dirty="0" smtClean="0"/>
              <a:t> </a:t>
            </a:r>
            <a:r>
              <a:rPr kumimoji="1" lang="en-US" altLang="zh-TW" sz="7200" dirty="0" smtClean="0"/>
              <a:t>for</a:t>
            </a:r>
            <a:r>
              <a:rPr kumimoji="1" lang="zh-TW" altLang="en-US" sz="7200" dirty="0" smtClean="0"/>
              <a:t> </a:t>
            </a:r>
            <a:r>
              <a:rPr kumimoji="1" lang="en-US" altLang="zh-TW" sz="7200" dirty="0" smtClean="0"/>
              <a:t>Mobile</a:t>
            </a:r>
            <a:r>
              <a:rPr kumimoji="1" lang="zh-TW" altLang="en-US" sz="7200" dirty="0" smtClean="0"/>
              <a:t> </a:t>
            </a:r>
            <a:r>
              <a:rPr kumimoji="1" lang="en-US" altLang="zh-TW" sz="7200" dirty="0" smtClean="0"/>
              <a:t>Video</a:t>
            </a:r>
            <a:r>
              <a:rPr kumimoji="1" lang="zh-TW" altLang="en-US" sz="7200" dirty="0" smtClean="0"/>
              <a:t> </a:t>
            </a:r>
            <a:endParaRPr kumimoji="1"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Song, Wei, and Dian W. </a:t>
            </a:r>
            <a:r>
              <a:rPr lang="en-US" altLang="zh-TW" dirty="0" err="1"/>
              <a:t>Tjondronegoro</a:t>
            </a:r>
            <a:r>
              <a:rPr lang="en-US" altLang="zh-TW" dirty="0"/>
              <a:t>. "Acceptability-based </a:t>
            </a:r>
            <a:r>
              <a:rPr lang="en-US" altLang="zh-TW" dirty="0" err="1"/>
              <a:t>QoE</a:t>
            </a:r>
            <a:r>
              <a:rPr lang="en-US" altLang="zh-TW" dirty="0"/>
              <a:t> models for mobile video." </a:t>
            </a:r>
            <a:r>
              <a:rPr lang="en-US" altLang="zh-TW" i="1" dirty="0"/>
              <a:t>Multimedia, IEEE Transactions on</a:t>
            </a:r>
            <a:r>
              <a:rPr lang="en-US" altLang="zh-TW" dirty="0"/>
              <a:t> 16.3 (2014): 738-750.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943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Impact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of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QP,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and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RVD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pleasant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acceptability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840742"/>
            <a:ext cx="5526126" cy="4355567"/>
          </a:xfrm>
        </p:spPr>
      </p:pic>
    </p:spTree>
    <p:extLst>
      <p:ext uri="{BB962C8B-B14F-4D97-AF65-F5344CB8AC3E}">
        <p14:creationId xmlns:p14="http://schemas.microsoft.com/office/powerpoint/2010/main" val="2050409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Impact of LBR and FR on pleasant acceptability for </a:t>
            </a:r>
            <a:r>
              <a:rPr lang="en-US" altLang="zh-TW" dirty="0" smtClean="0"/>
              <a:t>news </a:t>
            </a:r>
            <a:r>
              <a:rPr lang="en-US" altLang="zh-TW" dirty="0"/>
              <a:t>and Soccer videos </a:t>
            </a:r>
            <a:endParaRPr lang="en-US" altLang="zh-TW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30" y="1867988"/>
            <a:ext cx="5842700" cy="4374923"/>
          </a:xfrm>
        </p:spPr>
      </p:pic>
    </p:spTree>
    <p:extLst>
      <p:ext uri="{BB962C8B-B14F-4D97-AF65-F5344CB8AC3E}">
        <p14:creationId xmlns:p14="http://schemas.microsoft.com/office/powerpoint/2010/main" val="336327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Curve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Fitting</a:t>
            </a:r>
            <a:endParaRPr kumimoji="1"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r>
              <a:rPr kumimoji="1" lang="en-US" altLang="zh-TW" sz="2400" dirty="0" smtClean="0"/>
              <a:t>5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parameter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logistic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model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(5PL)</a:t>
            </a:r>
            <a:endParaRPr kumimoji="1" lang="zh-TW" altLang="en-US" sz="2400" dirty="0" smtClean="0"/>
          </a:p>
          <a:p>
            <a:pPr lvl="1">
              <a:buFont typeface="Wingdings" charset="2"/>
              <a:buChar char="l"/>
            </a:pPr>
            <a:r>
              <a:rPr kumimoji="1" lang="en-US" altLang="zh-TW" sz="2000" dirty="0" smtClean="0"/>
              <a:t>Chosen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for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the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asymmetric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curves</a:t>
            </a:r>
            <a:endParaRPr kumimoji="1" lang="zh-TW" altLang="en-US" sz="2000" dirty="0" smtClean="0"/>
          </a:p>
          <a:p>
            <a:pPr lvl="1">
              <a:buFont typeface="Wingdings" charset="2"/>
              <a:buChar char="l"/>
            </a:pPr>
            <a:endParaRPr kumimoji="1" lang="zh-TW" altLang="en-US" sz="20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930" y="2757714"/>
            <a:ext cx="62611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26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Curve</a:t>
            </a:r>
            <a:r>
              <a:rPr kumimoji="1" lang="zh-TW" altLang="en-US" dirty="0"/>
              <a:t> </a:t>
            </a:r>
            <a:r>
              <a:rPr kumimoji="1" lang="en-US" altLang="zh-TW" dirty="0"/>
              <a:t>Fitting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3531960"/>
            <a:ext cx="7772400" cy="28067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880" y="2376260"/>
            <a:ext cx="29972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91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Curve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Fitting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l"/>
            </a:pP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quality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of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curve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fit</a:t>
            </a:r>
            <a:r>
              <a:rPr kumimoji="1" lang="zh-TW" altLang="en-US" dirty="0" smtClean="0"/>
              <a:t> </a:t>
            </a:r>
            <a:endParaRPr kumimoji="1" lang="zh-TW" altLang="en-US" dirty="0"/>
          </a:p>
          <a:p>
            <a:pPr>
              <a:buFont typeface="Wingdings" charset="2"/>
              <a:buChar char="l"/>
            </a:pP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80" y="2411186"/>
            <a:ext cx="5334000" cy="16637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966978" y="4747028"/>
            <a:ext cx="4319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/>
              <a:t>Close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to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1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means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a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good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curve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fit</a:t>
            </a:r>
            <a:endParaRPr kumimoji="1"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00123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A-</a:t>
            </a:r>
            <a:r>
              <a:rPr kumimoji="1" lang="en-US" altLang="zh-TW" dirty="0" err="1" smtClean="0"/>
              <a:t>QoE</a:t>
            </a:r>
            <a:r>
              <a:rPr kumimoji="1" lang="zh-TW" altLang="en-US" dirty="0" smtClean="0"/>
              <a:t> </a:t>
            </a:r>
            <a:r>
              <a:rPr kumimoji="1" lang="en-US" altLang="zh-TW" dirty="0"/>
              <a:t>M</a:t>
            </a:r>
            <a:r>
              <a:rPr kumimoji="1" lang="en-US" altLang="zh-TW" dirty="0" smtClean="0"/>
              <a:t>odels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80" y="2695575"/>
            <a:ext cx="7416800" cy="11811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80" y="4257040"/>
            <a:ext cx="74168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06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A-</a:t>
            </a:r>
            <a:r>
              <a:rPr kumimoji="1" lang="en-US" altLang="zh-TW" dirty="0" err="1" smtClean="0"/>
              <a:t>QoE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Models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30" y="2234747"/>
            <a:ext cx="7302500" cy="2984500"/>
          </a:xfrm>
        </p:spPr>
      </p:pic>
    </p:spTree>
    <p:extLst>
      <p:ext uri="{BB962C8B-B14F-4D97-AF65-F5344CB8AC3E}">
        <p14:creationId xmlns:p14="http://schemas.microsoft.com/office/powerpoint/2010/main" val="1283611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A-</a:t>
            </a:r>
            <a:r>
              <a:rPr kumimoji="1" lang="en-US" altLang="zh-TW" dirty="0" err="1" smtClean="0"/>
              <a:t>QoE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Models</a:t>
            </a:r>
            <a:endParaRPr kumimoji="1"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3" y="2057400"/>
            <a:ext cx="5773986" cy="3501345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2101368"/>
            <a:ext cx="5535386" cy="345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47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/>
              <a:t>Objective</a:t>
            </a:r>
            <a:r>
              <a:rPr kumimoji="1" lang="zh-TW" altLang="en-US" dirty="0"/>
              <a:t> </a:t>
            </a:r>
            <a:r>
              <a:rPr kumimoji="1" lang="en-US" altLang="zh-TW" dirty="0"/>
              <a:t>video</a:t>
            </a:r>
            <a:r>
              <a:rPr kumimoji="1" lang="zh-TW" altLang="en-US" dirty="0"/>
              <a:t> </a:t>
            </a:r>
            <a:r>
              <a:rPr kumimoji="1" lang="en-US" altLang="zh-TW" dirty="0"/>
              <a:t>quality</a:t>
            </a:r>
            <a:r>
              <a:rPr kumimoji="1" lang="zh-TW" altLang="en-US" dirty="0"/>
              <a:t> </a:t>
            </a:r>
            <a:r>
              <a:rPr kumimoji="1" lang="en-US" altLang="zh-TW" dirty="0"/>
              <a:t>assessments</a:t>
            </a:r>
            <a:r>
              <a:rPr kumimoji="1" lang="zh-TW" altLang="en-US" dirty="0"/>
              <a:t> </a:t>
            </a:r>
            <a:r>
              <a:rPr kumimoji="1" lang="en-US" altLang="zh-TW" dirty="0"/>
              <a:t>versus</a:t>
            </a:r>
            <a:r>
              <a:rPr kumimoji="1" lang="zh-TW" altLang="en-US" dirty="0"/>
              <a:t> </a:t>
            </a:r>
            <a:r>
              <a:rPr kumimoji="1" lang="en-US" altLang="zh-TW" dirty="0"/>
              <a:t>subjective</a:t>
            </a:r>
            <a:r>
              <a:rPr kumimoji="1" lang="zh-TW" altLang="en-US" dirty="0"/>
              <a:t> </a:t>
            </a:r>
            <a:r>
              <a:rPr kumimoji="1" lang="en-US" altLang="zh-TW" dirty="0" smtClean="0"/>
              <a:t>acceptability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l"/>
            </a:pPr>
            <a:r>
              <a:rPr kumimoji="1" lang="en-US" altLang="zh-TW" dirty="0" smtClean="0"/>
              <a:t>PSNR</a:t>
            </a:r>
            <a:endParaRPr kumimoji="1" lang="zh-TW" altLang="en-US" dirty="0" smtClean="0"/>
          </a:p>
          <a:p>
            <a:pPr>
              <a:buFont typeface="Wingdings" charset="2"/>
              <a:buChar char="l"/>
            </a:pPr>
            <a:r>
              <a:rPr kumimoji="1" lang="en-US" altLang="zh-TW" dirty="0" smtClean="0"/>
              <a:t>SSIM</a:t>
            </a:r>
            <a:endParaRPr kumimoji="1" lang="zh-TW" altLang="en-US" dirty="0" smtClean="0"/>
          </a:p>
          <a:p>
            <a:pPr>
              <a:buFont typeface="Wingdings" charset="2"/>
              <a:buChar char="l"/>
            </a:pPr>
            <a:r>
              <a:rPr kumimoji="1" lang="en-US" altLang="zh-TW" dirty="0" smtClean="0"/>
              <a:t>VQM</a:t>
            </a:r>
            <a:endParaRPr kumimoji="1" lang="zh-TW" altLang="en-US" dirty="0" smtClean="0"/>
          </a:p>
          <a:p>
            <a:pPr>
              <a:buFont typeface="Wingdings" charset="2"/>
              <a:buChar char="l"/>
            </a:pP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2078568"/>
            <a:ext cx="76200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5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Combine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objective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assessment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to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5PL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565488"/>
            <a:ext cx="10058400" cy="2584274"/>
          </a:xfrm>
        </p:spPr>
      </p:pic>
    </p:spTree>
    <p:extLst>
      <p:ext uri="{BB962C8B-B14F-4D97-AF65-F5344CB8AC3E}">
        <p14:creationId xmlns:p14="http://schemas.microsoft.com/office/powerpoint/2010/main" val="105937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Outlines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l"/>
            </a:pPr>
            <a:endParaRPr kumimoji="1" lang="zh-TW" altLang="en-US" dirty="0" smtClean="0"/>
          </a:p>
          <a:p>
            <a:pPr>
              <a:buFont typeface="Wingdings" charset="2"/>
              <a:buChar char="l"/>
            </a:pPr>
            <a:r>
              <a:rPr kumimoji="1" lang="en-US" altLang="zh-TW" sz="2400" dirty="0" smtClean="0"/>
              <a:t>Introduction</a:t>
            </a:r>
            <a:endParaRPr kumimoji="1" lang="zh-TW" altLang="en-US" sz="2400" dirty="0" smtClean="0"/>
          </a:p>
          <a:p>
            <a:pPr>
              <a:buFont typeface="Wingdings" charset="2"/>
              <a:buChar char="l"/>
            </a:pPr>
            <a:r>
              <a:rPr kumimoji="1" lang="en-US" altLang="zh-TW" sz="2400" dirty="0" smtClean="0"/>
              <a:t>User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study</a:t>
            </a:r>
            <a:endParaRPr kumimoji="1" lang="zh-TW" altLang="en-US" sz="2400" dirty="0" smtClean="0"/>
          </a:p>
          <a:p>
            <a:pPr>
              <a:buFont typeface="Wingdings" charset="2"/>
              <a:buChar char="l"/>
            </a:pPr>
            <a:r>
              <a:rPr kumimoji="1" lang="en-US" altLang="zh-TW" sz="2400" dirty="0" smtClean="0"/>
              <a:t>Acceptability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/>
              <a:t>B</a:t>
            </a:r>
            <a:r>
              <a:rPr kumimoji="1" lang="en-US" altLang="zh-TW" sz="2400" dirty="0" smtClean="0"/>
              <a:t>ased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err="1" smtClean="0"/>
              <a:t>QoE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Models</a:t>
            </a:r>
            <a:endParaRPr kumimoji="1" lang="zh-TW" altLang="en-US" sz="2400" dirty="0" smtClean="0"/>
          </a:p>
          <a:p>
            <a:pPr>
              <a:buFont typeface="Wingdings" charset="2"/>
              <a:buChar char="l"/>
            </a:pPr>
            <a:r>
              <a:rPr kumimoji="1" lang="en-US" altLang="zh-TW" sz="2400" dirty="0" smtClean="0"/>
              <a:t>Objective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video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quality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assessments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versus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subjective</a:t>
            </a:r>
            <a:r>
              <a:rPr kumimoji="1" lang="zh-TW" altLang="en-US" sz="2400" dirty="0" smtClean="0"/>
              <a:t> </a:t>
            </a:r>
            <a:r>
              <a:rPr kumimoji="1" lang="en-US" altLang="zh-TW" sz="2400" smtClean="0"/>
              <a:t>acceptability</a:t>
            </a:r>
            <a:endParaRPr kumimoji="1" lang="zh-TW" altLang="en-US" sz="2400" dirty="0" smtClean="0"/>
          </a:p>
          <a:p>
            <a:pPr>
              <a:buFont typeface="Wingdings" charset="2"/>
              <a:buChar char="l"/>
            </a:pPr>
            <a:r>
              <a:rPr kumimoji="1" lang="en-US" altLang="zh-TW" sz="2400" dirty="0" smtClean="0"/>
              <a:t>Conclusion</a:t>
            </a:r>
            <a:endParaRPr kumimoji="1"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43035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Conclusion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The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proposed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err="1" smtClean="0"/>
              <a:t>QoE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models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can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achieve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high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prediction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accuracy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(R&gt;0.9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R2&gt;0.85)</a:t>
            </a: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The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predictions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given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by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objective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assessment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(i.e.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PSNR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SSIM)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can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be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improved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by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involving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other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influencing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factors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such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as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SR,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FR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into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the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model.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1342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Introduction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endParaRPr lang="zh-TW" altLang="en-US" sz="2400" dirty="0" smtClean="0"/>
          </a:p>
          <a:p>
            <a:pPr>
              <a:buFont typeface="Wingdings" charset="2"/>
              <a:buChar char="l"/>
            </a:pPr>
            <a:endParaRPr lang="zh-TW" altLang="en-US" sz="2400" dirty="0"/>
          </a:p>
          <a:p>
            <a:pPr>
              <a:buFont typeface="Wingdings" charset="2"/>
              <a:buChar char="l"/>
            </a:pPr>
            <a:r>
              <a:rPr lang="en-US" altLang="zh-TW" sz="2400" dirty="0" smtClean="0"/>
              <a:t>MOS-based </a:t>
            </a:r>
            <a:r>
              <a:rPr lang="en-US" altLang="zh-TW" sz="2400" dirty="0"/>
              <a:t>measurement are unable to indicate whether video quality is </a:t>
            </a:r>
            <a:r>
              <a:rPr lang="zh-TW" altLang="en-US" sz="2400" dirty="0" smtClean="0"/>
              <a:t>  </a:t>
            </a:r>
            <a:r>
              <a:rPr lang="en-US" altLang="zh-TW" sz="2400" dirty="0" smtClean="0"/>
              <a:t>acceptable </a:t>
            </a:r>
            <a:r>
              <a:rPr lang="en-US" altLang="zh-TW" sz="2400" dirty="0"/>
              <a:t>or not </a:t>
            </a:r>
            <a:endParaRPr lang="zh-TW" altLang="en-US" sz="2400" dirty="0" smtClean="0"/>
          </a:p>
          <a:p>
            <a:pPr>
              <a:buFont typeface="Wingdings" charset="2"/>
              <a:buChar char="l"/>
            </a:pPr>
            <a:r>
              <a:rPr lang="en-US" altLang="zh-TW" sz="2400" dirty="0" smtClean="0"/>
              <a:t>Develop</a:t>
            </a:r>
            <a:r>
              <a:rPr lang="zh-TW" altLang="en-US" sz="2400" dirty="0" smtClean="0"/>
              <a:t> </a:t>
            </a:r>
            <a:r>
              <a:rPr lang="en-US" altLang="zh-TW" sz="2400" dirty="0" err="1" smtClean="0"/>
              <a:t>QoE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models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based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on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user-centered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acceptability</a:t>
            </a:r>
            <a:endParaRPr lang="zh-TW" altLang="en-US" sz="2400" dirty="0" smtClean="0"/>
          </a:p>
          <a:p>
            <a:pPr>
              <a:buFont typeface="Wingdings" charset="2"/>
              <a:buChar char="l"/>
            </a:pPr>
            <a:r>
              <a:rPr lang="en-US" altLang="zh-TW" sz="2400" dirty="0" smtClean="0"/>
              <a:t>Examine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the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performance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of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some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video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quality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assessment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(VQA)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metrics</a:t>
            </a:r>
            <a:endParaRPr lang="en-US" altLang="zh-TW" sz="2400" dirty="0"/>
          </a:p>
          <a:p>
            <a:pPr>
              <a:buFont typeface="Wingdings" charset="2"/>
              <a:buChar char="l"/>
            </a:pPr>
            <a:endParaRPr kumimoji="1"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4649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User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Study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Test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tool</a:t>
            </a:r>
            <a:endParaRPr kumimoji="1" lang="zh-TW" altLang="en-US" sz="2800" dirty="0" smtClean="0"/>
          </a:p>
          <a:p>
            <a:pPr lvl="1">
              <a:buFont typeface="Wingdings" charset="2"/>
              <a:buChar char="l"/>
            </a:pPr>
            <a:r>
              <a:rPr kumimoji="1" lang="en-US" altLang="zh-TW" sz="2400" dirty="0" err="1" smtClean="0"/>
              <a:t>Iphone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3GS</a:t>
            </a:r>
            <a:endParaRPr kumimoji="1" lang="zh-TW" altLang="en-US" sz="2400" dirty="0" smtClean="0"/>
          </a:p>
          <a:p>
            <a:pPr lvl="2">
              <a:buFont typeface="Wingdings" charset="2"/>
              <a:buChar char="l"/>
            </a:pPr>
            <a:r>
              <a:rPr kumimoji="1" lang="en-US" altLang="zh-TW" sz="1800" dirty="0" smtClean="0"/>
              <a:t>480x320</a:t>
            </a:r>
            <a:r>
              <a:rPr kumimoji="1" lang="zh-TW" altLang="en-US" sz="1800" dirty="0" smtClean="0"/>
              <a:t> </a:t>
            </a:r>
            <a:r>
              <a:rPr kumimoji="1" lang="en-US" altLang="zh-TW" sz="1800" dirty="0" smtClean="0"/>
              <a:t>pixel</a:t>
            </a:r>
            <a:r>
              <a:rPr kumimoji="1" lang="zh-TW" altLang="en-US" sz="1800" dirty="0" smtClean="0"/>
              <a:t> </a:t>
            </a:r>
            <a:r>
              <a:rPr kumimoji="1" lang="en-US" altLang="zh-TW" sz="1800" dirty="0" smtClean="0"/>
              <a:t>resolution</a:t>
            </a:r>
            <a:r>
              <a:rPr kumimoji="1" lang="zh-TW" altLang="en-US" sz="1800" dirty="0"/>
              <a:t> </a:t>
            </a:r>
            <a:r>
              <a:rPr kumimoji="1" lang="en-US" altLang="zh-TW" sz="1800" dirty="0" smtClean="0"/>
              <a:t>at</a:t>
            </a:r>
            <a:r>
              <a:rPr kumimoji="1" lang="zh-TW" altLang="en-US" sz="1800" dirty="0" smtClean="0"/>
              <a:t> </a:t>
            </a:r>
            <a:r>
              <a:rPr kumimoji="1" lang="en-US" altLang="zh-TW" sz="1800" dirty="0" smtClean="0"/>
              <a:t>163</a:t>
            </a:r>
            <a:r>
              <a:rPr kumimoji="1" lang="zh-TW" altLang="en-US" sz="1800" dirty="0" smtClean="0"/>
              <a:t> </a:t>
            </a:r>
            <a:r>
              <a:rPr kumimoji="1" lang="en-US" altLang="zh-TW" sz="1800" dirty="0" err="1" smtClean="0"/>
              <a:t>ppi</a:t>
            </a:r>
            <a:endParaRPr kumimoji="1" lang="zh-TW" altLang="en-US" sz="1800" dirty="0" smtClean="0"/>
          </a:p>
          <a:p>
            <a:pPr lvl="1">
              <a:buFont typeface="Wingdings" charset="2"/>
              <a:buChar char="l"/>
            </a:pPr>
            <a:r>
              <a:rPr kumimoji="1" lang="en-US" altLang="zh-TW" sz="2400" dirty="0" smtClean="0"/>
              <a:t>Iphone4</a:t>
            </a:r>
            <a:endParaRPr kumimoji="1" lang="zh-TW" altLang="en-US" sz="2400" dirty="0" smtClean="0"/>
          </a:p>
          <a:p>
            <a:pPr lvl="2">
              <a:buFont typeface="Wingdings" charset="2"/>
              <a:buChar char="l"/>
            </a:pPr>
            <a:r>
              <a:rPr kumimoji="1" lang="en-US" altLang="zh-TW" sz="1800" dirty="0" smtClean="0"/>
              <a:t>960x640</a:t>
            </a:r>
            <a:r>
              <a:rPr kumimoji="1" lang="zh-TW" altLang="en-US" sz="1800" dirty="0" smtClean="0"/>
              <a:t> </a:t>
            </a:r>
            <a:r>
              <a:rPr kumimoji="1" lang="en-US" altLang="zh-TW" sz="1800" dirty="0" smtClean="0"/>
              <a:t>pixel</a:t>
            </a:r>
            <a:r>
              <a:rPr kumimoji="1" lang="zh-TW" altLang="en-US" sz="1800" dirty="0" smtClean="0"/>
              <a:t> </a:t>
            </a:r>
            <a:r>
              <a:rPr kumimoji="1" lang="en-US" altLang="zh-TW" sz="1800" dirty="0" smtClean="0"/>
              <a:t>resolution</a:t>
            </a:r>
            <a:r>
              <a:rPr kumimoji="1" lang="zh-TW" altLang="en-US" sz="1800" dirty="0" smtClean="0"/>
              <a:t> </a:t>
            </a:r>
            <a:r>
              <a:rPr kumimoji="1" lang="en-US" altLang="zh-TW" sz="1800" dirty="0" smtClean="0"/>
              <a:t>at</a:t>
            </a:r>
            <a:r>
              <a:rPr kumimoji="1" lang="zh-TW" altLang="en-US" sz="1800" dirty="0" smtClean="0"/>
              <a:t> </a:t>
            </a:r>
            <a:r>
              <a:rPr kumimoji="1" lang="en-US" altLang="zh-TW" sz="1800" dirty="0" smtClean="0"/>
              <a:t>326</a:t>
            </a:r>
            <a:r>
              <a:rPr kumimoji="1" lang="zh-TW" altLang="en-US" sz="1800" dirty="0" smtClean="0"/>
              <a:t> </a:t>
            </a:r>
            <a:r>
              <a:rPr kumimoji="1" lang="en-US" altLang="zh-TW" sz="1800" dirty="0" err="1" smtClean="0"/>
              <a:t>ppi</a:t>
            </a:r>
            <a:endParaRPr kumimoji="1" lang="zh-TW" altLang="en-US" sz="1800" dirty="0" smtClean="0"/>
          </a:p>
          <a:p>
            <a:pPr>
              <a:buFont typeface="Wingdings" charset="2"/>
              <a:buChar char="l"/>
            </a:pPr>
            <a:r>
              <a:rPr kumimoji="1" lang="en-US" altLang="zh-TW" sz="2400" dirty="0" smtClean="0"/>
              <a:t>Test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videos</a:t>
            </a:r>
            <a:endParaRPr kumimoji="1" lang="zh-TW" altLang="en-US" sz="2400" dirty="0" smtClean="0"/>
          </a:p>
          <a:p>
            <a:pPr lvl="1">
              <a:buFont typeface="Wingdings" charset="2"/>
              <a:buChar char="l"/>
            </a:pPr>
            <a:r>
              <a:rPr kumimoji="1" lang="en-US" altLang="zh-TW" sz="2200" dirty="0" smtClean="0"/>
              <a:t>7</a:t>
            </a:r>
            <a:r>
              <a:rPr kumimoji="1" lang="zh-TW" altLang="en-US" sz="2200" dirty="0" smtClean="0"/>
              <a:t> </a:t>
            </a:r>
            <a:r>
              <a:rPr kumimoji="1" lang="en-US" altLang="zh-TW" sz="2200" dirty="0" smtClean="0"/>
              <a:t>standard</a:t>
            </a:r>
            <a:r>
              <a:rPr kumimoji="1" lang="zh-TW" altLang="en-US" sz="2200" dirty="0" smtClean="0"/>
              <a:t> </a:t>
            </a:r>
            <a:r>
              <a:rPr kumimoji="1" lang="en-US" altLang="zh-TW" sz="2200" dirty="0" smtClean="0"/>
              <a:t>videos</a:t>
            </a:r>
            <a:endParaRPr kumimoji="1" lang="zh-TW" altLang="en-US" sz="2200" dirty="0" smtClean="0"/>
          </a:p>
          <a:p>
            <a:pPr lvl="1">
              <a:buFont typeface="Wingdings" charset="2"/>
              <a:buChar char="l"/>
            </a:pPr>
            <a:r>
              <a:rPr kumimoji="1" lang="en-US" altLang="zh-TW" sz="2200" dirty="0" smtClean="0"/>
              <a:t>8</a:t>
            </a:r>
            <a:r>
              <a:rPr kumimoji="1" lang="zh-TW" altLang="en-US" sz="2200" dirty="0" smtClean="0"/>
              <a:t> </a:t>
            </a:r>
            <a:r>
              <a:rPr kumimoji="1" lang="en-US" altLang="zh-TW" sz="2200" dirty="0" smtClean="0"/>
              <a:t>real-world</a:t>
            </a:r>
            <a:r>
              <a:rPr kumimoji="1" lang="zh-TW" altLang="en-US" sz="2200" dirty="0" smtClean="0"/>
              <a:t> </a:t>
            </a:r>
            <a:r>
              <a:rPr kumimoji="1" lang="en-US" altLang="zh-TW" sz="2200" dirty="0" smtClean="0"/>
              <a:t>videos</a:t>
            </a:r>
            <a:endParaRPr kumimoji="1" lang="zh-TW" altLang="en-US" sz="2200" dirty="0" smtClean="0"/>
          </a:p>
          <a:p>
            <a:pPr lvl="2">
              <a:buFont typeface="Wingdings" charset="2"/>
              <a:buChar char="l"/>
            </a:pPr>
            <a:endParaRPr kumimoji="1" lang="zh-TW" altLang="en-US" sz="1800" dirty="0" smtClean="0"/>
          </a:p>
          <a:p>
            <a:pPr lvl="2">
              <a:buFont typeface="Wingdings" charset="2"/>
              <a:buChar char="l"/>
            </a:pP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1011981"/>
            <a:ext cx="50800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67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User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Study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 </a:t>
            </a: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99" y="1845734"/>
            <a:ext cx="5073288" cy="219668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80" y="4042416"/>
            <a:ext cx="7188563" cy="250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2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User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Study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r>
              <a:rPr kumimoji="1" lang="en-US" altLang="zh-TW" sz="2400" dirty="0" smtClean="0"/>
              <a:t>Select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the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lowest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acceptable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quality</a:t>
            </a:r>
            <a:r>
              <a:rPr kumimoji="1" lang="zh-TW" altLang="en-US" sz="2400" dirty="0"/>
              <a:t> </a:t>
            </a:r>
            <a:r>
              <a:rPr kumimoji="1" lang="en-US" altLang="zh-TW" sz="2400" dirty="0" smtClean="0"/>
              <a:t>and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the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lowest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pleasing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quality</a:t>
            </a:r>
            <a:endParaRPr kumimoji="1" lang="zh-TW" altLang="en-US" sz="2400" dirty="0" smtClean="0"/>
          </a:p>
          <a:p>
            <a:pPr marL="0" indent="0">
              <a:buNone/>
            </a:pPr>
            <a:endParaRPr kumimoji="1"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036" y="2226128"/>
            <a:ext cx="2768600" cy="40259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36" y="2270578"/>
            <a:ext cx="2692400" cy="3937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036" y="2318143"/>
            <a:ext cx="2961278" cy="198099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036" y="4299136"/>
            <a:ext cx="2961277" cy="198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User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Study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r>
              <a:rPr kumimoji="1" lang="en-US" altLang="zh-TW" sz="2400" dirty="0" smtClean="0"/>
              <a:t>Unacceptable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=&gt;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0</a:t>
            </a:r>
            <a:endParaRPr kumimoji="1" lang="zh-TW" altLang="en-US" sz="2400" dirty="0" smtClean="0"/>
          </a:p>
          <a:p>
            <a:pPr>
              <a:buFont typeface="Wingdings" charset="2"/>
              <a:buChar char="l"/>
            </a:pPr>
            <a:r>
              <a:rPr kumimoji="1" lang="en-US" altLang="zh-TW" sz="2400" dirty="0" smtClean="0"/>
              <a:t>Acceptable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=&gt;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1</a:t>
            </a:r>
            <a:endParaRPr kumimoji="1" lang="zh-TW" altLang="en-US" sz="2400" dirty="0" smtClean="0"/>
          </a:p>
          <a:p>
            <a:pPr>
              <a:buFont typeface="Wingdings" charset="2"/>
              <a:buChar char="l"/>
            </a:pPr>
            <a:endParaRPr kumimoji="1"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88" y="3151415"/>
            <a:ext cx="9540784" cy="253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38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Acceptability</a:t>
            </a:r>
            <a:r>
              <a:rPr kumimoji="1" lang="zh-TW" altLang="en-US" dirty="0"/>
              <a:t> </a:t>
            </a:r>
            <a:r>
              <a:rPr kumimoji="1" lang="en-US" altLang="zh-TW" dirty="0"/>
              <a:t>Based</a:t>
            </a:r>
            <a:r>
              <a:rPr kumimoji="1" lang="zh-TW" altLang="en-US" dirty="0"/>
              <a:t> </a:t>
            </a:r>
            <a:r>
              <a:rPr kumimoji="1" lang="en-US" altLang="zh-TW" dirty="0" err="1"/>
              <a:t>QoE</a:t>
            </a:r>
            <a:r>
              <a:rPr kumimoji="1" lang="zh-TW" altLang="en-US" dirty="0"/>
              <a:t> </a:t>
            </a:r>
            <a:r>
              <a:rPr kumimoji="1" lang="en-US" altLang="zh-TW" dirty="0" smtClean="0"/>
              <a:t>Models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r>
              <a:rPr kumimoji="1" lang="en-US" altLang="zh-TW" sz="2400" dirty="0" smtClean="0"/>
              <a:t>Relationship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between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err="1" smtClean="0"/>
              <a:t>QGAcc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and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err="1" smtClean="0"/>
              <a:t>QPAcc</a:t>
            </a:r>
            <a:endParaRPr kumimoji="1" lang="zh-TW" altLang="en-US" sz="2400" dirty="0" smtClean="0"/>
          </a:p>
          <a:p>
            <a:pPr>
              <a:buFont typeface="Wingdings" charset="2"/>
              <a:buChar char="l"/>
            </a:pPr>
            <a:endParaRPr kumimoji="1"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655" y="2182574"/>
            <a:ext cx="3719649" cy="338149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672447"/>
            <a:ext cx="10058400" cy="85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06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Acceptability</a:t>
            </a:r>
            <a:r>
              <a:rPr kumimoji="1" lang="zh-TW" altLang="en-US" dirty="0"/>
              <a:t> </a:t>
            </a:r>
            <a:r>
              <a:rPr kumimoji="1" lang="en-US" altLang="zh-TW" dirty="0"/>
              <a:t>Based</a:t>
            </a:r>
            <a:r>
              <a:rPr kumimoji="1" lang="zh-TW" altLang="en-US" dirty="0"/>
              <a:t> </a:t>
            </a:r>
            <a:r>
              <a:rPr kumimoji="1" lang="en-US" altLang="zh-TW" dirty="0" err="1"/>
              <a:t>QoE</a:t>
            </a:r>
            <a:r>
              <a:rPr kumimoji="1" lang="zh-TW" altLang="en-US" dirty="0"/>
              <a:t> </a:t>
            </a:r>
            <a:r>
              <a:rPr kumimoji="1" lang="en-US" altLang="zh-TW" dirty="0"/>
              <a:t>Models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l"/>
            </a:pPr>
            <a:r>
              <a:rPr kumimoji="1" lang="en-US" altLang="zh-TW" dirty="0" smtClean="0"/>
              <a:t>Model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predictors</a:t>
            </a:r>
            <a:endParaRPr kumimoji="1" lang="zh-TW" altLang="en-US" dirty="0" smtClean="0"/>
          </a:p>
          <a:p>
            <a:pPr>
              <a:buFont typeface="Wingdings" charset="2"/>
              <a:buChar char="l"/>
            </a:pPr>
            <a:endParaRPr kumimoji="1"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30" y="2114008"/>
            <a:ext cx="6482442" cy="439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29174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回顧</Template>
  <TotalTime>122</TotalTime>
  <Words>486</Words>
  <Application>Microsoft Macintosh PowerPoint</Application>
  <PresentationFormat>寬螢幕</PresentationFormat>
  <Paragraphs>75</Paragraphs>
  <Slides>20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Wingdings</vt:lpstr>
      <vt:lpstr>新細明體</vt:lpstr>
      <vt:lpstr>回顧</vt:lpstr>
      <vt:lpstr>Acceptability-Based QoE Models for Mobile Video </vt:lpstr>
      <vt:lpstr>Outlines</vt:lpstr>
      <vt:lpstr>Introduction</vt:lpstr>
      <vt:lpstr>User Study</vt:lpstr>
      <vt:lpstr>User Study</vt:lpstr>
      <vt:lpstr>User Study</vt:lpstr>
      <vt:lpstr>User Study</vt:lpstr>
      <vt:lpstr>Acceptability Based QoE Models</vt:lpstr>
      <vt:lpstr>Acceptability Based QoE Models</vt:lpstr>
      <vt:lpstr>Impact of QP, SR and RVD on pleasant acceptability</vt:lpstr>
      <vt:lpstr>Impact of LBR and FR on pleasant acceptability for news and Soccer videos </vt:lpstr>
      <vt:lpstr>Curve Fitting</vt:lpstr>
      <vt:lpstr>Curve Fitting</vt:lpstr>
      <vt:lpstr>Curve Fitting</vt:lpstr>
      <vt:lpstr>A-QoE Models</vt:lpstr>
      <vt:lpstr>A-QoE Models</vt:lpstr>
      <vt:lpstr>A-QoE Models</vt:lpstr>
      <vt:lpstr>Objective video quality assessments versus subjective acceptability</vt:lpstr>
      <vt:lpstr>Combine objective assessment to 5PL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Acceptability-Based QoE Models for Mobile Video </dc:title>
  <dc:creator>吳俊霖</dc:creator>
  <cp:lastModifiedBy>吳俊霖</cp:lastModifiedBy>
  <cp:revision>13</cp:revision>
  <dcterms:created xsi:type="dcterms:W3CDTF">2015-11-16T21:35:26Z</dcterms:created>
  <dcterms:modified xsi:type="dcterms:W3CDTF">2015-11-16T23:38:03Z</dcterms:modified>
</cp:coreProperties>
</file>