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3647"/>
  </p:normalViewPr>
  <p:slideViewPr>
    <p:cSldViewPr snapToGrid="0" snapToObjects="1">
      <p:cViewPr varScale="1">
        <p:scale>
          <a:sx n="137" d="100"/>
          <a:sy n="137" d="100"/>
        </p:scale>
        <p:origin x="224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483D3-2644-E345-900A-5695EEB0061C}" type="datetimeFigureOut">
              <a:rPr kumimoji="1" lang="zh-TW" altLang="en-US" smtClean="0"/>
              <a:t>2015/12/22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A2BA2-54A3-3C46-AE41-D3E75ABD65E0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26857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2BA2-54A3-3C46-AE41-D3E75ABD65E0}" type="slidenum">
              <a:rPr kumimoji="1" lang="zh-TW" altLang="en-US" smtClean="0"/>
              <a:t>1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32286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Since transport layer connections are no longer statically bound to network interface addresses, the connections can be dynamically bound to different IP addresses </a:t>
            </a:r>
            <a:endParaRPr lang="en-US" altLang="zh-TW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HIP implementations at the endpoints automatically discover and negotiate new addresses</a:t>
            </a:r>
            <a:r>
              <a:rPr lang="zh-TW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automatically </a:t>
            </a:r>
            <a:endParaRPr lang="en-US" altLang="zh-TW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2BA2-54A3-3C46-AE41-D3E75ABD65E0}" type="slidenum">
              <a:rPr kumimoji="1" lang="zh-TW" altLang="en-US" smtClean="0"/>
              <a:t>4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42190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Hosts can prove that they own their identity during the base exchange using the private key of the key pair. </a:t>
            </a:r>
            <a:endParaRPr lang="en-US" altLang="zh-TW" dirty="0" smtClean="0"/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2BA2-54A3-3C46-AE41-D3E75ABD65E0}" type="slidenum">
              <a:rPr kumimoji="1" lang="zh-TW" altLang="en-US" smtClean="0"/>
              <a:t>5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26370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host uses STUN to learn the address assigned to it by a NAT (if any) and TURN for allocating an address on a TURN server that can be used for relaying data. 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2BA2-54A3-3C46-AE41-D3E75ABD65E0}" type="slidenum">
              <a:rPr kumimoji="1" lang="zh-TW" altLang="en-US" smtClean="0"/>
              <a:t>6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49134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dirty="0" smtClean="0"/>
              <a:t>Connection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management-&gt;mobility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and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security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of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HIP</a:t>
            </a:r>
          </a:p>
          <a:p>
            <a:r>
              <a:rPr kumimoji="1" lang="en-US" altLang="zh-TW" dirty="0" smtClean="0"/>
              <a:t>HIP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signaling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is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used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to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establish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connections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between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nodes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2BA2-54A3-3C46-AE41-D3E75ABD65E0}" type="slidenum">
              <a:rPr kumimoji="1" lang="zh-TW" altLang="en-US" smtClean="0"/>
              <a:t>7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62197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dirty="0" smtClean="0"/>
              <a:t>Assume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that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the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application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is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SIP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telephony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application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Node A wants to establish a voice call with node G. In order to do that, Node A needs to discover Node G’s location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overlay’s routing system routes the message to Node D, which is the node responsible for storing Node G’s location.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Node A has Node G’s location, Node A uses the overlay network to send a HIP connection establishment message to Node G ,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Noda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connect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</a:t>
            </a:r>
            <a:r>
              <a:rPr lang="zh-TW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directly.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2BA2-54A3-3C46-AE41-D3E75ABD65E0}" type="slidenum">
              <a:rPr kumimoji="1" lang="zh-TW" altLang="en-US" smtClean="0"/>
              <a:t>8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62206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SIP module consists of a SIP stack and SIP B2BUA implementation. The RTP module is a simple media proxy that relays RTP packets to and from the SIP client. The Chord module implements the Chord DHT algorithm [9] used to organize the topology of interconnections amongst peers in the P2PSIP overlay and to maintain the overlay. The Chord module can use two different peer protocols, P2PP and RELOAD</a:t>
            </a:r>
            <a:endParaRPr lang="en-US" altLang="zh-TW" dirty="0" smtClean="0"/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2BA2-54A3-3C46-AE41-D3E75ABD65E0}" type="slidenum">
              <a:rPr kumimoji="1" lang="zh-TW" altLang="en-US" smtClean="0"/>
              <a:t>9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11105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dirty="0" smtClean="0"/>
              <a:t>Bad</a:t>
            </a:r>
            <a:r>
              <a:rPr kumimoji="1" lang="zh-TW" altLang="en-US" baseline="0" dirty="0" smtClean="0"/>
              <a:t>  </a:t>
            </a:r>
            <a:r>
              <a:rPr kumimoji="1" lang="en-US" altLang="zh-TW" baseline="0" dirty="0" smtClean="0"/>
              <a:t>NATs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means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using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TURN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relay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for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communication</a:t>
            </a:r>
          </a:p>
          <a:p>
            <a:r>
              <a:rPr kumimoji="1" lang="en-US" altLang="zh-TW" dirty="0" smtClean="0"/>
              <a:t>Without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HIP,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each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of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them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running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on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a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separate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transport-layer</a:t>
            </a:r>
            <a:r>
              <a:rPr kumimoji="1" lang="zh-TW" altLang="en-US" baseline="0" dirty="0" smtClean="0"/>
              <a:t> </a:t>
            </a:r>
            <a:r>
              <a:rPr kumimoji="1" lang="en-US" altLang="zh-TW" baseline="0" dirty="0" smtClean="0"/>
              <a:t>port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use of multiple transport layer ports in a non-HIP case (one for SIP plus several for media) increases the amount of messages and time needed for the ICE processing compared to the single-port approach used by HIP. </a:t>
            </a:r>
            <a:endParaRPr lang="en-US" altLang="zh-TW" dirty="0" smtClean="0"/>
          </a:p>
          <a:p>
            <a:endParaRPr kumimoji="1" lang="en-US" altLang="zh-TW" baseline="0" dirty="0" smtClean="0"/>
          </a:p>
          <a:p>
            <a:endParaRPr kumimoji="1"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2BA2-54A3-3C46-AE41-D3E75ABD65E0}" type="slidenum">
              <a:rPr kumimoji="1" lang="zh-TW" altLang="en-US" smtClean="0"/>
              <a:t>12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63595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0A2BA2-54A3-3C46-AE41-D3E75ABD65E0}" type="slidenum">
              <a:rPr kumimoji="1" lang="zh-TW" altLang="en-US" smtClean="0"/>
              <a:t>13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7754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DE15D-0CDE-544F-B8BD-768F9E6AC2E5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73C83-D20E-5D42-ABAB-75C6C8C599DC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34B3-7860-394D-A3F6-43B0FBF9175C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E5A3A-98C4-ED4C-AA9E-084FF8977AE7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頭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73EF-FC4A-E84A-908F-9886A9BC9323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1C50-F0E1-1548-96A2-136B91B2B82E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3F2F-0D7F-E848-B16B-098FFE1B6EA4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103C-5BDB-4840-ACC4-79782B0711B1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47844-3F69-1946-A881-A4562E864E93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C1D6E87-2007-D443-B1F0-C17EE9F44377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E42A7-B647-C644-8F7A-C0F4C3975EF3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500F4B6-2F57-F848-BE9F-B8AD0F54E60A}" type="datetime1">
              <a:rPr lang="zh-TW" altLang="en-US" smtClean="0"/>
              <a:t>2015/12/22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Reducing delays related to NAT traversal in P2PSIP session establishments</a:t>
            </a:r>
            <a:endParaRPr kumimoji="1"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/>
              <a:t>Camarillo, Gonzalo, et al. "Reducing delays related to NAT traversal in P2PSIP session establishments." </a:t>
            </a:r>
            <a:r>
              <a:rPr lang="en-US" altLang="zh-TW" i="1" dirty="0"/>
              <a:t>Consumer Communications and Networking Conference (CCNC), 2011 IEEE</a:t>
            </a:r>
            <a:r>
              <a:rPr lang="en-US" altLang="zh-TW" dirty="0"/>
              <a:t>. IEEE, 2011.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18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Implementation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l"/>
            </a:pPr>
            <a:endParaRPr kumimoji="1" lang="en-US" altLang="zh-TW" sz="2400" dirty="0" smtClean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HIP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module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is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enabled</a:t>
            </a:r>
          </a:p>
          <a:p>
            <a:pPr lvl="1">
              <a:buFont typeface="Wingdings" charset="2"/>
              <a:buChar char="l"/>
            </a:pPr>
            <a:r>
              <a:rPr kumimoji="1" lang="en-US" altLang="zh-TW" sz="2000" dirty="0" smtClean="0"/>
              <a:t>Use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HIP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for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establishing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connections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for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the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SIP,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RTP,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P2PP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protocols</a:t>
            </a:r>
          </a:p>
          <a:p>
            <a:pPr lvl="1">
              <a:buFont typeface="Wingdings" charset="2"/>
              <a:buChar char="l"/>
            </a:pPr>
            <a:r>
              <a:rPr kumimoji="1" lang="en-US" altLang="zh-TW" sz="2000" dirty="0" smtClean="0"/>
              <a:t>No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need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to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implement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NAT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traversal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in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the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other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protocol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modules</a:t>
            </a:r>
          </a:p>
          <a:p>
            <a:pPr lvl="1">
              <a:buFont typeface="Wingdings" charset="2"/>
              <a:buChar char="l"/>
            </a:pPr>
            <a:endParaRPr kumimoji="1" lang="en-US" altLang="zh-TW" sz="2000" dirty="0"/>
          </a:p>
          <a:p>
            <a:pPr lvl="1">
              <a:buFont typeface="Wingdings" charset="2"/>
              <a:buChar char="l"/>
            </a:pPr>
            <a:endParaRPr kumimoji="1" lang="en-US" altLang="zh-TW" sz="2000" dirty="0" smtClean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HIP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module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is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disabled</a:t>
            </a:r>
          </a:p>
          <a:p>
            <a:pPr lvl="1">
              <a:buFont typeface="Wingdings" charset="2"/>
              <a:buChar char="l"/>
            </a:pPr>
            <a:r>
              <a:rPr kumimoji="1" lang="en-US" altLang="zh-TW" sz="2000" dirty="0" smtClean="0"/>
              <a:t>Each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protocol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module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needs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to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implement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NAT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traversal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functionality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separately</a:t>
            </a:r>
            <a:endParaRPr kumimoji="1"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161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Implementation</a:t>
            </a:r>
            <a:endParaRPr kumimoji="1"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4495" y="1846263"/>
            <a:ext cx="7243335" cy="4022725"/>
          </a:xfr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82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Evaluation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l"/>
            </a:pPr>
            <a:r>
              <a:rPr kumimoji="1" lang="en-US" altLang="zh-TW" dirty="0" smtClean="0"/>
              <a:t>Use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the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same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peer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protocol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to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analyze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the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performance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with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HIP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and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without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HIP</a:t>
            </a:r>
          </a:p>
          <a:p>
            <a:pPr>
              <a:buFont typeface="Wingdings" charset="2"/>
              <a:buChar char="l"/>
            </a:pPr>
            <a:endParaRPr kumimoji="1" lang="en-US" altLang="zh-TW" dirty="0"/>
          </a:p>
          <a:p>
            <a:pPr>
              <a:buFont typeface="Wingdings" charset="2"/>
              <a:buChar char="l"/>
            </a:pPr>
            <a:endParaRPr kumimoji="1"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229" y="2207839"/>
            <a:ext cx="5428861" cy="3882458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550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Conclusion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l"/>
            </a:pPr>
            <a:endParaRPr kumimoji="1" lang="en-US" altLang="zh-TW" sz="2400" dirty="0" smtClean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ICE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procedures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performed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for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one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connection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can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be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reused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when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establishing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connections</a:t>
            </a:r>
          </a:p>
          <a:p>
            <a:pPr>
              <a:buFont typeface="Wingdings" charset="2"/>
              <a:buChar char="l"/>
            </a:pPr>
            <a:endParaRPr kumimoji="1" lang="en-US" altLang="zh-TW" sz="2400" dirty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In</a:t>
            </a:r>
            <a:r>
              <a:rPr kumimoji="1" lang="zh-TW" altLang="en-US" sz="2400" dirty="0"/>
              <a:t> </a:t>
            </a:r>
            <a:r>
              <a:rPr kumimoji="1" lang="en-US" altLang="zh-TW" sz="2400" dirty="0" smtClean="0"/>
              <a:t>good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NATs,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the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overall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effect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of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HIP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is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not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apparent</a:t>
            </a:r>
          </a:p>
          <a:p>
            <a:pPr>
              <a:buFont typeface="Wingdings" charset="2"/>
              <a:buChar char="l"/>
            </a:pPr>
            <a:endParaRPr kumimoji="1" lang="en-US" altLang="zh-TW" sz="2400" dirty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In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bad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NATs,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the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use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of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HIP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results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is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err="1" smtClean="0"/>
              <a:t>sigificant</a:t>
            </a:r>
            <a:endParaRPr kumimoji="1"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617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Overview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l"/>
            </a:pPr>
            <a:r>
              <a:rPr kumimoji="1" lang="en-US" altLang="zh-TW" dirty="0" smtClean="0"/>
              <a:t>Introduction</a:t>
            </a:r>
          </a:p>
          <a:p>
            <a:pPr>
              <a:buFont typeface="Wingdings" charset="2"/>
              <a:buChar char="l"/>
            </a:pPr>
            <a:r>
              <a:rPr kumimoji="1" lang="en-US" altLang="zh-TW" dirty="0" smtClean="0"/>
              <a:t>Host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Identity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Protocol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(HIP)</a:t>
            </a:r>
          </a:p>
          <a:p>
            <a:pPr>
              <a:buFont typeface="Wingdings" charset="2"/>
              <a:buChar char="l"/>
            </a:pPr>
            <a:r>
              <a:rPr kumimoji="1" lang="en-US" altLang="zh-TW" dirty="0" smtClean="0"/>
              <a:t>Interactive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Connectivity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Establishment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(ICE)</a:t>
            </a:r>
          </a:p>
          <a:p>
            <a:pPr>
              <a:buFont typeface="Wingdings" charset="2"/>
              <a:buChar char="l"/>
            </a:pPr>
            <a:r>
              <a:rPr kumimoji="1" lang="en-US" altLang="zh-TW" dirty="0" smtClean="0"/>
              <a:t>Architecture</a:t>
            </a:r>
          </a:p>
          <a:p>
            <a:pPr>
              <a:buFont typeface="Wingdings" charset="2"/>
              <a:buChar char="l"/>
            </a:pPr>
            <a:r>
              <a:rPr kumimoji="1" lang="en-US" altLang="zh-TW" dirty="0" smtClean="0"/>
              <a:t>Implementation</a:t>
            </a:r>
          </a:p>
          <a:p>
            <a:pPr>
              <a:buFont typeface="Wingdings" charset="2"/>
              <a:buChar char="l"/>
            </a:pPr>
            <a:r>
              <a:rPr kumimoji="1" lang="en-US" altLang="zh-TW" dirty="0" smtClean="0"/>
              <a:t>Evaluation</a:t>
            </a:r>
          </a:p>
          <a:p>
            <a:pPr>
              <a:buFont typeface="Wingdings" charset="2"/>
              <a:buChar char="l"/>
            </a:pPr>
            <a:r>
              <a:rPr kumimoji="1" lang="en-US" altLang="zh-TW" dirty="0" smtClean="0"/>
              <a:t>Conclusions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00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Introduction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l"/>
            </a:pPr>
            <a:endParaRPr kumimoji="1" lang="en-US" altLang="zh-TW" dirty="0" smtClean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Peer-to-Peer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Session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Initiation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Protocol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(P2PSIP)</a:t>
            </a:r>
          </a:p>
          <a:p>
            <a:pPr lvl="1">
              <a:buFont typeface="Wingdings" charset="2"/>
              <a:buChar char="l"/>
            </a:pPr>
            <a:r>
              <a:rPr kumimoji="1" lang="en-US" altLang="zh-TW" sz="2000" dirty="0" smtClean="0"/>
              <a:t>Design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a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communication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systems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based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on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P2PSIP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to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minimize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session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establishment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delays</a:t>
            </a:r>
          </a:p>
          <a:p>
            <a:pPr lvl="1">
              <a:buFont typeface="Wingdings" charset="2"/>
              <a:buChar char="l"/>
            </a:pPr>
            <a:endParaRPr kumimoji="1" lang="en-US" altLang="zh-TW" sz="2000" dirty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NAT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traversal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P2PSIP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is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based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on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Interactive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Connection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Establishment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(ICE)</a:t>
            </a:r>
          </a:p>
          <a:p>
            <a:pPr>
              <a:buFont typeface="Wingdings" charset="2"/>
              <a:buChar char="l"/>
            </a:pPr>
            <a:endParaRPr kumimoji="1" lang="en-US" altLang="zh-TW" sz="2400" dirty="0" smtClean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Use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Host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Identity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Protocol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(HIP)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to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perform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connection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management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P2PSIP</a:t>
            </a:r>
          </a:p>
          <a:p>
            <a:pPr>
              <a:buFont typeface="Wingdings" charset="2"/>
              <a:buChar char="l"/>
            </a:pPr>
            <a:endParaRPr kumimoji="1"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77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Host</a:t>
            </a:r>
            <a:r>
              <a:rPr kumimoji="1" lang="zh-TW" altLang="en-US" dirty="0"/>
              <a:t> </a:t>
            </a:r>
            <a:r>
              <a:rPr kumimoji="1" lang="en-US" altLang="zh-TW" dirty="0"/>
              <a:t>Identity</a:t>
            </a:r>
            <a:r>
              <a:rPr kumimoji="1" lang="zh-TW" altLang="en-US" dirty="0"/>
              <a:t> </a:t>
            </a:r>
            <a:r>
              <a:rPr kumimoji="1" lang="en-US" altLang="zh-TW" dirty="0"/>
              <a:t>Protocol</a:t>
            </a:r>
            <a:r>
              <a:rPr kumimoji="1" lang="zh-TW" altLang="en-US" dirty="0"/>
              <a:t> </a:t>
            </a:r>
            <a:r>
              <a:rPr kumimoji="1" lang="en-US" altLang="zh-TW" dirty="0"/>
              <a:t>(HIP</a:t>
            </a:r>
            <a:r>
              <a:rPr kumimoji="1" lang="en-US" altLang="zh-TW" dirty="0" smtClean="0"/>
              <a:t>)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l"/>
            </a:pPr>
            <a:r>
              <a:rPr kumimoji="1" lang="en-US" altLang="zh-TW" dirty="0" smtClean="0"/>
              <a:t>Introduce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a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new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Host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Identity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layer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in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the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Internet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Protocol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stack</a:t>
            </a:r>
            <a:endParaRPr kumimoji="1"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038" y="2228491"/>
            <a:ext cx="3262884" cy="4053438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55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Host</a:t>
            </a:r>
            <a:r>
              <a:rPr kumimoji="1" lang="zh-TW" altLang="en-US" dirty="0"/>
              <a:t> </a:t>
            </a:r>
            <a:r>
              <a:rPr kumimoji="1" lang="en-US" altLang="zh-TW" dirty="0"/>
              <a:t>Identity</a:t>
            </a:r>
            <a:r>
              <a:rPr kumimoji="1" lang="zh-TW" altLang="en-US" dirty="0"/>
              <a:t> </a:t>
            </a:r>
            <a:r>
              <a:rPr kumimoji="1" lang="en-US" altLang="zh-TW" dirty="0"/>
              <a:t>Protocol</a:t>
            </a:r>
            <a:r>
              <a:rPr kumimoji="1" lang="zh-TW" altLang="en-US" dirty="0"/>
              <a:t> </a:t>
            </a:r>
            <a:r>
              <a:rPr kumimoji="1" lang="en-US" altLang="zh-TW" dirty="0"/>
              <a:t>(HIP)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l"/>
            </a:pPr>
            <a:endParaRPr kumimoji="1" lang="en-US" altLang="zh-TW" sz="2400" dirty="0" smtClean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Four-way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handshake,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called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HIP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base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exchange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(BEX)</a:t>
            </a:r>
          </a:p>
          <a:p>
            <a:pPr lvl="1">
              <a:buFont typeface="Wingdings" charset="2"/>
              <a:buChar char="l"/>
            </a:pPr>
            <a:r>
              <a:rPr kumimoji="1" lang="en-US" altLang="zh-TW" sz="2000" dirty="0" smtClean="0"/>
              <a:t>Provide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protection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against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err="1" smtClean="0"/>
              <a:t>DoS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attacks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and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allows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hosts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to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prove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their</a:t>
            </a:r>
            <a:r>
              <a:rPr kumimoji="1" lang="zh-TW" altLang="en-US" sz="2000" dirty="0" smtClean="0"/>
              <a:t> </a:t>
            </a:r>
            <a:r>
              <a:rPr kumimoji="1" lang="en-US" altLang="zh-TW" sz="2000" dirty="0" smtClean="0"/>
              <a:t>identity</a:t>
            </a:r>
          </a:p>
          <a:p>
            <a:pPr>
              <a:buFont typeface="Wingdings" charset="2"/>
              <a:buChar char="l"/>
            </a:pPr>
            <a:endParaRPr kumimoji="1" lang="en-US" altLang="zh-TW" sz="2400" dirty="0"/>
          </a:p>
          <a:p>
            <a:pPr>
              <a:buFont typeface="Wingdings" charset="2"/>
              <a:buChar char="l"/>
            </a:pPr>
            <a:r>
              <a:rPr kumimoji="1" lang="en-US" altLang="zh-TW" sz="2400" dirty="0" smtClean="0"/>
              <a:t>The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identity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is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the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public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key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of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an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asymmetric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cryptographic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key</a:t>
            </a:r>
            <a:r>
              <a:rPr kumimoji="1" lang="zh-TW" altLang="en-US" sz="2400" dirty="0" smtClean="0"/>
              <a:t> </a:t>
            </a:r>
            <a:r>
              <a:rPr kumimoji="1" lang="en-US" altLang="zh-TW" sz="2400" dirty="0" smtClean="0"/>
              <a:t>pair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90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zh-TW" dirty="0"/>
              <a:t>Interactive</a:t>
            </a:r>
            <a:r>
              <a:rPr kumimoji="1" lang="zh-TW" altLang="en-US" dirty="0"/>
              <a:t> </a:t>
            </a:r>
            <a:r>
              <a:rPr kumimoji="1" lang="en-US" altLang="zh-TW" dirty="0"/>
              <a:t>Connectivity</a:t>
            </a:r>
            <a:r>
              <a:rPr kumimoji="1" lang="zh-TW" altLang="en-US" dirty="0"/>
              <a:t> </a:t>
            </a:r>
            <a:r>
              <a:rPr kumimoji="1" lang="en-US" altLang="zh-TW" dirty="0"/>
              <a:t>Establishment</a:t>
            </a:r>
            <a:r>
              <a:rPr kumimoji="1" lang="zh-TW" altLang="en-US" dirty="0"/>
              <a:t> </a:t>
            </a:r>
            <a:r>
              <a:rPr kumimoji="1" lang="en-US" altLang="zh-TW" dirty="0"/>
              <a:t>(ICE</a:t>
            </a:r>
            <a:r>
              <a:rPr kumimoji="1" lang="en-US" altLang="zh-TW" dirty="0" smtClean="0"/>
              <a:t>)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l"/>
            </a:pPr>
            <a:endParaRPr lang="en-US" altLang="zh-TW" dirty="0" smtClean="0"/>
          </a:p>
          <a:p>
            <a:pPr>
              <a:buFont typeface="Wingdings" charset="2"/>
              <a:buChar char="l"/>
            </a:pPr>
            <a:endParaRPr lang="en-US" altLang="zh-TW" dirty="0" smtClean="0"/>
          </a:p>
          <a:p>
            <a:pPr>
              <a:buFont typeface="Wingdings" charset="2"/>
              <a:buChar char="l"/>
            </a:pPr>
            <a:r>
              <a:rPr lang="en-US" altLang="zh-TW" sz="2400" dirty="0" smtClean="0"/>
              <a:t>Utilize </a:t>
            </a:r>
            <a:r>
              <a:rPr lang="en-US" altLang="zh-TW" sz="2400" dirty="0"/>
              <a:t>the functionality of Session Traversal Utilities for NAT (STUN) and Traversal Using Relays around NAT (TURN) protocols </a:t>
            </a:r>
            <a:endParaRPr lang="en-US" altLang="zh-TW" sz="2400" dirty="0" smtClean="0"/>
          </a:p>
          <a:p>
            <a:pPr lvl="1">
              <a:buFont typeface="Wingdings" charset="2"/>
              <a:buChar char="l"/>
            </a:pPr>
            <a:r>
              <a:rPr lang="en-US" altLang="zh-TW" sz="2000" dirty="0" smtClean="0"/>
              <a:t>Use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STUN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to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learn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the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address</a:t>
            </a:r>
            <a:r>
              <a:rPr lang="zh-TW" altLang="en-US" sz="2000" dirty="0" smtClean="0"/>
              <a:t> </a:t>
            </a:r>
            <a:endParaRPr lang="en-US" altLang="zh-TW" sz="2000" dirty="0"/>
          </a:p>
          <a:p>
            <a:pPr lvl="1">
              <a:buFont typeface="Wingdings" charset="2"/>
              <a:buChar char="l"/>
            </a:pPr>
            <a:r>
              <a:rPr lang="en-US" altLang="zh-TW" sz="2000" dirty="0" smtClean="0"/>
              <a:t>Use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TURN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for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relaying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data</a:t>
            </a:r>
            <a:endParaRPr lang="en-US" altLang="zh-TW" sz="2000" dirty="0"/>
          </a:p>
          <a:p>
            <a:pPr>
              <a:buFont typeface="Wingdings" charset="2"/>
              <a:buChar char="l"/>
            </a:pPr>
            <a:endParaRPr lang="en-US" altLang="zh-TW" sz="2400" dirty="0"/>
          </a:p>
          <a:p>
            <a:pPr>
              <a:buFont typeface="Wingdings" charset="2"/>
              <a:buChar char="l"/>
            </a:pPr>
            <a:endParaRPr kumimoji="1"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221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Architecture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l"/>
            </a:pPr>
            <a:r>
              <a:rPr kumimoji="1" lang="en-US" altLang="zh-TW" dirty="0" smtClean="0"/>
              <a:t>Overlay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maintenance</a:t>
            </a:r>
          </a:p>
          <a:p>
            <a:pPr lvl="1">
              <a:buFont typeface="Wingdings" charset="2"/>
              <a:buChar char="l"/>
            </a:pPr>
            <a:r>
              <a:rPr kumimoji="1" lang="en-US" altLang="zh-TW" dirty="0" smtClean="0"/>
              <a:t>Building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and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maintaining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the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routing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tables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of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the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overlay</a:t>
            </a:r>
          </a:p>
          <a:p>
            <a:pPr lvl="1">
              <a:buFont typeface="Wingdings" charset="2"/>
              <a:buChar char="l"/>
            </a:pPr>
            <a:endParaRPr kumimoji="1" lang="en-US" altLang="zh-TW" dirty="0"/>
          </a:p>
          <a:p>
            <a:pPr>
              <a:buFont typeface="Wingdings" charset="2"/>
              <a:buChar char="l"/>
            </a:pPr>
            <a:r>
              <a:rPr kumimoji="1" lang="en-US" altLang="zh-TW" dirty="0" smtClean="0"/>
              <a:t>Data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storage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and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retrieval</a:t>
            </a:r>
          </a:p>
          <a:p>
            <a:pPr lvl="1">
              <a:buFont typeface="Wingdings" charset="2"/>
              <a:buChar char="l"/>
            </a:pPr>
            <a:r>
              <a:rPr kumimoji="1" lang="en-US" altLang="zh-TW" dirty="0" smtClean="0"/>
              <a:t>Storing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and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searching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for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objects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in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the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overlay</a:t>
            </a:r>
          </a:p>
          <a:p>
            <a:pPr lvl="1">
              <a:buFont typeface="Wingdings" charset="2"/>
              <a:buChar char="l"/>
            </a:pPr>
            <a:endParaRPr kumimoji="1" lang="en-US" altLang="zh-TW" dirty="0"/>
          </a:p>
          <a:p>
            <a:pPr>
              <a:buFont typeface="Wingdings" charset="2"/>
              <a:buChar char="l"/>
            </a:pPr>
            <a:r>
              <a:rPr kumimoji="1" lang="en-US" altLang="zh-TW" dirty="0" smtClean="0"/>
              <a:t>Connection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management</a:t>
            </a:r>
          </a:p>
          <a:p>
            <a:pPr lvl="1">
              <a:buFont typeface="Wingdings" charset="2"/>
              <a:buChar char="l"/>
            </a:pPr>
            <a:r>
              <a:rPr kumimoji="1" lang="en-US" altLang="zh-TW" dirty="0" smtClean="0"/>
              <a:t>Includes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the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functionality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provided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by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HIP</a:t>
            </a:r>
            <a:endParaRPr kumimoji="1"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4508" y="3228392"/>
            <a:ext cx="4171172" cy="2398226"/>
          </a:xfrm>
          <a:prstGeom prst="rect">
            <a:avLst/>
          </a:prstGeom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192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Architecture</a:t>
            </a:r>
            <a:endParaRPr kumimoji="1"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092" y="2909822"/>
            <a:ext cx="3821475" cy="2373122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0" y="2909822"/>
            <a:ext cx="3788229" cy="2397868"/>
          </a:xfrm>
          <a:prstGeom prst="rect">
            <a:avLst/>
          </a:prstGeom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215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 smtClean="0"/>
              <a:t>Implementation</a:t>
            </a:r>
            <a:endParaRPr kumimoji="1"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436" y="1939570"/>
            <a:ext cx="4760088" cy="4022725"/>
          </a:xfrm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720626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回顧</Template>
  <TotalTime>598</TotalTime>
  <Words>696</Words>
  <Application>Microsoft Macintosh PowerPoint</Application>
  <PresentationFormat>寬螢幕</PresentationFormat>
  <Paragraphs>100</Paragraphs>
  <Slides>13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Wingdings</vt:lpstr>
      <vt:lpstr>新細明體</vt:lpstr>
      <vt:lpstr>回顧</vt:lpstr>
      <vt:lpstr>Reducing delays related to NAT traversal in P2PSIP session establishments</vt:lpstr>
      <vt:lpstr>Overview</vt:lpstr>
      <vt:lpstr>Introduction</vt:lpstr>
      <vt:lpstr>Host Identity Protocol (HIP)</vt:lpstr>
      <vt:lpstr>Host Identity Protocol (HIP)</vt:lpstr>
      <vt:lpstr>Interactive Connectivity Establishment (ICE)</vt:lpstr>
      <vt:lpstr>Architecture</vt:lpstr>
      <vt:lpstr>Architecture</vt:lpstr>
      <vt:lpstr>Implementation</vt:lpstr>
      <vt:lpstr>Implementation</vt:lpstr>
      <vt:lpstr>Implementation</vt:lpstr>
      <vt:lpstr>Evaluation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Reducing delays related to NAT traversal in P2PSIP session establishments</dc:title>
  <dc:creator>吳俊霖</dc:creator>
  <cp:lastModifiedBy>吳俊霖</cp:lastModifiedBy>
  <cp:revision>17</cp:revision>
  <dcterms:created xsi:type="dcterms:W3CDTF">2015-12-21T13:13:29Z</dcterms:created>
  <dcterms:modified xsi:type="dcterms:W3CDTF">2015-12-21T23:12:12Z</dcterms:modified>
</cp:coreProperties>
</file>