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22"/>
  </p:notesMasterIdLst>
  <p:sldIdLst>
    <p:sldId id="256" r:id="rId2"/>
    <p:sldId id="257" r:id="rId3"/>
    <p:sldId id="258"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p:restoredTop sz="94609"/>
  </p:normalViewPr>
  <p:slideViewPr>
    <p:cSldViewPr snapToGrid="0" snapToObjects="1">
      <p:cViewPr varScale="1">
        <p:scale>
          <a:sx n="93" d="100"/>
          <a:sy n="93" d="100"/>
        </p:scale>
        <p:origin x="58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3663B4-795D-3649-B292-0246E81B8A5C}" type="datetimeFigureOut">
              <a:rPr kumimoji="1" lang="zh-TW" altLang="en-US" smtClean="0"/>
              <a:t>2015/12/29</a:t>
            </a:fld>
            <a:endParaRPr kumimoji="1" lang="zh-TW" altLang="en-US"/>
          </a:p>
        </p:txBody>
      </p:sp>
      <p:sp>
        <p:nvSpPr>
          <p:cNvPr id="4" name="投影片影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TW" altLang="en-US" smtClean="0"/>
              <a:t>按一下以編輯母片文字樣式</a:t>
            </a:r>
          </a:p>
          <a:p>
            <a:pPr lvl="1"/>
            <a:r>
              <a:rPr kumimoji="1" lang="zh-TW" altLang="en-US" smtClean="0"/>
              <a:t>第二層</a:t>
            </a:r>
          </a:p>
          <a:p>
            <a:pPr lvl="2"/>
            <a:r>
              <a:rPr kumimoji="1" lang="zh-TW" altLang="en-US" smtClean="0"/>
              <a:t>第三層</a:t>
            </a:r>
          </a:p>
          <a:p>
            <a:pPr lvl="3"/>
            <a:r>
              <a:rPr kumimoji="1" lang="zh-TW" altLang="en-US" smtClean="0"/>
              <a:t>第四層</a:t>
            </a:r>
          </a:p>
          <a:p>
            <a:pPr lvl="4"/>
            <a:r>
              <a:rPr kumimoji="1" lang="zh-TW" altLang="en-US" smtClean="0"/>
              <a:t>第五層</a:t>
            </a:r>
            <a:endParaRPr kumimoji="1"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066B21-3F36-B640-AF20-63766A3EFC8D}" type="slidenum">
              <a:rPr kumimoji="1" lang="zh-TW" altLang="en-US" smtClean="0"/>
              <a:t>‹#›</a:t>
            </a:fld>
            <a:endParaRPr kumimoji="1" lang="zh-TW" altLang="en-US"/>
          </a:p>
        </p:txBody>
      </p:sp>
    </p:spTree>
    <p:extLst>
      <p:ext uri="{BB962C8B-B14F-4D97-AF65-F5344CB8AC3E}">
        <p14:creationId xmlns:p14="http://schemas.microsoft.com/office/powerpoint/2010/main" val="696602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kumimoji="1" lang="zh-TW" altLang="en-US"/>
          </a:p>
        </p:txBody>
      </p:sp>
      <p:sp>
        <p:nvSpPr>
          <p:cNvPr id="4" name="投影片編號版面配置區 3"/>
          <p:cNvSpPr>
            <a:spLocks noGrp="1"/>
          </p:cNvSpPr>
          <p:nvPr>
            <p:ph type="sldNum" sz="quarter" idx="10"/>
          </p:nvPr>
        </p:nvSpPr>
        <p:spPr/>
        <p:txBody>
          <a:bodyPr/>
          <a:lstStyle/>
          <a:p>
            <a:fld id="{7B066B21-3F36-B640-AF20-63766A3EFC8D}" type="slidenum">
              <a:rPr kumimoji="1" lang="zh-TW" altLang="en-US" smtClean="0"/>
              <a:t>1</a:t>
            </a:fld>
            <a:endParaRPr kumimoji="1" lang="zh-TW" altLang="en-US"/>
          </a:p>
        </p:txBody>
      </p:sp>
    </p:spTree>
    <p:extLst>
      <p:ext uri="{BB962C8B-B14F-4D97-AF65-F5344CB8AC3E}">
        <p14:creationId xmlns:p14="http://schemas.microsoft.com/office/powerpoint/2010/main" val="1209276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a:xfrm>
            <a:off x="1371600" y="1143000"/>
            <a:ext cx="4114800" cy="3086100"/>
          </a:xfrm>
        </p:spPr>
      </p:sp>
      <p:sp>
        <p:nvSpPr>
          <p:cNvPr id="3" name="備忘稿版面配置區 2"/>
          <p:cNvSpPr>
            <a:spLocks noGrp="1"/>
          </p:cNvSpPr>
          <p:nvPr>
            <p:ph type="body" idx="1"/>
          </p:nvPr>
        </p:nvSpPr>
        <p:spPr/>
        <p:txBody>
          <a:bodyPr/>
          <a:lstStyle/>
          <a:p>
            <a:endParaRPr kumimoji="1" lang="zh-TW" altLang="en-US" dirty="0"/>
          </a:p>
        </p:txBody>
      </p:sp>
      <p:sp>
        <p:nvSpPr>
          <p:cNvPr id="4" name="投影片編號版面配置區 3"/>
          <p:cNvSpPr>
            <a:spLocks noGrp="1"/>
          </p:cNvSpPr>
          <p:nvPr>
            <p:ph type="sldNum" sz="quarter" idx="10"/>
          </p:nvPr>
        </p:nvSpPr>
        <p:spPr/>
        <p:txBody>
          <a:bodyPr/>
          <a:lstStyle/>
          <a:p>
            <a:fld id="{7B066B21-3F36-B640-AF20-63766A3EFC8D}" type="slidenum">
              <a:rPr kumimoji="1" lang="zh-TW" altLang="en-US" smtClean="0"/>
              <a:t>4</a:t>
            </a:fld>
            <a:endParaRPr kumimoji="1" lang="zh-TW" altLang="en-US"/>
          </a:p>
        </p:txBody>
      </p:sp>
    </p:spTree>
    <p:extLst>
      <p:ext uri="{BB962C8B-B14F-4D97-AF65-F5344CB8AC3E}">
        <p14:creationId xmlns:p14="http://schemas.microsoft.com/office/powerpoint/2010/main" val="1857815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smtClean="0">
                <a:solidFill>
                  <a:schemeClr val="tx1"/>
                </a:solidFill>
                <a:effectLst/>
                <a:latin typeface="+mn-lt"/>
                <a:ea typeface="+mn-ea"/>
                <a:cs typeface="+mn-cs"/>
              </a:rPr>
              <a:t>• If </a:t>
            </a:r>
            <a:r>
              <a:rPr lang="en-US" altLang="zh-TW" sz="1200" i="1" kern="1200" dirty="0" smtClean="0">
                <a:solidFill>
                  <a:schemeClr val="tx1"/>
                </a:solidFill>
                <a:effectLst/>
                <a:latin typeface="+mn-lt"/>
                <a:ea typeface="+mn-ea"/>
                <a:cs typeface="+mn-cs"/>
              </a:rPr>
              <a:t>N </a:t>
            </a:r>
            <a:r>
              <a:rPr lang="en-US" altLang="zh-TW" sz="1200" kern="1200" dirty="0" smtClean="0">
                <a:solidFill>
                  <a:schemeClr val="tx1"/>
                </a:solidFill>
                <a:effectLst/>
                <a:latin typeface="+mn-lt"/>
                <a:ea typeface="+mn-ea"/>
                <a:cs typeface="+mn-cs"/>
              </a:rPr>
              <a:t>is an FC NAT/F, any incoming packet from any public address destined for {</a:t>
            </a:r>
            <a:r>
              <a:rPr lang="en-US" altLang="zh-TW" sz="1200" i="1" kern="1200" dirty="0" err="1" smtClean="0">
                <a:solidFill>
                  <a:schemeClr val="tx1"/>
                </a:solidFill>
                <a:effectLst/>
                <a:latin typeface="+mn-lt"/>
                <a:ea typeface="+mn-ea"/>
                <a:cs typeface="+mn-cs"/>
              </a:rPr>
              <a:t>NIp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Np</a:t>
            </a:r>
            <a:r>
              <a:rPr lang="en-US" altLang="zh-TW" sz="1200" kern="1200" dirty="0" smtClean="0">
                <a:solidFill>
                  <a:schemeClr val="tx1"/>
                </a:solidFill>
                <a:effectLst/>
                <a:latin typeface="+mn-lt"/>
                <a:ea typeface="+mn-ea"/>
                <a:cs typeface="+mn-cs"/>
              </a:rPr>
              <a:t>} is forwarded to {</a:t>
            </a:r>
            <a:r>
              <a:rPr lang="en-US" altLang="zh-TW" sz="1200" i="1" kern="1200" dirty="0" err="1" smtClean="0">
                <a:solidFill>
                  <a:schemeClr val="tx1"/>
                </a:solidFill>
                <a:effectLst/>
                <a:latin typeface="+mn-lt"/>
                <a:ea typeface="+mn-ea"/>
                <a:cs typeface="+mn-cs"/>
              </a:rPr>
              <a:t>SIp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Sp</a:t>
            </a:r>
            <a:r>
              <a:rPr lang="en-US" altLang="zh-TW" sz="1200" kern="1200" dirty="0" smtClean="0">
                <a:solidFill>
                  <a:schemeClr val="tx1"/>
                </a:solidFill>
                <a:effectLst/>
                <a:latin typeface="+mn-lt"/>
                <a:ea typeface="+mn-ea"/>
                <a:cs typeface="+mn-cs"/>
              </a:rPr>
              <a:t>}. </a:t>
            </a:r>
            <a:endParaRPr lang="en-US" altLang="zh-TW" dirty="0" smtClean="0"/>
          </a:p>
          <a:p>
            <a:r>
              <a:rPr lang="en-US" altLang="zh-TW" sz="1200" kern="1200" dirty="0" smtClean="0">
                <a:solidFill>
                  <a:schemeClr val="tx1"/>
                </a:solidFill>
                <a:effectLst/>
                <a:latin typeface="+mn-lt"/>
                <a:ea typeface="+mn-ea"/>
                <a:cs typeface="+mn-cs"/>
              </a:rPr>
              <a:t>• If </a:t>
            </a:r>
            <a:r>
              <a:rPr lang="en-US" altLang="zh-TW" sz="1200" i="1" kern="1200" dirty="0" smtClean="0">
                <a:solidFill>
                  <a:schemeClr val="tx1"/>
                </a:solidFill>
                <a:effectLst/>
                <a:latin typeface="+mn-lt"/>
                <a:ea typeface="+mn-ea"/>
                <a:cs typeface="+mn-cs"/>
              </a:rPr>
              <a:t>N </a:t>
            </a:r>
            <a:r>
              <a:rPr lang="en-US" altLang="zh-TW" sz="1200" kern="1200" dirty="0" smtClean="0">
                <a:solidFill>
                  <a:schemeClr val="tx1"/>
                </a:solidFill>
                <a:effectLst/>
                <a:latin typeface="+mn-lt"/>
                <a:ea typeface="+mn-ea"/>
                <a:cs typeface="+mn-cs"/>
              </a:rPr>
              <a:t>is an RC NAT/F, only incoming pack- </a:t>
            </a:r>
            <a:r>
              <a:rPr lang="en-US" altLang="zh-TW" sz="1200" kern="1200" dirty="0" err="1" smtClean="0">
                <a:solidFill>
                  <a:schemeClr val="tx1"/>
                </a:solidFill>
                <a:effectLst/>
                <a:latin typeface="+mn-lt"/>
                <a:ea typeface="+mn-ea"/>
                <a:cs typeface="+mn-cs"/>
              </a:rPr>
              <a:t>ets</a:t>
            </a:r>
            <a:r>
              <a:rPr lang="en-US" altLang="zh-TW" sz="1200" kern="1200" dirty="0" smtClean="0">
                <a:solidFill>
                  <a:schemeClr val="tx1"/>
                </a:solidFill>
                <a:effectLst/>
                <a:latin typeface="+mn-lt"/>
                <a:ea typeface="+mn-ea"/>
                <a:cs typeface="+mn-cs"/>
              </a:rPr>
              <a:t> from IP address </a:t>
            </a:r>
            <a:r>
              <a:rPr lang="en-US" altLang="zh-TW" sz="1200" i="1" kern="1200" dirty="0" err="1" smtClean="0">
                <a:solidFill>
                  <a:schemeClr val="tx1"/>
                </a:solidFill>
                <a:effectLst/>
                <a:latin typeface="+mn-lt"/>
                <a:ea typeface="+mn-ea"/>
                <a:cs typeface="+mn-cs"/>
              </a:rPr>
              <a:t>DIp</a:t>
            </a:r>
            <a:r>
              <a:rPr lang="en-US" altLang="zh-TW" sz="1200" i="1"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and destined for {</a:t>
            </a:r>
            <a:r>
              <a:rPr lang="en-US" altLang="zh-TW" sz="1200" i="1" kern="1200" dirty="0" err="1" smtClean="0">
                <a:solidFill>
                  <a:schemeClr val="tx1"/>
                </a:solidFill>
                <a:effectLst/>
                <a:latin typeface="+mn-lt"/>
                <a:ea typeface="+mn-ea"/>
                <a:cs typeface="+mn-cs"/>
              </a:rPr>
              <a:t>NIp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Np</a:t>
            </a:r>
            <a:r>
              <a:rPr lang="en-US" altLang="zh-TW" sz="1200" kern="1200" dirty="0" smtClean="0">
                <a:solidFill>
                  <a:schemeClr val="tx1"/>
                </a:solidFill>
                <a:effectLst/>
                <a:latin typeface="+mn-lt"/>
                <a:ea typeface="+mn-ea"/>
                <a:cs typeface="+mn-cs"/>
              </a:rPr>
              <a:t>} are forwarded to {</a:t>
            </a:r>
            <a:r>
              <a:rPr lang="en-US" altLang="zh-TW" sz="1200" i="1" kern="1200" dirty="0" err="1" smtClean="0">
                <a:solidFill>
                  <a:schemeClr val="tx1"/>
                </a:solidFill>
                <a:effectLst/>
                <a:latin typeface="+mn-lt"/>
                <a:ea typeface="+mn-ea"/>
                <a:cs typeface="+mn-cs"/>
              </a:rPr>
              <a:t>SIp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Sp</a:t>
            </a:r>
            <a:r>
              <a:rPr lang="en-US" altLang="zh-TW" sz="1200" kern="1200" dirty="0" smtClean="0">
                <a:solidFill>
                  <a:schemeClr val="tx1"/>
                </a:solidFill>
                <a:effectLst/>
                <a:latin typeface="+mn-lt"/>
                <a:ea typeface="+mn-ea"/>
                <a:cs typeface="+mn-cs"/>
              </a:rPr>
              <a:t>}. If </a:t>
            </a:r>
            <a:r>
              <a:rPr lang="en-US" altLang="zh-TW" sz="1200" i="1" kern="1200" dirty="0" smtClean="0">
                <a:solidFill>
                  <a:schemeClr val="tx1"/>
                </a:solidFill>
                <a:effectLst/>
                <a:latin typeface="+mn-lt"/>
                <a:ea typeface="+mn-ea"/>
                <a:cs typeface="+mn-cs"/>
              </a:rPr>
              <a:t>S </a:t>
            </a:r>
            <a:r>
              <a:rPr lang="en-US" altLang="zh-TW" sz="1200" kern="1200" dirty="0" smtClean="0">
                <a:solidFill>
                  <a:schemeClr val="tx1"/>
                </a:solidFill>
                <a:effectLst/>
                <a:latin typeface="+mn-lt"/>
                <a:ea typeface="+mn-ea"/>
                <a:cs typeface="+mn-cs"/>
              </a:rPr>
              <a:t>sends another packet from the same port </a:t>
            </a:r>
            <a:r>
              <a:rPr lang="en-US" altLang="zh-TW" sz="1200" i="1" kern="1200" dirty="0" err="1" smtClean="0">
                <a:solidFill>
                  <a:schemeClr val="tx1"/>
                </a:solidFill>
                <a:effectLst/>
                <a:latin typeface="+mn-lt"/>
                <a:ea typeface="+mn-ea"/>
                <a:cs typeface="+mn-cs"/>
              </a:rPr>
              <a:t>Sp</a:t>
            </a:r>
            <a:r>
              <a:rPr lang="en-US" altLang="zh-TW" sz="1200" i="1"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to another destination {</a:t>
            </a:r>
            <a:r>
              <a:rPr lang="en-US" altLang="zh-TW" sz="1200" i="1" kern="1200" dirty="0" err="1" smtClean="0">
                <a:solidFill>
                  <a:schemeClr val="tx1"/>
                </a:solidFill>
                <a:effectLst/>
                <a:latin typeface="+mn-lt"/>
                <a:ea typeface="+mn-ea"/>
                <a:cs typeface="+mn-cs"/>
              </a:rPr>
              <a:t>HIp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Hp</a:t>
            </a:r>
            <a:r>
              <a:rPr lang="en-US" altLang="zh-TW" sz="1200" kern="1200" dirty="0" smtClean="0">
                <a:solidFill>
                  <a:schemeClr val="tx1"/>
                </a:solidFill>
                <a:effectLst/>
                <a:latin typeface="+mn-lt"/>
                <a:ea typeface="+mn-ea"/>
                <a:cs typeface="+mn-cs"/>
              </a:rPr>
              <a:t>}, packets from </a:t>
            </a:r>
            <a:r>
              <a:rPr lang="en-US" altLang="zh-TW" sz="1200" i="1" kern="1200" dirty="0" err="1" smtClean="0">
                <a:solidFill>
                  <a:schemeClr val="tx1"/>
                </a:solidFill>
                <a:effectLst/>
                <a:latin typeface="+mn-lt"/>
                <a:ea typeface="+mn-ea"/>
                <a:cs typeface="+mn-cs"/>
              </a:rPr>
              <a:t>HIp</a:t>
            </a:r>
            <a:r>
              <a:rPr lang="en-US" altLang="zh-TW" sz="1200" i="1"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will also be forwarded to {</a:t>
            </a:r>
            <a:r>
              <a:rPr lang="en-US" altLang="zh-TW" sz="1200" i="1" kern="1200" dirty="0" err="1" smtClean="0">
                <a:solidFill>
                  <a:schemeClr val="tx1"/>
                </a:solidFill>
                <a:effectLst/>
                <a:latin typeface="+mn-lt"/>
                <a:ea typeface="+mn-ea"/>
                <a:cs typeface="+mn-cs"/>
              </a:rPr>
              <a:t>SIp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Sp</a:t>
            </a:r>
            <a:r>
              <a:rPr lang="en-US" altLang="zh-TW" sz="1200" kern="1200" dirty="0" smtClean="0">
                <a:solidFill>
                  <a:schemeClr val="tx1"/>
                </a:solidFill>
                <a:effectLst/>
                <a:latin typeface="+mn-lt"/>
                <a:ea typeface="+mn-ea"/>
                <a:cs typeface="+mn-cs"/>
              </a:rPr>
              <a:t>} (Fig. 1a). </a:t>
            </a:r>
            <a:endParaRPr lang="en-US" altLang="zh-TW" dirty="0" smtClean="0"/>
          </a:p>
          <a:p>
            <a:r>
              <a:rPr lang="en-US" altLang="zh-TW" sz="1200" kern="1200" dirty="0" smtClean="0">
                <a:solidFill>
                  <a:schemeClr val="tx1"/>
                </a:solidFill>
                <a:effectLst/>
                <a:latin typeface="+mn-lt"/>
                <a:ea typeface="+mn-ea"/>
                <a:cs typeface="+mn-cs"/>
              </a:rPr>
              <a:t>• If </a:t>
            </a:r>
            <a:r>
              <a:rPr lang="en-US" altLang="zh-TW" sz="1200" i="1" kern="1200" dirty="0" smtClean="0">
                <a:solidFill>
                  <a:schemeClr val="tx1"/>
                </a:solidFill>
                <a:effectLst/>
                <a:latin typeface="+mn-lt"/>
                <a:ea typeface="+mn-ea"/>
                <a:cs typeface="+mn-cs"/>
              </a:rPr>
              <a:t>N </a:t>
            </a:r>
            <a:r>
              <a:rPr lang="en-US" altLang="zh-TW" sz="1200" kern="1200" dirty="0" smtClean="0">
                <a:solidFill>
                  <a:schemeClr val="tx1"/>
                </a:solidFill>
                <a:effectLst/>
                <a:latin typeface="+mn-lt"/>
                <a:ea typeface="+mn-ea"/>
                <a:cs typeface="+mn-cs"/>
              </a:rPr>
              <a:t>is a PRC NAT/F, only incoming pack- </a:t>
            </a:r>
            <a:r>
              <a:rPr lang="en-US" altLang="zh-TW" sz="1200" kern="1200" dirty="0" err="1" smtClean="0">
                <a:solidFill>
                  <a:schemeClr val="tx1"/>
                </a:solidFill>
                <a:effectLst/>
                <a:latin typeface="+mn-lt"/>
                <a:ea typeface="+mn-ea"/>
                <a:cs typeface="+mn-cs"/>
              </a:rPr>
              <a:t>ets</a:t>
            </a:r>
            <a:r>
              <a:rPr lang="en-US" altLang="zh-TW" sz="1200" kern="1200" dirty="0" smtClean="0">
                <a:solidFill>
                  <a:schemeClr val="tx1"/>
                </a:solidFill>
                <a:effectLst/>
                <a:latin typeface="+mn-lt"/>
                <a:ea typeface="+mn-ea"/>
                <a:cs typeface="+mn-cs"/>
              </a:rPr>
              <a:t> from IP address </a:t>
            </a:r>
            <a:r>
              <a:rPr lang="en-US" altLang="zh-TW" sz="1200" i="1" kern="1200" dirty="0" err="1" smtClean="0">
                <a:solidFill>
                  <a:schemeClr val="tx1"/>
                </a:solidFill>
                <a:effectLst/>
                <a:latin typeface="+mn-lt"/>
                <a:ea typeface="+mn-ea"/>
                <a:cs typeface="+mn-cs"/>
              </a:rPr>
              <a:t>DIp</a:t>
            </a:r>
            <a:r>
              <a:rPr lang="en-US" altLang="zh-TW" sz="1200" i="1"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and port </a:t>
            </a:r>
            <a:r>
              <a:rPr lang="en-US" altLang="zh-TW" sz="1200" i="1" kern="1200" dirty="0" err="1" smtClean="0">
                <a:solidFill>
                  <a:schemeClr val="tx1"/>
                </a:solidFill>
                <a:effectLst/>
                <a:latin typeface="+mn-lt"/>
                <a:ea typeface="+mn-ea"/>
                <a:cs typeface="+mn-cs"/>
              </a:rPr>
              <a:t>Dp</a:t>
            </a:r>
            <a:r>
              <a:rPr lang="en-US" altLang="zh-TW" sz="1200" i="1"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des- tined for {</a:t>
            </a:r>
            <a:r>
              <a:rPr lang="en-US" altLang="zh-TW" sz="1200" i="1" kern="1200" dirty="0" err="1" smtClean="0">
                <a:solidFill>
                  <a:schemeClr val="tx1"/>
                </a:solidFill>
                <a:effectLst/>
                <a:latin typeface="+mn-lt"/>
                <a:ea typeface="+mn-ea"/>
                <a:cs typeface="+mn-cs"/>
              </a:rPr>
              <a:t>NIp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Np</a:t>
            </a:r>
            <a:r>
              <a:rPr lang="en-US" altLang="zh-TW" sz="1200" kern="1200" dirty="0" smtClean="0">
                <a:solidFill>
                  <a:schemeClr val="tx1"/>
                </a:solidFill>
                <a:effectLst/>
                <a:latin typeface="+mn-lt"/>
                <a:ea typeface="+mn-ea"/>
                <a:cs typeface="+mn-cs"/>
              </a:rPr>
              <a:t>} are forwarded to {</a:t>
            </a:r>
            <a:r>
              <a:rPr lang="en-US" altLang="zh-TW" sz="1200" i="1" kern="1200" dirty="0" err="1" smtClean="0">
                <a:solidFill>
                  <a:schemeClr val="tx1"/>
                </a:solidFill>
                <a:effectLst/>
                <a:latin typeface="+mn-lt"/>
                <a:ea typeface="+mn-ea"/>
                <a:cs typeface="+mn-cs"/>
              </a:rPr>
              <a:t>SIp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Sp</a:t>
            </a:r>
            <a:r>
              <a:rPr lang="en-US" altLang="zh-TW" sz="1200" kern="1200" dirty="0" smtClean="0">
                <a:solidFill>
                  <a:schemeClr val="tx1"/>
                </a:solidFill>
                <a:effectLst/>
                <a:latin typeface="+mn-lt"/>
                <a:ea typeface="+mn-ea"/>
                <a:cs typeface="+mn-cs"/>
              </a:rPr>
              <a:t>}. If </a:t>
            </a:r>
            <a:r>
              <a:rPr lang="en-US" altLang="zh-TW" sz="1200" i="1" kern="1200" dirty="0" smtClean="0">
                <a:solidFill>
                  <a:schemeClr val="tx1"/>
                </a:solidFill>
                <a:effectLst/>
                <a:latin typeface="+mn-lt"/>
                <a:ea typeface="+mn-ea"/>
                <a:cs typeface="+mn-cs"/>
              </a:rPr>
              <a:t>S </a:t>
            </a:r>
            <a:r>
              <a:rPr lang="en-US" altLang="zh-TW" sz="1200" kern="1200" dirty="0" smtClean="0">
                <a:solidFill>
                  <a:schemeClr val="tx1"/>
                </a:solidFill>
                <a:effectLst/>
                <a:latin typeface="+mn-lt"/>
                <a:ea typeface="+mn-ea"/>
                <a:cs typeface="+mn-cs"/>
              </a:rPr>
              <a:t>sends another packet from the same port </a:t>
            </a:r>
            <a:r>
              <a:rPr lang="en-US" altLang="zh-TW" sz="1200" i="1" kern="1200" dirty="0" err="1" smtClean="0">
                <a:solidFill>
                  <a:schemeClr val="tx1"/>
                </a:solidFill>
                <a:effectLst/>
                <a:latin typeface="+mn-lt"/>
                <a:ea typeface="+mn-ea"/>
                <a:cs typeface="+mn-cs"/>
              </a:rPr>
              <a:t>Sp</a:t>
            </a:r>
            <a:r>
              <a:rPr lang="en-US" altLang="zh-TW" sz="1200" i="1"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to another destination {</a:t>
            </a:r>
            <a:r>
              <a:rPr lang="en-US" altLang="zh-TW" sz="1200" i="1" kern="1200" dirty="0" err="1" smtClean="0">
                <a:solidFill>
                  <a:schemeClr val="tx1"/>
                </a:solidFill>
                <a:effectLst/>
                <a:latin typeface="+mn-lt"/>
                <a:ea typeface="+mn-ea"/>
                <a:cs typeface="+mn-cs"/>
              </a:rPr>
              <a:t>HIp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Hp</a:t>
            </a:r>
            <a:r>
              <a:rPr lang="en-US" altLang="zh-TW" sz="1200" kern="1200" dirty="0" smtClean="0">
                <a:solidFill>
                  <a:schemeClr val="tx1"/>
                </a:solidFill>
                <a:effectLst/>
                <a:latin typeface="+mn-lt"/>
                <a:ea typeface="+mn-ea"/>
                <a:cs typeface="+mn-cs"/>
              </a:rPr>
              <a:t>}, packets from {</a:t>
            </a:r>
            <a:r>
              <a:rPr lang="en-US" altLang="zh-TW" sz="1200" i="1" kern="1200" dirty="0" err="1" smtClean="0">
                <a:solidFill>
                  <a:schemeClr val="tx1"/>
                </a:solidFill>
                <a:effectLst/>
                <a:latin typeface="+mn-lt"/>
                <a:ea typeface="+mn-ea"/>
                <a:cs typeface="+mn-cs"/>
              </a:rPr>
              <a:t>HIp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Hp</a:t>
            </a:r>
            <a:r>
              <a:rPr lang="en-US" altLang="zh-TW" sz="1200" kern="1200" dirty="0" smtClean="0">
                <a:solidFill>
                  <a:schemeClr val="tx1"/>
                </a:solidFill>
                <a:effectLst/>
                <a:latin typeface="+mn-lt"/>
                <a:ea typeface="+mn-ea"/>
                <a:cs typeface="+mn-cs"/>
              </a:rPr>
              <a:t>} will also be forwarded to {</a:t>
            </a:r>
            <a:r>
              <a:rPr lang="en-US" altLang="zh-TW" sz="1200" i="1" kern="1200" dirty="0" err="1" smtClean="0">
                <a:solidFill>
                  <a:schemeClr val="tx1"/>
                </a:solidFill>
                <a:effectLst/>
                <a:latin typeface="+mn-lt"/>
                <a:ea typeface="+mn-ea"/>
                <a:cs typeface="+mn-cs"/>
              </a:rPr>
              <a:t>SIp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Sp</a:t>
            </a:r>
            <a:r>
              <a:rPr lang="en-US" altLang="zh-TW" sz="1200" kern="1200" dirty="0" smtClean="0">
                <a:solidFill>
                  <a:schemeClr val="tx1"/>
                </a:solidFill>
                <a:effectLst/>
                <a:latin typeface="+mn-lt"/>
                <a:ea typeface="+mn-ea"/>
                <a:cs typeface="+mn-cs"/>
              </a:rPr>
              <a:t>} (Fig. 1b). </a:t>
            </a:r>
            <a:endParaRPr lang="en-US" altLang="zh-TW"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smtClean="0">
                <a:solidFill>
                  <a:schemeClr val="tx1"/>
                </a:solidFill>
                <a:effectLst/>
                <a:latin typeface="+mn-lt"/>
                <a:ea typeface="+mn-ea"/>
                <a:cs typeface="+mn-cs"/>
              </a:rPr>
              <a:t>If </a:t>
            </a:r>
            <a:r>
              <a:rPr lang="en-US" altLang="zh-TW" sz="1200" i="1" kern="1200" dirty="0" smtClean="0">
                <a:solidFill>
                  <a:schemeClr val="tx1"/>
                </a:solidFill>
                <a:effectLst/>
                <a:latin typeface="+mn-lt"/>
                <a:ea typeface="+mn-ea"/>
                <a:cs typeface="+mn-cs"/>
              </a:rPr>
              <a:t>N </a:t>
            </a:r>
            <a:r>
              <a:rPr lang="en-US" altLang="zh-TW" sz="1200" kern="1200" dirty="0" smtClean="0">
                <a:solidFill>
                  <a:schemeClr val="tx1"/>
                </a:solidFill>
                <a:effectLst/>
                <a:latin typeface="+mn-lt"/>
                <a:ea typeface="+mn-ea"/>
                <a:cs typeface="+mn-cs"/>
              </a:rPr>
              <a:t>is an S NAT/F, only incoming packets from {</a:t>
            </a:r>
            <a:r>
              <a:rPr lang="en-US" altLang="zh-TW" sz="1200" i="1" kern="1200" dirty="0" err="1" smtClean="0">
                <a:solidFill>
                  <a:schemeClr val="tx1"/>
                </a:solidFill>
                <a:effectLst/>
                <a:latin typeface="+mn-lt"/>
                <a:ea typeface="+mn-ea"/>
                <a:cs typeface="+mn-cs"/>
              </a:rPr>
              <a:t>DIp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Dp</a:t>
            </a:r>
            <a:r>
              <a:rPr lang="en-US" altLang="zh-TW" sz="1200" kern="1200" dirty="0" smtClean="0">
                <a:solidFill>
                  <a:schemeClr val="tx1"/>
                </a:solidFill>
                <a:effectLst/>
                <a:latin typeface="+mn-lt"/>
                <a:ea typeface="+mn-ea"/>
                <a:cs typeface="+mn-cs"/>
              </a:rPr>
              <a:t>} destined for {</a:t>
            </a:r>
            <a:r>
              <a:rPr lang="en-US" altLang="zh-TW" sz="1200" i="1" kern="1200" dirty="0" err="1" smtClean="0">
                <a:solidFill>
                  <a:schemeClr val="tx1"/>
                </a:solidFill>
                <a:effectLst/>
                <a:latin typeface="+mn-lt"/>
                <a:ea typeface="+mn-ea"/>
                <a:cs typeface="+mn-cs"/>
              </a:rPr>
              <a:t>NIp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Np</a:t>
            </a:r>
            <a:r>
              <a:rPr lang="en-US" altLang="zh-TW" sz="1200" kern="1200" dirty="0" smtClean="0">
                <a:solidFill>
                  <a:schemeClr val="tx1"/>
                </a:solidFill>
                <a:effectLst/>
                <a:latin typeface="+mn-lt"/>
                <a:ea typeface="+mn-ea"/>
                <a:cs typeface="+mn-cs"/>
              </a:rPr>
              <a:t>} are forwarded to {</a:t>
            </a:r>
            <a:r>
              <a:rPr lang="en-US" altLang="zh-TW" sz="1200" i="1" kern="1200" dirty="0" err="1" smtClean="0">
                <a:solidFill>
                  <a:schemeClr val="tx1"/>
                </a:solidFill>
                <a:effectLst/>
                <a:latin typeface="+mn-lt"/>
                <a:ea typeface="+mn-ea"/>
                <a:cs typeface="+mn-cs"/>
              </a:rPr>
              <a:t>SIp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Sp</a:t>
            </a:r>
            <a:r>
              <a:rPr lang="en-US" altLang="zh-TW" sz="1200" kern="1200" dirty="0" smtClean="0">
                <a:solidFill>
                  <a:schemeClr val="tx1"/>
                </a:solidFill>
                <a:effectLst/>
                <a:latin typeface="+mn-lt"/>
                <a:ea typeface="+mn-ea"/>
                <a:cs typeface="+mn-cs"/>
              </a:rPr>
              <a:t>}. If </a:t>
            </a:r>
            <a:r>
              <a:rPr lang="en-US" altLang="zh-TW" sz="1200" i="1" kern="1200" dirty="0" smtClean="0">
                <a:solidFill>
                  <a:schemeClr val="tx1"/>
                </a:solidFill>
                <a:effectLst/>
                <a:latin typeface="+mn-lt"/>
                <a:ea typeface="+mn-ea"/>
                <a:cs typeface="+mn-cs"/>
              </a:rPr>
              <a:t>S </a:t>
            </a:r>
            <a:r>
              <a:rPr lang="en-US" altLang="zh-TW" sz="1200" kern="1200" dirty="0" smtClean="0">
                <a:solidFill>
                  <a:schemeClr val="tx1"/>
                </a:solidFill>
                <a:effectLst/>
                <a:latin typeface="+mn-lt"/>
                <a:ea typeface="+mn-ea"/>
                <a:cs typeface="+mn-cs"/>
              </a:rPr>
              <a:t>sends another packet from the same port </a:t>
            </a:r>
            <a:r>
              <a:rPr lang="en-US" altLang="zh-TW" sz="1200" i="1" kern="1200" dirty="0" err="1" smtClean="0">
                <a:solidFill>
                  <a:schemeClr val="tx1"/>
                </a:solidFill>
                <a:effectLst/>
                <a:latin typeface="+mn-lt"/>
                <a:ea typeface="+mn-ea"/>
                <a:cs typeface="+mn-cs"/>
              </a:rPr>
              <a:t>Sp</a:t>
            </a:r>
            <a:r>
              <a:rPr lang="en-US" altLang="zh-TW" sz="1200" i="1"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to another destination {</a:t>
            </a:r>
            <a:r>
              <a:rPr lang="en-US" altLang="zh-TW" sz="1200" i="1" kern="1200" dirty="0" err="1" smtClean="0">
                <a:solidFill>
                  <a:schemeClr val="tx1"/>
                </a:solidFill>
                <a:effectLst/>
                <a:latin typeface="+mn-lt"/>
                <a:ea typeface="+mn-ea"/>
                <a:cs typeface="+mn-cs"/>
              </a:rPr>
              <a:t>HIp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Hp</a:t>
            </a:r>
            <a:r>
              <a:rPr lang="en-US" altLang="zh-TW" sz="1200" kern="1200" dirty="0" smtClean="0">
                <a:solidFill>
                  <a:schemeClr val="tx1"/>
                </a:solidFill>
                <a:effectLst/>
                <a:latin typeface="+mn-lt"/>
                <a:ea typeface="+mn-ea"/>
                <a:cs typeface="+mn-cs"/>
              </a:rPr>
              <a:t>}, </a:t>
            </a:r>
            <a:r>
              <a:rPr lang="en-US" altLang="zh-TW" sz="1200" i="1" kern="1200" dirty="0" smtClean="0">
                <a:solidFill>
                  <a:schemeClr val="tx1"/>
                </a:solidFill>
                <a:effectLst/>
                <a:latin typeface="+mn-lt"/>
                <a:ea typeface="+mn-ea"/>
                <a:cs typeface="+mn-cs"/>
              </a:rPr>
              <a:t>N </a:t>
            </a:r>
            <a:r>
              <a:rPr lang="en-US" altLang="zh-TW" sz="1200" kern="1200" dirty="0" smtClean="0">
                <a:solidFill>
                  <a:schemeClr val="tx1"/>
                </a:solidFill>
                <a:effectLst/>
                <a:latin typeface="+mn-lt"/>
                <a:ea typeface="+mn-ea"/>
                <a:cs typeface="+mn-cs"/>
              </a:rPr>
              <a:t>will map it to another port </a:t>
            </a:r>
            <a:r>
              <a:rPr lang="en-US" altLang="zh-TW" sz="1200" i="1" kern="1200" dirty="0" smtClean="0">
                <a:solidFill>
                  <a:schemeClr val="tx1"/>
                </a:solidFill>
                <a:effectLst/>
                <a:latin typeface="+mn-lt"/>
                <a:ea typeface="+mn-ea"/>
                <a:cs typeface="+mn-cs"/>
              </a:rPr>
              <a:t>Np</a:t>
            </a:r>
            <a:r>
              <a:rPr lang="en-US" altLang="zh-TW" sz="1200" kern="1200" dirty="0" smtClean="0">
                <a:solidFill>
                  <a:schemeClr val="tx1"/>
                </a:solidFill>
                <a:effectLst/>
                <a:latin typeface="+mn-lt"/>
                <a:ea typeface="+mn-ea"/>
                <a:cs typeface="+mn-cs"/>
              </a:rPr>
              <a:t>′ different from </a:t>
            </a:r>
            <a:r>
              <a:rPr lang="en-US" altLang="zh-TW" sz="1200" i="1" kern="1200" dirty="0" smtClean="0">
                <a:solidFill>
                  <a:schemeClr val="tx1"/>
                </a:solidFill>
                <a:effectLst/>
                <a:latin typeface="+mn-lt"/>
                <a:ea typeface="+mn-ea"/>
                <a:cs typeface="+mn-cs"/>
              </a:rPr>
              <a:t>Np</a:t>
            </a:r>
            <a:r>
              <a:rPr lang="en-US" altLang="zh-TW" sz="1200" kern="1200" dirty="0" smtClean="0">
                <a:solidFill>
                  <a:schemeClr val="tx1"/>
                </a:solidFill>
                <a:effectLst/>
                <a:latin typeface="+mn-lt"/>
                <a:ea typeface="+mn-ea"/>
                <a:cs typeface="+mn-cs"/>
              </a:rPr>
              <a:t>, and packets from </a:t>
            </a:r>
            <a:r>
              <a:rPr lang="en-US" altLang="zh-TW" sz="1200" i="1" kern="1200" dirty="0" err="1" smtClean="0">
                <a:solidFill>
                  <a:schemeClr val="tx1"/>
                </a:solidFill>
                <a:effectLst/>
                <a:latin typeface="+mn-lt"/>
                <a:ea typeface="+mn-ea"/>
                <a:cs typeface="+mn-cs"/>
              </a:rPr>
              <a:t>HIp</a:t>
            </a:r>
            <a:r>
              <a:rPr lang="en-US" altLang="zh-TW" sz="1200" i="1"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and port </a:t>
            </a:r>
            <a:r>
              <a:rPr lang="en-US" altLang="zh-TW" sz="1200" i="1" kern="1200" dirty="0" err="1" smtClean="0">
                <a:solidFill>
                  <a:schemeClr val="tx1"/>
                </a:solidFill>
                <a:effectLst/>
                <a:latin typeface="+mn-lt"/>
                <a:ea typeface="+mn-ea"/>
                <a:cs typeface="+mn-cs"/>
              </a:rPr>
              <a:t>Hp</a:t>
            </a:r>
            <a:r>
              <a:rPr lang="en-US" altLang="zh-TW" sz="1200" i="1"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must be des- tined for {</a:t>
            </a:r>
            <a:r>
              <a:rPr lang="en-US" altLang="zh-TW" sz="1200" i="1" kern="1200" dirty="0" err="1" smtClean="0">
                <a:solidFill>
                  <a:schemeClr val="tx1"/>
                </a:solidFill>
                <a:effectLst/>
                <a:latin typeface="+mn-lt"/>
                <a:ea typeface="+mn-ea"/>
                <a:cs typeface="+mn-cs"/>
              </a:rPr>
              <a:t>NIp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Np</a:t>
            </a:r>
            <a:r>
              <a:rPr lang="en-US" altLang="zh-TW" sz="1200" kern="1200" dirty="0" smtClean="0">
                <a:solidFill>
                  <a:schemeClr val="tx1"/>
                </a:solidFill>
                <a:effectLst/>
                <a:latin typeface="+mn-lt"/>
                <a:ea typeface="+mn-ea"/>
                <a:cs typeface="+mn-cs"/>
              </a:rPr>
              <a:t>′} to be forwarded to {</a:t>
            </a:r>
            <a:r>
              <a:rPr lang="en-US" altLang="zh-TW" sz="1200" i="1" kern="1200" dirty="0" err="1" smtClean="0">
                <a:solidFill>
                  <a:schemeClr val="tx1"/>
                </a:solidFill>
                <a:effectLst/>
                <a:latin typeface="+mn-lt"/>
                <a:ea typeface="+mn-ea"/>
                <a:cs typeface="+mn-cs"/>
              </a:rPr>
              <a:t>SIp</a:t>
            </a:r>
            <a:r>
              <a:rPr lang="en-US" altLang="zh-TW" sz="1200" kern="1200" dirty="0" err="1" smtClean="0">
                <a:solidFill>
                  <a:schemeClr val="tx1"/>
                </a:solidFill>
                <a:effectLst/>
                <a:latin typeface="+mn-lt"/>
                <a:ea typeface="+mn-ea"/>
                <a:cs typeface="+mn-cs"/>
              </a:rPr>
              <a:t>:</a:t>
            </a:r>
            <a:r>
              <a:rPr lang="en-US" altLang="zh-TW" sz="1200" i="1" kern="1200" dirty="0" err="1" smtClean="0">
                <a:solidFill>
                  <a:schemeClr val="tx1"/>
                </a:solidFill>
                <a:effectLst/>
                <a:latin typeface="+mn-lt"/>
                <a:ea typeface="+mn-ea"/>
                <a:cs typeface="+mn-cs"/>
              </a:rPr>
              <a:t>Sp</a:t>
            </a:r>
            <a:r>
              <a:rPr lang="en-US" altLang="zh-TW" sz="1200" kern="1200" dirty="0" smtClean="0">
                <a:solidFill>
                  <a:schemeClr val="tx1"/>
                </a:solidFill>
                <a:effectLst/>
                <a:latin typeface="+mn-lt"/>
                <a:ea typeface="+mn-ea"/>
                <a:cs typeface="+mn-cs"/>
              </a:rPr>
              <a:t>} (Fig. </a:t>
            </a:r>
            <a:r>
              <a:rPr lang="en-US" altLang="zh-TW" sz="1200" kern="1200" smtClean="0">
                <a:solidFill>
                  <a:schemeClr val="tx1"/>
                </a:solidFill>
                <a:effectLst/>
                <a:latin typeface="+mn-lt"/>
                <a:ea typeface="+mn-ea"/>
                <a:cs typeface="+mn-cs"/>
              </a:rPr>
              <a:t>1c). </a:t>
            </a:r>
            <a:endParaRPr lang="en-US" altLang="zh-TW" smtClean="0"/>
          </a:p>
          <a:p>
            <a:endParaRPr kumimoji="1" lang="zh-TW" altLang="en-US"/>
          </a:p>
        </p:txBody>
      </p:sp>
      <p:sp>
        <p:nvSpPr>
          <p:cNvPr id="4" name="投影片編號版面配置區 3"/>
          <p:cNvSpPr>
            <a:spLocks noGrp="1"/>
          </p:cNvSpPr>
          <p:nvPr>
            <p:ph type="sldNum" sz="quarter" idx="10"/>
          </p:nvPr>
        </p:nvSpPr>
        <p:spPr/>
        <p:txBody>
          <a:bodyPr/>
          <a:lstStyle/>
          <a:p>
            <a:fld id="{7B066B21-3F36-B640-AF20-63766A3EFC8D}" type="slidenum">
              <a:rPr kumimoji="1" lang="zh-TW" altLang="en-US" smtClean="0"/>
              <a:t>5</a:t>
            </a:fld>
            <a:endParaRPr kumimoji="1" lang="zh-TW" altLang="en-US"/>
          </a:p>
        </p:txBody>
      </p:sp>
    </p:spTree>
    <p:extLst>
      <p:ext uri="{BB962C8B-B14F-4D97-AF65-F5344CB8AC3E}">
        <p14:creationId xmlns:p14="http://schemas.microsoft.com/office/powerpoint/2010/main" val="327670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kumimoji="1" lang="en-US" altLang="zh-TW" dirty="0" smtClean="0"/>
              <a:t>Both</a:t>
            </a:r>
            <a:r>
              <a:rPr kumimoji="1" lang="zh-TW" altLang="en-US" dirty="0" smtClean="0"/>
              <a:t> </a:t>
            </a:r>
            <a:r>
              <a:rPr kumimoji="1" lang="en-US" altLang="zh-TW" dirty="0" smtClean="0"/>
              <a:t>of</a:t>
            </a:r>
            <a:r>
              <a:rPr kumimoji="1" lang="zh-TW" altLang="en-US" baseline="0" dirty="0" smtClean="0"/>
              <a:t> </a:t>
            </a:r>
            <a:r>
              <a:rPr kumimoji="1" lang="en-US" altLang="zh-TW" baseline="0" dirty="0" smtClean="0"/>
              <a:t>them</a:t>
            </a:r>
            <a:r>
              <a:rPr kumimoji="1" lang="zh-TW" altLang="en-US" baseline="0" dirty="0" smtClean="0"/>
              <a:t> </a:t>
            </a:r>
            <a:r>
              <a:rPr kumimoji="1" lang="en-US" altLang="zh-TW" baseline="0" dirty="0" smtClean="0"/>
              <a:t>are</a:t>
            </a:r>
            <a:r>
              <a:rPr kumimoji="1" lang="zh-TW" altLang="en-US" baseline="0" dirty="0" smtClean="0"/>
              <a:t> </a:t>
            </a:r>
            <a:r>
              <a:rPr kumimoji="1" lang="en-US" altLang="zh-TW" baseline="0" dirty="0" smtClean="0"/>
              <a:t>not</a:t>
            </a:r>
            <a:r>
              <a:rPr kumimoji="1" lang="zh-TW" altLang="en-US" baseline="0" dirty="0" smtClean="0"/>
              <a:t> </a:t>
            </a:r>
            <a:r>
              <a:rPr kumimoji="1" lang="en-US" altLang="zh-TW" baseline="0" dirty="0" smtClean="0"/>
              <a:t>able</a:t>
            </a:r>
            <a:r>
              <a:rPr kumimoji="1" lang="zh-TW" altLang="en-US" baseline="0" dirty="0" smtClean="0"/>
              <a:t> </a:t>
            </a:r>
            <a:r>
              <a:rPr kumimoji="1" lang="en-US" altLang="zh-TW" baseline="0" dirty="0" smtClean="0"/>
              <a:t>to</a:t>
            </a:r>
            <a:r>
              <a:rPr kumimoji="1" lang="zh-TW" altLang="en-US" baseline="0" dirty="0" smtClean="0"/>
              <a:t> </a:t>
            </a:r>
            <a:r>
              <a:rPr kumimoji="1" lang="en-US" altLang="zh-TW" baseline="0" dirty="0" smtClean="0"/>
              <a:t>reach</a:t>
            </a:r>
            <a:r>
              <a:rPr kumimoji="1" lang="zh-TW" altLang="en-US" baseline="0" dirty="0" smtClean="0"/>
              <a:t> </a:t>
            </a:r>
            <a:r>
              <a:rPr kumimoji="1" lang="en-US" altLang="zh-TW" baseline="0" dirty="0" smtClean="0"/>
              <a:t>private</a:t>
            </a:r>
            <a:r>
              <a:rPr kumimoji="1" lang="zh-TW" altLang="en-US" baseline="0" dirty="0" smtClean="0"/>
              <a:t> </a:t>
            </a:r>
            <a:r>
              <a:rPr kumimoji="1" lang="en-US" altLang="zh-TW" baseline="0" dirty="0" smtClean="0"/>
              <a:t>user</a:t>
            </a:r>
            <a:r>
              <a:rPr kumimoji="1" lang="zh-TW" altLang="en-US" baseline="0" dirty="0" smtClean="0"/>
              <a:t> </a:t>
            </a:r>
            <a:r>
              <a:rPr kumimoji="1" lang="en-US" altLang="zh-TW" baseline="0" dirty="0" smtClean="0"/>
              <a:t>agents</a:t>
            </a:r>
            <a:r>
              <a:rPr kumimoji="1" lang="zh-TW" altLang="en-US" baseline="0" dirty="0" smtClean="0"/>
              <a:t> </a:t>
            </a:r>
            <a:r>
              <a:rPr kumimoji="1" lang="en-US" altLang="zh-TW" baseline="0" dirty="0" smtClean="0"/>
              <a:t>because</a:t>
            </a:r>
            <a:r>
              <a:rPr kumimoji="1" lang="zh-TW" altLang="en-US" baseline="0" dirty="0" smtClean="0"/>
              <a:t> </a:t>
            </a:r>
            <a:r>
              <a:rPr kumimoji="1" lang="en-US" altLang="zh-TW" baseline="0" dirty="0" smtClean="0"/>
              <a:t>the</a:t>
            </a:r>
            <a:r>
              <a:rPr kumimoji="1" lang="zh-TW" altLang="en-US" baseline="0" dirty="0" smtClean="0"/>
              <a:t> </a:t>
            </a:r>
            <a:r>
              <a:rPr kumimoji="1" lang="en-US" altLang="zh-TW" baseline="0" dirty="0" smtClean="0"/>
              <a:t>NAT/F</a:t>
            </a:r>
            <a:r>
              <a:rPr kumimoji="1" lang="zh-TW" altLang="en-US" baseline="0" dirty="0" smtClean="0"/>
              <a:t> </a:t>
            </a:r>
            <a:r>
              <a:rPr kumimoji="1" lang="en-US" altLang="zh-TW" baseline="0" dirty="0" smtClean="0"/>
              <a:t>block</a:t>
            </a:r>
            <a:r>
              <a:rPr kumimoji="1" lang="zh-TW" altLang="en-US" baseline="0" dirty="0" smtClean="0"/>
              <a:t> </a:t>
            </a:r>
            <a:r>
              <a:rPr kumimoji="1" lang="en-US" altLang="zh-TW" baseline="0" dirty="0" smtClean="0"/>
              <a:t>incoming</a:t>
            </a:r>
            <a:r>
              <a:rPr kumimoji="1" lang="zh-TW" altLang="en-US" baseline="0" dirty="0" smtClean="0"/>
              <a:t> </a:t>
            </a:r>
            <a:r>
              <a:rPr kumimoji="1" lang="en-US" altLang="zh-TW" baseline="0" dirty="0" smtClean="0"/>
              <a:t>connections</a:t>
            </a:r>
            <a:r>
              <a:rPr kumimoji="1" lang="zh-TW" altLang="en-US" baseline="0" dirty="0" smtClean="0"/>
              <a:t> </a:t>
            </a:r>
            <a:r>
              <a:rPr kumimoji="1" lang="en-US" altLang="zh-TW" baseline="0" dirty="0" smtClean="0"/>
              <a:t>from</a:t>
            </a:r>
            <a:r>
              <a:rPr kumimoji="1" lang="zh-TW" altLang="en-US" baseline="0" dirty="0" smtClean="0"/>
              <a:t> </a:t>
            </a:r>
            <a:r>
              <a:rPr kumimoji="1" lang="en-US" altLang="zh-TW" baseline="0" dirty="0" smtClean="0"/>
              <a:t>outside</a:t>
            </a:r>
            <a:r>
              <a:rPr kumimoji="1" lang="zh-TW" altLang="en-US" baseline="0" dirty="0" smtClean="0"/>
              <a:t> </a:t>
            </a:r>
            <a:r>
              <a:rPr kumimoji="1" lang="en-US" altLang="zh-TW" baseline="0" dirty="0" smtClean="0"/>
              <a:t>their</a:t>
            </a:r>
            <a:r>
              <a:rPr kumimoji="1" lang="zh-TW" altLang="en-US" baseline="0" dirty="0" smtClean="0"/>
              <a:t> </a:t>
            </a:r>
            <a:r>
              <a:rPr kumimoji="1" lang="en-US" altLang="zh-TW" baseline="0" dirty="0" smtClean="0"/>
              <a:t>private</a:t>
            </a:r>
            <a:r>
              <a:rPr kumimoji="1" lang="zh-TW" altLang="en-US" baseline="0" dirty="0" smtClean="0"/>
              <a:t> </a:t>
            </a:r>
            <a:r>
              <a:rPr kumimoji="1" lang="en-US" altLang="zh-TW" baseline="0" dirty="0" smtClean="0"/>
              <a:t>networks</a:t>
            </a:r>
            <a:endParaRPr kumimoji="1" lang="zh-TW" altLang="en-US" dirty="0"/>
          </a:p>
        </p:txBody>
      </p:sp>
      <p:sp>
        <p:nvSpPr>
          <p:cNvPr id="4" name="投影片編號版面配置區 3"/>
          <p:cNvSpPr>
            <a:spLocks noGrp="1"/>
          </p:cNvSpPr>
          <p:nvPr>
            <p:ph type="sldNum" sz="quarter" idx="10"/>
          </p:nvPr>
        </p:nvSpPr>
        <p:spPr/>
        <p:txBody>
          <a:bodyPr/>
          <a:lstStyle/>
          <a:p>
            <a:fld id="{7B066B21-3F36-B640-AF20-63766A3EFC8D}" type="slidenum">
              <a:rPr kumimoji="1" lang="zh-TW" altLang="en-US" smtClean="0"/>
              <a:t>7</a:t>
            </a:fld>
            <a:endParaRPr kumimoji="1" lang="zh-TW" altLang="en-US"/>
          </a:p>
        </p:txBody>
      </p:sp>
    </p:spTree>
    <p:extLst>
      <p:ext uri="{BB962C8B-B14F-4D97-AF65-F5344CB8AC3E}">
        <p14:creationId xmlns:p14="http://schemas.microsoft.com/office/powerpoint/2010/main" val="2036649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smtClean="0">
                <a:solidFill>
                  <a:schemeClr val="tx1"/>
                </a:solidFill>
                <a:effectLst/>
                <a:latin typeface="+mn-lt"/>
                <a:ea typeface="+mn-ea"/>
                <a:cs typeface="+mn-cs"/>
              </a:rPr>
              <a:t>A STUN client sends a UDP request to a STUN server. When the request arrives at the server, it may have passed through one or more NAT/Fs. As a result, the source address of the request received by the server will be the mapped address created by the NAT/F closest to the server. The server copies that source IP address and port into a response, and sends it back to the source IP address and port of the request. When the client receives the response, it compares the IP address and port in the packet with the local IP address and port it bound to when the request was sent. If these do not match, the client is behind one or more NAT/Fs. </a:t>
            </a:r>
            <a:endParaRPr lang="en-US" altLang="zh-TW"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smtClean="0">
                <a:solidFill>
                  <a:schemeClr val="tx1"/>
                </a:solidFill>
                <a:effectLst/>
                <a:latin typeface="+mn-lt"/>
                <a:ea typeface="+mn-ea"/>
                <a:cs typeface="+mn-cs"/>
              </a:rPr>
              <a:t>After detecting the existence and type of the NAT/F it is behind, the client uses the mapping that the NAT/F allocated for the STUN server to construct its SIP messages. In other words, the SIP client will listen on the port on which it has sent its STUN Request and use the public IP address and port from which the STUN Server has received the request to construct its SIP Contact and Via headers, and SDP bodies. </a:t>
            </a:r>
            <a:endParaRPr lang="en-US" altLang="zh-TW" dirty="0" smtClean="0"/>
          </a:p>
          <a:p>
            <a:endParaRPr kumimoji="1" lang="zh-TW" altLang="en-US" dirty="0"/>
          </a:p>
        </p:txBody>
      </p:sp>
      <p:sp>
        <p:nvSpPr>
          <p:cNvPr id="4" name="投影片編號版面配置區 3"/>
          <p:cNvSpPr>
            <a:spLocks noGrp="1"/>
          </p:cNvSpPr>
          <p:nvPr>
            <p:ph type="sldNum" sz="quarter" idx="10"/>
          </p:nvPr>
        </p:nvSpPr>
        <p:spPr/>
        <p:txBody>
          <a:bodyPr/>
          <a:lstStyle/>
          <a:p>
            <a:fld id="{7B066B21-3F36-B640-AF20-63766A3EFC8D}" type="slidenum">
              <a:rPr kumimoji="1" lang="zh-TW" altLang="en-US" smtClean="0"/>
              <a:t>10</a:t>
            </a:fld>
            <a:endParaRPr kumimoji="1" lang="zh-TW" altLang="en-US"/>
          </a:p>
        </p:txBody>
      </p:sp>
    </p:spTree>
    <p:extLst>
      <p:ext uri="{BB962C8B-B14F-4D97-AF65-F5344CB8AC3E}">
        <p14:creationId xmlns:p14="http://schemas.microsoft.com/office/powerpoint/2010/main" val="1473988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smtClean="0">
                <a:solidFill>
                  <a:schemeClr val="tx1"/>
                </a:solidFill>
                <a:effectLst/>
                <a:latin typeface="+mn-lt"/>
                <a:ea typeface="+mn-ea"/>
                <a:cs typeface="+mn-cs"/>
              </a:rPr>
              <a:t>A TURN client sends a TURN allocate request to the TURN server. The TURN server remembers the IP address and port source the request came from, and returns a public IP address and port in the TURN response to which the client should ask its peer to send data. </a:t>
            </a:r>
          </a:p>
          <a:p>
            <a:r>
              <a:rPr lang="en-US" altLang="zh-TW" sz="1200" kern="1200" dirty="0" smtClean="0">
                <a:solidFill>
                  <a:schemeClr val="tx1"/>
                </a:solidFill>
                <a:effectLst/>
                <a:latin typeface="+mn-lt"/>
                <a:ea typeface="+mn-ea"/>
                <a:cs typeface="+mn-cs"/>
              </a:rPr>
              <a:t>The TURN server then waits for data on the public port it allocated. When data is received, the TURN server stores the IP address and port source of the data, and forwards it to the source of the allocate request. </a:t>
            </a:r>
          </a:p>
          <a:p>
            <a:r>
              <a:rPr lang="en-US" altLang="zh-TW" sz="1200" kern="1200" dirty="0" smtClean="0">
                <a:solidFill>
                  <a:schemeClr val="tx1"/>
                </a:solidFill>
                <a:effectLst/>
                <a:latin typeface="+mn-lt"/>
                <a:ea typeface="+mn-ea"/>
                <a:cs typeface="+mn-cs"/>
              </a:rPr>
              <a:t>The TURN server then acts as a relay between two addresses. Any data received from the first address are forwarded to the second address, and any data received from the second address are forwarded to the first one. </a:t>
            </a:r>
            <a:endParaRPr lang="en-US" altLang="zh-TW" dirty="0"/>
          </a:p>
        </p:txBody>
      </p:sp>
      <p:sp>
        <p:nvSpPr>
          <p:cNvPr id="4" name="投影片編號版面配置區 3"/>
          <p:cNvSpPr>
            <a:spLocks noGrp="1"/>
          </p:cNvSpPr>
          <p:nvPr>
            <p:ph type="sldNum" sz="quarter" idx="10"/>
          </p:nvPr>
        </p:nvSpPr>
        <p:spPr/>
        <p:txBody>
          <a:bodyPr/>
          <a:lstStyle/>
          <a:p>
            <a:fld id="{7B066B21-3F36-B640-AF20-63766A3EFC8D}" type="slidenum">
              <a:rPr kumimoji="1" lang="zh-TW" altLang="en-US" smtClean="0"/>
              <a:t>11</a:t>
            </a:fld>
            <a:endParaRPr kumimoji="1" lang="zh-TW" altLang="en-US"/>
          </a:p>
        </p:txBody>
      </p:sp>
    </p:spTree>
    <p:extLst>
      <p:ext uri="{BB962C8B-B14F-4D97-AF65-F5344CB8AC3E}">
        <p14:creationId xmlns:p14="http://schemas.microsoft.com/office/powerpoint/2010/main" val="1482138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D4C4E4A2-99D3-5B48-A1DB-A749CE0B3AA8}" type="datetime1">
              <a:rPr lang="zh-TW" altLang="en-US" smtClean="0"/>
              <a:t>2015/12/29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4870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04F99019-2B9F-224F-BB97-239D9F1B392E}" type="datetime1">
              <a:rPr lang="zh-TW" altLang="en-US" smtClean="0"/>
              <a:t>2015/12/29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9345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F94E8506-925F-1F46-B20D-9764BB803B02}" type="datetime1">
              <a:rPr lang="zh-TW" altLang="en-US" smtClean="0"/>
              <a:t>2015/12/29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7113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EC229ED-3560-394A-B398-B753FB17A113}" type="datetime1">
              <a:rPr lang="zh-TW" altLang="en-US" smtClean="0"/>
              <a:t>2015/12/29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135984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頭">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13614FDD-FCFC-EA43-94F7-FCE07F5C6548}" type="datetime1">
              <a:rPr lang="zh-TW" altLang="en-US" smtClean="0"/>
              <a:t>2015/12/29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5227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E8B1ADED-4051-2648-9051-2B8D6A4E096E}" type="datetime1">
              <a:rPr lang="zh-TW" altLang="en-US" smtClean="0"/>
              <a:t>2015/12/29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21856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822960" y="2582334"/>
            <a:ext cx="3703320" cy="328676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63440" y="2582334"/>
            <a:ext cx="3703320" cy="328676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DC0C87F2-9B9E-1B42-89E1-4B221B2A4E79}" type="datetime1">
              <a:rPr lang="zh-TW" altLang="en-US" smtClean="0"/>
              <a:t>2015/12/29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16348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45912197-A762-6E4A-95C2-8FFADFAAE755}" type="datetime1">
              <a:rPr lang="zh-TW" altLang="en-US" smtClean="0"/>
              <a:t>2015/12/29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65682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C494C6D-D2F9-E343-8D2B-BFDD84ED57DB}" type="datetime1">
              <a:rPr lang="zh-TW" altLang="en-US" smtClean="0"/>
              <a:t>2015/12/29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34988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17B3B687-E6DD-FB4B-B99C-9820EE05324F}" type="datetime1">
              <a:rPr lang="zh-TW" altLang="en-US" smtClean="0"/>
              <a:t>2015/12/29</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4765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將圖片拖曳至版面配置區或按一下圖示以新增</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6AB6BAA4-4CA1-B242-83B9-0F6B3774FE87}" type="datetime1">
              <a:rPr lang="zh-TW" altLang="en-US" smtClean="0"/>
              <a:t>2015/12/29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5041475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B07F0A0D-840C-6B49-B496-A0B08F253D86}" type="datetime1">
              <a:rPr lang="zh-TW" altLang="en-US" smtClean="0"/>
              <a:t>2015/12/29</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937857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Autofit/>
          </a:bodyPr>
          <a:lstStyle/>
          <a:p>
            <a:r>
              <a:rPr kumimoji="1" lang="en-US" altLang="zh-TW" sz="6000" dirty="0" smtClean="0"/>
              <a:t>VoIP</a:t>
            </a:r>
            <a:r>
              <a:rPr kumimoji="1" lang="zh-TW" altLang="en-US" sz="6000" dirty="0" smtClean="0"/>
              <a:t> </a:t>
            </a:r>
            <a:r>
              <a:rPr kumimoji="1" lang="en-US" altLang="zh-TW" sz="6000" dirty="0" smtClean="0"/>
              <a:t>and</a:t>
            </a:r>
            <a:r>
              <a:rPr kumimoji="1" lang="zh-TW" altLang="en-US" sz="6000" dirty="0" smtClean="0"/>
              <a:t> </a:t>
            </a:r>
            <a:r>
              <a:rPr kumimoji="1" lang="en-US" altLang="zh-TW" sz="6000" dirty="0" smtClean="0"/>
              <a:t>NAT/Firewalls:</a:t>
            </a:r>
            <a:r>
              <a:rPr kumimoji="1" lang="zh-TW" altLang="en-US" sz="6000" dirty="0" smtClean="0"/>
              <a:t> </a:t>
            </a:r>
            <a:r>
              <a:rPr kumimoji="1" lang="en-US" altLang="zh-TW" sz="6000" dirty="0" smtClean="0"/>
              <a:t>Issues,</a:t>
            </a:r>
            <a:r>
              <a:rPr kumimoji="1" lang="zh-TW" altLang="en-US" sz="6000" dirty="0" smtClean="0"/>
              <a:t> </a:t>
            </a:r>
            <a:r>
              <a:rPr kumimoji="1" lang="en-US" altLang="zh-TW" sz="6000" dirty="0" smtClean="0"/>
              <a:t>Traversal</a:t>
            </a:r>
            <a:r>
              <a:rPr kumimoji="1" lang="zh-TW" altLang="en-US" sz="6000" dirty="0" smtClean="0"/>
              <a:t> </a:t>
            </a:r>
            <a:r>
              <a:rPr kumimoji="1" lang="en-US" altLang="zh-TW" sz="6000" dirty="0" smtClean="0"/>
              <a:t>Techniques,</a:t>
            </a:r>
            <a:r>
              <a:rPr kumimoji="1" lang="zh-TW" altLang="en-US" sz="6000" dirty="0" smtClean="0"/>
              <a:t> </a:t>
            </a:r>
            <a:r>
              <a:rPr kumimoji="1" lang="en-US" altLang="zh-TW" sz="6000" dirty="0" smtClean="0"/>
              <a:t>and</a:t>
            </a:r>
            <a:r>
              <a:rPr kumimoji="1" lang="zh-TW" altLang="en-US" sz="6000" dirty="0" smtClean="0"/>
              <a:t> </a:t>
            </a:r>
            <a:r>
              <a:rPr kumimoji="1" lang="en-US" altLang="zh-TW" sz="6000" dirty="0" smtClean="0"/>
              <a:t>a</a:t>
            </a:r>
            <a:r>
              <a:rPr kumimoji="1" lang="zh-TW" altLang="en-US" sz="6000" dirty="0" smtClean="0"/>
              <a:t> </a:t>
            </a:r>
            <a:r>
              <a:rPr kumimoji="1" lang="en-US" altLang="zh-TW" sz="6000" dirty="0" smtClean="0"/>
              <a:t>Real-World</a:t>
            </a:r>
            <a:r>
              <a:rPr kumimoji="1" lang="zh-TW" altLang="en-US" sz="6000" dirty="0" smtClean="0"/>
              <a:t> </a:t>
            </a:r>
            <a:r>
              <a:rPr kumimoji="1" lang="en-US" altLang="zh-TW" sz="6000" dirty="0" smtClean="0"/>
              <a:t>Solution</a:t>
            </a:r>
            <a:endParaRPr kumimoji="1" lang="zh-TW" altLang="en-US" sz="6000" dirty="0"/>
          </a:p>
        </p:txBody>
      </p:sp>
      <p:sp>
        <p:nvSpPr>
          <p:cNvPr id="3" name="副標題 2"/>
          <p:cNvSpPr>
            <a:spLocks noGrp="1"/>
          </p:cNvSpPr>
          <p:nvPr>
            <p:ph type="subTitle" idx="1"/>
          </p:nvPr>
        </p:nvSpPr>
        <p:spPr/>
        <p:txBody>
          <a:bodyPr>
            <a:normAutofit fontScale="92500" lnSpcReduction="20000"/>
          </a:bodyPr>
          <a:lstStyle/>
          <a:p>
            <a:r>
              <a:rPr lang="en-US" altLang="zh-TW" dirty="0" err="1"/>
              <a:t>Khlifi</a:t>
            </a:r>
            <a:r>
              <a:rPr lang="en-US" altLang="zh-TW" dirty="0"/>
              <a:t>, </a:t>
            </a:r>
            <a:r>
              <a:rPr lang="en-US" altLang="zh-TW" dirty="0" err="1"/>
              <a:t>Hechmi</a:t>
            </a:r>
            <a:r>
              <a:rPr lang="en-US" altLang="zh-TW" dirty="0"/>
              <a:t>, J. </a:t>
            </a:r>
            <a:r>
              <a:rPr lang="en-US" altLang="zh-TW" dirty="0" err="1"/>
              <a:t>Gregoire</a:t>
            </a:r>
            <a:r>
              <a:rPr lang="en-US" altLang="zh-TW" dirty="0"/>
              <a:t>, and James Phillips. "VoIP and NAT/firewalls: issues, traversal techniques, and a real-world solution." </a:t>
            </a:r>
            <a:r>
              <a:rPr lang="en-US" altLang="zh-TW" i="1" dirty="0"/>
              <a:t>IEEE Communications Magazine</a:t>
            </a:r>
            <a:r>
              <a:rPr lang="en-US" altLang="zh-TW" dirty="0"/>
              <a:t> 44.7 (2006): 93.</a:t>
            </a:r>
            <a:endParaRPr kumimoji="1" lang="zh-TW" altLang="en-US" dirty="0"/>
          </a:p>
        </p:txBody>
      </p:sp>
      <p:sp>
        <p:nvSpPr>
          <p:cNvPr id="4" name="投影片編號版面配置區 3"/>
          <p:cNvSpPr>
            <a:spLocks noGrp="1"/>
          </p:cNvSpPr>
          <p:nvPr>
            <p:ph type="sldNum" sz="quarter" idx="12"/>
          </p:nvPr>
        </p:nvSpPr>
        <p:spPr/>
        <p:txBody>
          <a:bodyPr/>
          <a:lstStyle/>
          <a:p>
            <a:fld id="{4FAB73BC-B049-4115-A692-8D63A059BFB8}" type="slidenum">
              <a:rPr lang="en-US" smtClean="0"/>
              <a:t>1</a:t>
            </a:fld>
            <a:endParaRPr lang="en-US" dirty="0"/>
          </a:p>
        </p:txBody>
      </p:sp>
    </p:spTree>
    <p:extLst>
      <p:ext uri="{BB962C8B-B14F-4D97-AF65-F5344CB8AC3E}">
        <p14:creationId xmlns:p14="http://schemas.microsoft.com/office/powerpoint/2010/main" val="18622211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Simple</a:t>
            </a:r>
            <a:r>
              <a:rPr kumimoji="1" lang="zh-TW" altLang="en-US" dirty="0" smtClean="0"/>
              <a:t> </a:t>
            </a:r>
            <a:r>
              <a:rPr kumimoji="1" lang="en-US" altLang="zh-TW" dirty="0" smtClean="0"/>
              <a:t>Traversal</a:t>
            </a:r>
            <a:r>
              <a:rPr kumimoji="1" lang="zh-TW" altLang="en-US" dirty="0" smtClean="0"/>
              <a:t> </a:t>
            </a:r>
            <a:r>
              <a:rPr kumimoji="1" lang="en-US" altLang="zh-TW" dirty="0" smtClean="0"/>
              <a:t>of</a:t>
            </a:r>
            <a:r>
              <a:rPr kumimoji="1" lang="zh-TW" altLang="en-US" dirty="0" smtClean="0"/>
              <a:t> </a:t>
            </a:r>
            <a:r>
              <a:rPr kumimoji="1" lang="en-US" altLang="zh-TW" dirty="0" smtClean="0"/>
              <a:t>UDP</a:t>
            </a:r>
            <a:r>
              <a:rPr kumimoji="1" lang="zh-TW" altLang="en-US" dirty="0" smtClean="0"/>
              <a:t> </a:t>
            </a:r>
            <a:r>
              <a:rPr kumimoji="1" lang="en-US" altLang="zh-TW" dirty="0"/>
              <a:t>T</a:t>
            </a:r>
            <a:r>
              <a:rPr kumimoji="1" lang="en-US" altLang="zh-TW" dirty="0" smtClean="0"/>
              <a:t>hrough</a:t>
            </a:r>
            <a:r>
              <a:rPr kumimoji="1" lang="zh-TW" altLang="en-US" dirty="0" smtClean="0"/>
              <a:t> </a:t>
            </a:r>
            <a:r>
              <a:rPr kumimoji="1" lang="en-US" altLang="zh-TW" dirty="0" smtClean="0"/>
              <a:t>NAT</a:t>
            </a:r>
            <a:endParaRPr kumimoji="1" lang="zh-TW" altLang="en-US" dirty="0"/>
          </a:p>
        </p:txBody>
      </p:sp>
      <p:sp>
        <p:nvSpPr>
          <p:cNvPr id="3" name="內容版面配置區 2"/>
          <p:cNvSpPr>
            <a:spLocks noGrp="1"/>
          </p:cNvSpPr>
          <p:nvPr>
            <p:ph idx="1"/>
          </p:nvPr>
        </p:nvSpPr>
        <p:spPr/>
        <p:txBody>
          <a:bodyPr/>
          <a:lstStyle/>
          <a:p>
            <a:pPr>
              <a:buFont typeface="Wingdings" charset="2"/>
              <a:buChar char="l"/>
            </a:pPr>
            <a:endParaRPr kumimoji="1" lang="en-US" altLang="zh-TW" sz="2400" dirty="0" smtClean="0"/>
          </a:p>
          <a:p>
            <a:pPr>
              <a:buFont typeface="Wingdings" charset="2"/>
              <a:buChar char="l"/>
            </a:pPr>
            <a:r>
              <a:rPr kumimoji="1" lang="en-US" altLang="zh-TW" sz="2400" dirty="0" smtClean="0"/>
              <a:t>A</a:t>
            </a:r>
            <a:r>
              <a:rPr kumimoji="1" lang="zh-TW" altLang="en-US" sz="2400" dirty="0" smtClean="0"/>
              <a:t> </a:t>
            </a:r>
            <a:r>
              <a:rPr kumimoji="1" lang="en-US" altLang="zh-TW" sz="2400" dirty="0" smtClean="0"/>
              <a:t>client/server</a:t>
            </a:r>
            <a:r>
              <a:rPr kumimoji="1" lang="zh-TW" altLang="en-US" sz="2400" dirty="0" smtClean="0"/>
              <a:t> </a:t>
            </a:r>
            <a:r>
              <a:rPr kumimoji="1" lang="en-US" altLang="zh-TW" sz="2400" dirty="0" smtClean="0"/>
              <a:t>protocol</a:t>
            </a:r>
            <a:r>
              <a:rPr kumimoji="1" lang="zh-TW" altLang="en-US" sz="2400" dirty="0" smtClean="0"/>
              <a:t> </a:t>
            </a:r>
            <a:r>
              <a:rPr kumimoji="1" lang="en-US" altLang="zh-TW" sz="2400" dirty="0" smtClean="0"/>
              <a:t>that</a:t>
            </a:r>
            <a:r>
              <a:rPr kumimoji="1" lang="zh-TW" altLang="en-US" sz="2400" dirty="0" smtClean="0"/>
              <a:t> </a:t>
            </a:r>
            <a:r>
              <a:rPr kumimoji="1" lang="en-US" altLang="zh-TW" sz="2400" dirty="0" smtClean="0"/>
              <a:t>allows</a:t>
            </a:r>
            <a:r>
              <a:rPr kumimoji="1" lang="zh-TW" altLang="en-US" sz="2400" dirty="0" smtClean="0"/>
              <a:t> </a:t>
            </a:r>
            <a:r>
              <a:rPr kumimoji="1" lang="en-US" altLang="zh-TW" sz="2400" dirty="0" smtClean="0"/>
              <a:t>applications</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discover</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presence</a:t>
            </a:r>
            <a:r>
              <a:rPr kumimoji="1" lang="zh-TW" altLang="en-US" sz="2400" dirty="0" smtClean="0"/>
              <a:t> </a:t>
            </a:r>
            <a:r>
              <a:rPr kumimoji="1" lang="en-US" altLang="zh-TW" sz="2400" dirty="0" smtClean="0"/>
              <a:t>and</a:t>
            </a:r>
            <a:r>
              <a:rPr kumimoji="1" lang="zh-TW" altLang="en-US" sz="2400" dirty="0" smtClean="0"/>
              <a:t> </a:t>
            </a:r>
            <a:r>
              <a:rPr kumimoji="1" lang="en-US" altLang="zh-TW" sz="2400" dirty="0" smtClean="0"/>
              <a:t>types</a:t>
            </a:r>
            <a:r>
              <a:rPr kumimoji="1" lang="zh-TW" altLang="en-US" sz="2400" dirty="0" smtClean="0"/>
              <a:t> </a:t>
            </a:r>
            <a:r>
              <a:rPr kumimoji="1" lang="en-US" altLang="zh-TW" sz="2400" dirty="0" smtClean="0"/>
              <a:t>of</a:t>
            </a:r>
            <a:r>
              <a:rPr kumimoji="1" lang="zh-TW" altLang="en-US" sz="2400" dirty="0" smtClean="0"/>
              <a:t> </a:t>
            </a:r>
            <a:r>
              <a:rPr kumimoji="1" lang="en-US" altLang="zh-TW" sz="2400" dirty="0" smtClean="0"/>
              <a:t>NAT/Fs</a:t>
            </a:r>
            <a:r>
              <a:rPr kumimoji="1" lang="zh-TW" altLang="en-US" sz="2400" dirty="0" smtClean="0"/>
              <a:t> </a:t>
            </a:r>
            <a:r>
              <a:rPr kumimoji="1" lang="en-US" altLang="zh-TW" sz="2400" dirty="0" smtClean="0"/>
              <a:t>between</a:t>
            </a:r>
            <a:r>
              <a:rPr kumimoji="1" lang="zh-TW" altLang="en-US" sz="2400" dirty="0" smtClean="0"/>
              <a:t> </a:t>
            </a:r>
            <a:r>
              <a:rPr kumimoji="1" lang="en-US" altLang="zh-TW" sz="2400" dirty="0" smtClean="0"/>
              <a:t>them</a:t>
            </a:r>
            <a:r>
              <a:rPr kumimoji="1" lang="zh-TW" altLang="en-US" sz="2400" dirty="0" smtClean="0"/>
              <a:t> </a:t>
            </a:r>
            <a:r>
              <a:rPr kumimoji="1" lang="en-US" altLang="zh-TW" sz="2400" dirty="0" smtClean="0"/>
              <a:t>and</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public</a:t>
            </a:r>
            <a:r>
              <a:rPr kumimoji="1" lang="zh-TW" altLang="en-US" sz="2400" dirty="0" smtClean="0"/>
              <a:t> </a:t>
            </a:r>
            <a:r>
              <a:rPr kumimoji="1" lang="en-US" altLang="zh-TW" sz="2400" dirty="0" smtClean="0"/>
              <a:t>Internet</a:t>
            </a:r>
          </a:p>
          <a:p>
            <a:pPr>
              <a:buFont typeface="Wingdings" charset="2"/>
              <a:buChar char="l"/>
            </a:pPr>
            <a:endParaRPr kumimoji="1" lang="en-US" altLang="zh-TW" sz="2400" dirty="0"/>
          </a:p>
          <a:p>
            <a:pPr>
              <a:buFont typeface="Wingdings" charset="2"/>
              <a:buChar char="l"/>
            </a:pPr>
            <a:r>
              <a:rPr kumimoji="1" lang="en-US" altLang="zh-TW" sz="2400" dirty="0" smtClean="0"/>
              <a:t>Not</a:t>
            </a:r>
            <a:r>
              <a:rPr kumimoji="1" lang="zh-TW" altLang="en-US" sz="2400" dirty="0" smtClean="0"/>
              <a:t> </a:t>
            </a:r>
            <a:r>
              <a:rPr kumimoji="1" lang="en-US" altLang="zh-TW" sz="2400" dirty="0" smtClean="0"/>
              <a:t>support</a:t>
            </a:r>
            <a:r>
              <a:rPr kumimoji="1" lang="zh-TW" altLang="en-US" sz="2400" dirty="0" smtClean="0"/>
              <a:t> </a:t>
            </a:r>
            <a:r>
              <a:rPr kumimoji="1" lang="en-US" altLang="zh-TW" sz="2400" dirty="0" smtClean="0"/>
              <a:t>symmetric</a:t>
            </a:r>
            <a:r>
              <a:rPr kumimoji="1" lang="zh-TW" altLang="en-US" sz="2400" dirty="0" smtClean="0"/>
              <a:t> </a:t>
            </a:r>
            <a:r>
              <a:rPr kumimoji="1" lang="en-US" altLang="zh-TW" sz="2400" dirty="0" smtClean="0"/>
              <a:t>NAT/Fs</a:t>
            </a:r>
          </a:p>
          <a:p>
            <a:pPr>
              <a:buFont typeface="Wingdings" charset="2"/>
              <a:buChar char="l"/>
            </a:pPr>
            <a:endParaRPr kumimoji="1" lang="en-US" altLang="zh-TW" dirty="0"/>
          </a:p>
          <a:p>
            <a:pPr>
              <a:buFont typeface="Wingdings" charset="2"/>
              <a:buChar char="l"/>
            </a:pPr>
            <a:endParaRPr kumimoji="1" lang="zh-TW" altLang="en-US"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10</a:t>
            </a:fld>
            <a:endParaRPr lang="en-US" dirty="0"/>
          </a:p>
        </p:txBody>
      </p:sp>
    </p:spTree>
    <p:extLst>
      <p:ext uri="{BB962C8B-B14F-4D97-AF65-F5344CB8AC3E}">
        <p14:creationId xmlns:p14="http://schemas.microsoft.com/office/powerpoint/2010/main" val="14201957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Traversal</a:t>
            </a:r>
            <a:r>
              <a:rPr kumimoji="1" lang="zh-TW" altLang="en-US" dirty="0" smtClean="0"/>
              <a:t> </a:t>
            </a:r>
            <a:r>
              <a:rPr kumimoji="1" lang="en-US" altLang="zh-TW" dirty="0" smtClean="0"/>
              <a:t>Using</a:t>
            </a:r>
            <a:r>
              <a:rPr kumimoji="1" lang="zh-TW" altLang="en-US" dirty="0" smtClean="0"/>
              <a:t> </a:t>
            </a:r>
            <a:r>
              <a:rPr kumimoji="1" lang="en-US" altLang="zh-TW" dirty="0" smtClean="0"/>
              <a:t>Relay</a:t>
            </a:r>
            <a:r>
              <a:rPr kumimoji="1" lang="zh-TW" altLang="en-US" dirty="0" smtClean="0"/>
              <a:t> </a:t>
            </a:r>
            <a:r>
              <a:rPr kumimoji="1" lang="en-US" altLang="zh-TW" dirty="0" smtClean="0"/>
              <a:t>NAT</a:t>
            </a:r>
            <a:r>
              <a:rPr kumimoji="1" lang="zh-TW" altLang="en-US" dirty="0" smtClean="0"/>
              <a:t> </a:t>
            </a:r>
            <a:r>
              <a:rPr kumimoji="1" lang="en-US" altLang="zh-TW" dirty="0" smtClean="0"/>
              <a:t>(TURN)</a:t>
            </a:r>
            <a:endParaRPr kumimoji="1" lang="zh-TW" altLang="en-US" dirty="0"/>
          </a:p>
        </p:txBody>
      </p:sp>
      <p:sp>
        <p:nvSpPr>
          <p:cNvPr id="3" name="內容版面配置區 2"/>
          <p:cNvSpPr>
            <a:spLocks noGrp="1"/>
          </p:cNvSpPr>
          <p:nvPr>
            <p:ph idx="1"/>
          </p:nvPr>
        </p:nvSpPr>
        <p:spPr/>
        <p:txBody>
          <a:bodyPr>
            <a:normAutofit/>
          </a:bodyPr>
          <a:lstStyle/>
          <a:p>
            <a:pPr>
              <a:buFont typeface="Wingdings" charset="2"/>
              <a:buChar char="l"/>
            </a:pPr>
            <a:endParaRPr kumimoji="1" lang="en-US" altLang="zh-TW" sz="2400" dirty="0" smtClean="0"/>
          </a:p>
          <a:p>
            <a:pPr>
              <a:buFont typeface="Wingdings" charset="2"/>
              <a:buChar char="l"/>
            </a:pPr>
            <a:r>
              <a:rPr kumimoji="1" lang="en-US" altLang="zh-TW" sz="2400" dirty="0" smtClean="0"/>
              <a:t>To</a:t>
            </a:r>
            <a:r>
              <a:rPr kumimoji="1" lang="zh-TW" altLang="en-US" sz="2400" dirty="0" smtClean="0"/>
              <a:t> </a:t>
            </a:r>
            <a:r>
              <a:rPr kumimoji="1" lang="en-US" altLang="zh-TW" sz="2400" dirty="0" smtClean="0"/>
              <a:t>resolve</a:t>
            </a:r>
            <a:r>
              <a:rPr kumimoji="1" lang="zh-TW" altLang="en-US" sz="2400" dirty="0" smtClean="0"/>
              <a:t> </a:t>
            </a:r>
            <a:r>
              <a:rPr kumimoji="1" lang="en-US" altLang="zh-TW" sz="2400" dirty="0" smtClean="0"/>
              <a:t>VoIP</a:t>
            </a:r>
            <a:r>
              <a:rPr kumimoji="1" lang="zh-TW" altLang="en-US" sz="2400" dirty="0" smtClean="0"/>
              <a:t> </a:t>
            </a:r>
            <a:r>
              <a:rPr kumimoji="1" lang="en-US" altLang="zh-TW" sz="2400" dirty="0" smtClean="0"/>
              <a:t>traversal</a:t>
            </a:r>
            <a:r>
              <a:rPr kumimoji="1" lang="zh-TW" altLang="en-US" sz="2400" dirty="0" smtClean="0"/>
              <a:t> </a:t>
            </a:r>
            <a:r>
              <a:rPr kumimoji="1" lang="en-US" altLang="zh-TW" sz="2400" dirty="0" smtClean="0"/>
              <a:t>through</a:t>
            </a:r>
            <a:r>
              <a:rPr kumimoji="1" lang="zh-TW" altLang="en-US" sz="2400" dirty="0" smtClean="0"/>
              <a:t> </a:t>
            </a:r>
            <a:r>
              <a:rPr kumimoji="1" lang="en-US" altLang="zh-TW" sz="2400" dirty="0" smtClean="0"/>
              <a:t>S</a:t>
            </a:r>
            <a:r>
              <a:rPr kumimoji="1" lang="zh-TW" altLang="en-US" sz="2400" dirty="0" smtClean="0"/>
              <a:t> </a:t>
            </a:r>
            <a:r>
              <a:rPr kumimoji="1" lang="en-US" altLang="zh-TW" sz="2400" dirty="0" smtClean="0"/>
              <a:t>NAT/Fs</a:t>
            </a:r>
          </a:p>
          <a:p>
            <a:pPr>
              <a:buFont typeface="Wingdings" charset="2"/>
              <a:buChar char="l"/>
            </a:pPr>
            <a:endParaRPr kumimoji="1" lang="en-US" altLang="zh-TW" sz="2400" dirty="0"/>
          </a:p>
          <a:p>
            <a:pPr>
              <a:buFont typeface="Wingdings" charset="2"/>
              <a:buChar char="l"/>
            </a:pPr>
            <a:r>
              <a:rPr kumimoji="1" lang="en-US" altLang="zh-TW" sz="2400" dirty="0" smtClean="0"/>
              <a:t>Provide</a:t>
            </a:r>
            <a:r>
              <a:rPr kumimoji="1" lang="zh-TW" altLang="en-US" sz="2400" dirty="0" smtClean="0"/>
              <a:t> </a:t>
            </a:r>
            <a:r>
              <a:rPr kumimoji="1" lang="en-US" altLang="zh-TW" sz="2400" dirty="0" smtClean="0"/>
              <a:t>an</a:t>
            </a:r>
            <a:r>
              <a:rPr kumimoji="1" lang="zh-TW" altLang="en-US" sz="2400" dirty="0" smtClean="0"/>
              <a:t> </a:t>
            </a:r>
            <a:r>
              <a:rPr kumimoji="1" lang="en-US" altLang="zh-TW" sz="2400" dirty="0" smtClean="0"/>
              <a:t>external</a:t>
            </a:r>
            <a:r>
              <a:rPr kumimoji="1" lang="zh-TW" altLang="en-US" sz="2400" dirty="0" smtClean="0"/>
              <a:t> </a:t>
            </a:r>
            <a:r>
              <a:rPr kumimoji="1" lang="en-US" altLang="zh-TW" sz="2400" dirty="0" smtClean="0"/>
              <a:t>address</a:t>
            </a:r>
            <a:r>
              <a:rPr kumimoji="1" lang="zh-TW" altLang="en-US" sz="2400" dirty="0" smtClean="0"/>
              <a:t> </a:t>
            </a:r>
            <a:r>
              <a:rPr kumimoji="1" lang="en-US" altLang="zh-TW" sz="2400" dirty="0" smtClean="0"/>
              <a:t>at</a:t>
            </a:r>
            <a:r>
              <a:rPr kumimoji="1" lang="zh-TW" altLang="en-US" sz="2400" dirty="0" smtClean="0"/>
              <a:t> </a:t>
            </a:r>
            <a:r>
              <a:rPr kumimoji="1" lang="en-US" altLang="zh-TW" sz="2400" dirty="0" smtClean="0"/>
              <a:t>a</a:t>
            </a:r>
            <a:r>
              <a:rPr kumimoji="1" lang="zh-TW" altLang="en-US" sz="2400" dirty="0" smtClean="0"/>
              <a:t> </a:t>
            </a:r>
            <a:r>
              <a:rPr kumimoji="1" lang="en-US" altLang="zh-TW" sz="2400" dirty="0" smtClean="0"/>
              <a:t>TURN</a:t>
            </a:r>
            <a:r>
              <a:rPr kumimoji="1" lang="zh-TW" altLang="en-US" sz="2400" dirty="0" smtClean="0"/>
              <a:t> </a:t>
            </a:r>
            <a:r>
              <a:rPr kumimoji="1" lang="en-US" altLang="zh-TW" sz="2400" dirty="0" smtClean="0"/>
              <a:t>server</a:t>
            </a:r>
            <a:r>
              <a:rPr kumimoji="1" lang="zh-TW" altLang="en-US" sz="2400" dirty="0" smtClean="0"/>
              <a:t> </a:t>
            </a:r>
            <a:r>
              <a:rPr kumimoji="1" lang="en-US" altLang="zh-TW" sz="2400" dirty="0" smtClean="0"/>
              <a:t>that</a:t>
            </a:r>
            <a:r>
              <a:rPr kumimoji="1" lang="zh-TW" altLang="en-US" sz="2400" dirty="0" smtClean="0"/>
              <a:t> </a:t>
            </a:r>
            <a:r>
              <a:rPr kumimoji="1" lang="en-US" altLang="zh-TW" sz="2400" dirty="0" smtClean="0"/>
              <a:t>acts</a:t>
            </a:r>
            <a:r>
              <a:rPr kumimoji="1" lang="zh-TW" altLang="en-US" sz="2400" dirty="0" smtClean="0"/>
              <a:t> </a:t>
            </a:r>
            <a:r>
              <a:rPr kumimoji="1" lang="en-US" altLang="zh-TW" sz="2400" dirty="0" smtClean="0"/>
              <a:t>as</a:t>
            </a:r>
            <a:r>
              <a:rPr kumimoji="1" lang="zh-TW" altLang="en-US" sz="2400" dirty="0" smtClean="0"/>
              <a:t> </a:t>
            </a:r>
            <a:r>
              <a:rPr kumimoji="1" lang="en-US" altLang="zh-TW" sz="2400" dirty="0" smtClean="0"/>
              <a:t>a</a:t>
            </a:r>
            <a:r>
              <a:rPr kumimoji="1" lang="zh-TW" altLang="en-US" sz="2400" dirty="0" smtClean="0"/>
              <a:t> </a:t>
            </a:r>
            <a:r>
              <a:rPr kumimoji="1" lang="en-US" altLang="zh-TW" sz="2400" dirty="0" smtClean="0"/>
              <a:t>relay</a:t>
            </a:r>
            <a:r>
              <a:rPr kumimoji="1" lang="zh-TW" altLang="en-US" sz="2400" dirty="0" smtClean="0"/>
              <a:t> </a:t>
            </a:r>
            <a:r>
              <a:rPr kumimoji="1" lang="en-US" altLang="zh-TW" sz="2400" dirty="0" smtClean="0"/>
              <a:t>and</a:t>
            </a:r>
            <a:r>
              <a:rPr kumimoji="1" lang="zh-TW" altLang="en-US" sz="2400" dirty="0" smtClean="0"/>
              <a:t> </a:t>
            </a:r>
            <a:r>
              <a:rPr kumimoji="1" lang="en-US" altLang="zh-TW" sz="2400" dirty="0" smtClean="0"/>
              <a:t>guarantees</a:t>
            </a:r>
            <a:r>
              <a:rPr kumimoji="1" lang="zh-TW" altLang="en-US" sz="2400" dirty="0" smtClean="0"/>
              <a:t> </a:t>
            </a:r>
            <a:r>
              <a:rPr kumimoji="1" lang="en-US" altLang="zh-TW" sz="2400" dirty="0" smtClean="0"/>
              <a:t>traffic</a:t>
            </a:r>
            <a:r>
              <a:rPr kumimoji="1" lang="zh-TW" altLang="en-US" sz="2400" dirty="0" smtClean="0"/>
              <a:t> </a:t>
            </a:r>
            <a:r>
              <a:rPr kumimoji="1" lang="en-US" altLang="zh-TW" sz="2400" dirty="0" smtClean="0"/>
              <a:t>will</a:t>
            </a:r>
            <a:r>
              <a:rPr kumimoji="1" lang="zh-TW" altLang="en-US" sz="2400" dirty="0" smtClean="0"/>
              <a:t> </a:t>
            </a:r>
            <a:r>
              <a:rPr kumimoji="1" lang="en-US" altLang="zh-TW" sz="2400" dirty="0" smtClean="0"/>
              <a:t>reach</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associated</a:t>
            </a:r>
            <a:r>
              <a:rPr kumimoji="1" lang="zh-TW" altLang="en-US" sz="2400" dirty="0" smtClean="0"/>
              <a:t> </a:t>
            </a:r>
            <a:r>
              <a:rPr kumimoji="1" lang="en-US" altLang="zh-TW" sz="2400" dirty="0" smtClean="0"/>
              <a:t>internal</a:t>
            </a:r>
            <a:r>
              <a:rPr kumimoji="1" lang="zh-TW" altLang="en-US" sz="2400" dirty="0" smtClean="0"/>
              <a:t> </a:t>
            </a:r>
            <a:r>
              <a:rPr kumimoji="1" lang="en-US" altLang="zh-TW" sz="2400" dirty="0" smtClean="0"/>
              <a:t>address</a:t>
            </a:r>
            <a:endParaRPr kumimoji="1" lang="zh-TW" altLang="en-US" sz="2400"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11</a:t>
            </a:fld>
            <a:endParaRPr lang="en-US" dirty="0"/>
          </a:p>
        </p:txBody>
      </p:sp>
    </p:spTree>
    <p:extLst>
      <p:ext uri="{BB962C8B-B14F-4D97-AF65-F5344CB8AC3E}">
        <p14:creationId xmlns:p14="http://schemas.microsoft.com/office/powerpoint/2010/main" val="1268319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A</a:t>
            </a:r>
            <a:r>
              <a:rPr kumimoji="1" lang="zh-TW" altLang="en-US" dirty="0" smtClean="0"/>
              <a:t> </a:t>
            </a:r>
            <a:r>
              <a:rPr kumimoji="1" lang="en-US" altLang="zh-TW" dirty="0" smtClean="0"/>
              <a:t>Real-World</a:t>
            </a:r>
            <a:r>
              <a:rPr kumimoji="1" lang="zh-TW" altLang="en-US" dirty="0" smtClean="0"/>
              <a:t> </a:t>
            </a:r>
            <a:r>
              <a:rPr kumimoji="1" lang="en-US" altLang="zh-TW" dirty="0" smtClean="0"/>
              <a:t>Solution</a:t>
            </a:r>
            <a:endParaRPr kumimoji="1" lang="zh-TW" altLang="en-US" dirty="0"/>
          </a:p>
        </p:txBody>
      </p:sp>
      <p:sp>
        <p:nvSpPr>
          <p:cNvPr id="3" name="內容版面配置區 2"/>
          <p:cNvSpPr>
            <a:spLocks noGrp="1"/>
          </p:cNvSpPr>
          <p:nvPr>
            <p:ph idx="1"/>
          </p:nvPr>
        </p:nvSpPr>
        <p:spPr/>
        <p:txBody>
          <a:bodyPr/>
          <a:lstStyle/>
          <a:p>
            <a:pPr>
              <a:buFont typeface="Wingdings" charset="2"/>
              <a:buChar char="l"/>
            </a:pPr>
            <a:endParaRPr kumimoji="1" lang="en-US" altLang="zh-TW" dirty="0" smtClean="0"/>
          </a:p>
          <a:p>
            <a:pPr>
              <a:buFont typeface="Wingdings" charset="2"/>
              <a:buChar char="l"/>
            </a:pPr>
            <a:r>
              <a:rPr kumimoji="1" lang="en-US" altLang="zh-TW" sz="2400" dirty="0" smtClean="0"/>
              <a:t>Redesigned</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SIP</a:t>
            </a:r>
            <a:r>
              <a:rPr kumimoji="1" lang="zh-TW" altLang="en-US" sz="2400" dirty="0" smtClean="0"/>
              <a:t> </a:t>
            </a:r>
            <a:r>
              <a:rPr kumimoji="1" lang="en-US" altLang="zh-TW" sz="2400" dirty="0" smtClean="0"/>
              <a:t>registrar/proxy</a:t>
            </a:r>
            <a:r>
              <a:rPr kumimoji="1" lang="zh-TW" altLang="en-US" sz="2400" dirty="0" smtClean="0"/>
              <a:t> </a:t>
            </a:r>
            <a:r>
              <a:rPr kumimoji="1" lang="en-US" altLang="zh-TW" sz="2400" dirty="0" smtClean="0"/>
              <a:t>server</a:t>
            </a:r>
            <a:r>
              <a:rPr kumimoji="1" lang="zh-TW" altLang="en-US" sz="2400" dirty="0" smtClean="0"/>
              <a:t> </a:t>
            </a:r>
            <a:r>
              <a:rPr kumimoji="1" lang="en-US" altLang="zh-TW" sz="2400" dirty="0" smtClean="0"/>
              <a:t>and</a:t>
            </a:r>
            <a:r>
              <a:rPr kumimoji="1" lang="zh-TW" altLang="en-US" sz="2400" dirty="0" smtClean="0"/>
              <a:t> </a:t>
            </a:r>
            <a:r>
              <a:rPr kumimoji="1" lang="en-US" altLang="zh-TW" sz="2400" dirty="0" smtClean="0"/>
              <a:t>developed</a:t>
            </a:r>
            <a:r>
              <a:rPr kumimoji="1" lang="zh-TW" altLang="en-US" sz="2400" dirty="0" smtClean="0"/>
              <a:t> </a:t>
            </a:r>
            <a:r>
              <a:rPr kumimoji="1" lang="en-US" altLang="zh-TW" sz="2400" dirty="0" smtClean="0"/>
              <a:t>an</a:t>
            </a:r>
            <a:r>
              <a:rPr kumimoji="1" lang="zh-TW" altLang="en-US" sz="2400" dirty="0" smtClean="0"/>
              <a:t> </a:t>
            </a:r>
            <a:r>
              <a:rPr kumimoji="1" lang="en-US" altLang="zh-TW" sz="2400" dirty="0" smtClean="0"/>
              <a:t>RTP</a:t>
            </a:r>
            <a:r>
              <a:rPr kumimoji="1" lang="zh-TW" altLang="en-US" sz="2400" dirty="0" smtClean="0"/>
              <a:t> </a:t>
            </a:r>
            <a:r>
              <a:rPr kumimoji="1" lang="en-US" altLang="zh-TW" sz="2400" dirty="0" smtClean="0"/>
              <a:t>relay</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reach</a:t>
            </a:r>
            <a:r>
              <a:rPr kumimoji="1" lang="zh-TW" altLang="en-US" sz="2400" dirty="0" smtClean="0"/>
              <a:t> </a:t>
            </a:r>
            <a:r>
              <a:rPr kumimoji="1" lang="en-US" altLang="zh-TW" sz="2400" dirty="0" smtClean="0"/>
              <a:t>these</a:t>
            </a:r>
            <a:r>
              <a:rPr kumimoji="1" lang="zh-TW" altLang="en-US" sz="2400" dirty="0" smtClean="0"/>
              <a:t> </a:t>
            </a:r>
            <a:r>
              <a:rPr kumimoji="1" lang="en-US" altLang="zh-TW" sz="2400" dirty="0" smtClean="0"/>
              <a:t>objectives</a:t>
            </a:r>
          </a:p>
          <a:p>
            <a:pPr>
              <a:buFont typeface="Wingdings" charset="2"/>
              <a:buChar char="l"/>
            </a:pPr>
            <a:endParaRPr kumimoji="1" lang="en-US" altLang="zh-TW" sz="2400" dirty="0"/>
          </a:p>
          <a:p>
            <a:pPr>
              <a:buFont typeface="Wingdings" charset="2"/>
              <a:buChar char="l"/>
            </a:pPr>
            <a:r>
              <a:rPr kumimoji="1" lang="en-US" altLang="zh-TW" sz="2400" dirty="0" smtClean="0"/>
              <a:t>Allow</a:t>
            </a:r>
            <a:r>
              <a:rPr kumimoji="1" lang="zh-TW" altLang="en-US" sz="2400" dirty="0" smtClean="0"/>
              <a:t> </a:t>
            </a:r>
            <a:r>
              <a:rPr kumimoji="1" lang="en-US" altLang="zh-TW" sz="2400" dirty="0" smtClean="0"/>
              <a:t>any</a:t>
            </a:r>
            <a:r>
              <a:rPr kumimoji="1" lang="zh-TW" altLang="en-US" sz="2400" dirty="0" smtClean="0"/>
              <a:t> </a:t>
            </a:r>
            <a:r>
              <a:rPr kumimoji="1" lang="en-US" altLang="zh-TW" sz="2400" dirty="0" smtClean="0"/>
              <a:t>type</a:t>
            </a:r>
            <a:r>
              <a:rPr kumimoji="1" lang="zh-TW" altLang="en-US" sz="2400" dirty="0" smtClean="0"/>
              <a:t> </a:t>
            </a:r>
            <a:r>
              <a:rPr kumimoji="1" lang="en-US" altLang="zh-TW" sz="2400" dirty="0" smtClean="0"/>
              <a:t>of</a:t>
            </a:r>
            <a:r>
              <a:rPr kumimoji="1" lang="zh-TW" altLang="en-US" sz="2400" dirty="0" smtClean="0"/>
              <a:t> </a:t>
            </a:r>
            <a:r>
              <a:rPr kumimoji="1" lang="en-US" altLang="zh-TW" sz="2400" dirty="0" smtClean="0"/>
              <a:t>user</a:t>
            </a:r>
            <a:r>
              <a:rPr kumimoji="1" lang="zh-TW" altLang="en-US" sz="2400" dirty="0" smtClean="0"/>
              <a:t> </a:t>
            </a:r>
            <a:r>
              <a:rPr kumimoji="1" lang="en-US" altLang="zh-TW" sz="2400" dirty="0" smtClean="0"/>
              <a:t>agent,</a:t>
            </a:r>
            <a:r>
              <a:rPr kumimoji="1" lang="zh-TW" altLang="en-US" sz="2400" dirty="0" smtClean="0"/>
              <a:t> </a:t>
            </a:r>
            <a:r>
              <a:rPr kumimoji="1" lang="en-US" altLang="zh-TW" sz="2400" dirty="0" smtClean="0"/>
              <a:t>with</a:t>
            </a:r>
            <a:r>
              <a:rPr kumimoji="1" lang="zh-TW" altLang="en-US" sz="2400" dirty="0" smtClean="0"/>
              <a:t> </a:t>
            </a:r>
            <a:r>
              <a:rPr kumimoji="1" lang="en-US" altLang="zh-TW" sz="2400" dirty="0" smtClean="0"/>
              <a:t>or</a:t>
            </a:r>
            <a:r>
              <a:rPr kumimoji="1" lang="zh-TW" altLang="en-US" sz="2400" dirty="0" smtClean="0"/>
              <a:t> </a:t>
            </a:r>
            <a:r>
              <a:rPr kumimoji="1" lang="en-US" altLang="zh-TW" sz="2400" dirty="0" smtClean="0"/>
              <a:t>without</a:t>
            </a:r>
            <a:r>
              <a:rPr kumimoji="1" lang="zh-TW" altLang="en-US" sz="2400" dirty="0" smtClean="0"/>
              <a:t> </a:t>
            </a:r>
            <a:r>
              <a:rPr kumimoji="1" lang="en-US" altLang="zh-TW" sz="2400" dirty="0" smtClean="0"/>
              <a:t>NAT/F</a:t>
            </a:r>
            <a:r>
              <a:rPr kumimoji="1" lang="zh-TW" altLang="en-US" sz="2400" dirty="0" smtClean="0"/>
              <a:t> </a:t>
            </a:r>
            <a:r>
              <a:rPr kumimoji="1" lang="en-US" altLang="zh-TW" sz="2400" dirty="0" smtClean="0"/>
              <a:t>capabilities</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work</a:t>
            </a:r>
            <a:r>
              <a:rPr kumimoji="1" lang="zh-TW" altLang="en-US" sz="2400" dirty="0" smtClean="0"/>
              <a:t> </a:t>
            </a:r>
            <a:r>
              <a:rPr kumimoji="1" lang="en-US" altLang="zh-TW" sz="2400" dirty="0" smtClean="0"/>
              <a:t>with</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solution</a:t>
            </a:r>
            <a:endParaRPr kumimoji="1" lang="zh-TW" altLang="en-US" sz="2400"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12</a:t>
            </a:fld>
            <a:endParaRPr lang="en-US" dirty="0"/>
          </a:p>
        </p:txBody>
      </p:sp>
    </p:spTree>
    <p:extLst>
      <p:ext uri="{BB962C8B-B14F-4D97-AF65-F5344CB8AC3E}">
        <p14:creationId xmlns:p14="http://schemas.microsoft.com/office/powerpoint/2010/main" val="5966491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Overview</a:t>
            </a:r>
            <a:r>
              <a:rPr kumimoji="1" lang="zh-TW" altLang="en-US" dirty="0" smtClean="0"/>
              <a:t> </a:t>
            </a:r>
            <a:r>
              <a:rPr kumimoji="1" lang="en-US" altLang="zh-TW" dirty="0" smtClean="0"/>
              <a:t>of</a:t>
            </a:r>
            <a:r>
              <a:rPr kumimoji="1" lang="zh-TW" altLang="en-US" dirty="0" smtClean="0"/>
              <a:t> </a:t>
            </a:r>
            <a:r>
              <a:rPr kumimoji="1" lang="en-US" altLang="zh-TW" dirty="0" smtClean="0"/>
              <a:t>the</a:t>
            </a:r>
            <a:r>
              <a:rPr kumimoji="1" lang="zh-TW" altLang="en-US" dirty="0" smtClean="0"/>
              <a:t> </a:t>
            </a:r>
            <a:r>
              <a:rPr kumimoji="1" lang="en-US" altLang="zh-TW" dirty="0" smtClean="0"/>
              <a:t>NAT/F</a:t>
            </a:r>
            <a:r>
              <a:rPr kumimoji="1" lang="zh-TW" altLang="en-US" dirty="0" smtClean="0"/>
              <a:t> </a:t>
            </a:r>
            <a:r>
              <a:rPr kumimoji="1" lang="en-US" altLang="zh-TW" dirty="0" smtClean="0"/>
              <a:t>Traversal</a:t>
            </a:r>
            <a:r>
              <a:rPr kumimoji="1" lang="zh-TW" altLang="en-US" dirty="0" smtClean="0"/>
              <a:t> </a:t>
            </a:r>
            <a:r>
              <a:rPr kumimoji="1" lang="en-US" altLang="zh-TW" dirty="0" smtClean="0"/>
              <a:t>Procedure</a:t>
            </a:r>
            <a:endParaRPr kumimoji="1" lang="zh-TW" altLang="en-US" dirty="0"/>
          </a:p>
        </p:txBody>
      </p:sp>
      <p:sp>
        <p:nvSpPr>
          <p:cNvPr id="3" name="內容版面配置區 2"/>
          <p:cNvSpPr>
            <a:spLocks noGrp="1"/>
          </p:cNvSpPr>
          <p:nvPr>
            <p:ph idx="1"/>
          </p:nvPr>
        </p:nvSpPr>
        <p:spPr/>
        <p:txBody>
          <a:bodyPr>
            <a:normAutofit/>
          </a:bodyPr>
          <a:lstStyle/>
          <a:p>
            <a:pPr>
              <a:buFont typeface="Wingdings" charset="2"/>
              <a:buChar char="l"/>
            </a:pPr>
            <a:endParaRPr lang="en-US" altLang="zh-TW" sz="2400" dirty="0" smtClean="0"/>
          </a:p>
          <a:p>
            <a:pPr>
              <a:buFont typeface="Wingdings" charset="2"/>
              <a:buChar char="l"/>
            </a:pPr>
            <a:r>
              <a:rPr lang="en-US" altLang="zh-TW" sz="2400" dirty="0" smtClean="0"/>
              <a:t>Detect </a:t>
            </a:r>
            <a:r>
              <a:rPr lang="en-US" altLang="zh-TW" sz="2400" dirty="0"/>
              <a:t>whether it is private or public. </a:t>
            </a:r>
          </a:p>
          <a:p>
            <a:pPr>
              <a:buFont typeface="Wingdings" charset="2"/>
              <a:buChar char="l"/>
            </a:pPr>
            <a:r>
              <a:rPr lang="en-US" altLang="zh-TW" sz="2400" dirty="0" smtClean="0"/>
              <a:t> </a:t>
            </a:r>
            <a:r>
              <a:rPr lang="en-US" altLang="zh-TW" sz="2400" dirty="0"/>
              <a:t>If it is private, detect the public IP address and type of NAT/F that separates it from the public Internet. </a:t>
            </a:r>
          </a:p>
          <a:p>
            <a:pPr>
              <a:buFont typeface="Wingdings" charset="2"/>
              <a:buChar char="l"/>
            </a:pPr>
            <a:r>
              <a:rPr lang="en-US" altLang="zh-TW" sz="2400" dirty="0" smtClean="0"/>
              <a:t> </a:t>
            </a:r>
            <a:r>
              <a:rPr lang="en-US" altLang="zh-TW" sz="2400" dirty="0"/>
              <a:t>Regularly probe the STUN server to update the public address. This resolves the </a:t>
            </a:r>
            <a:r>
              <a:rPr lang="en-US" altLang="zh-TW" sz="2400" dirty="0" smtClean="0"/>
              <a:t>frequent </a:t>
            </a:r>
            <a:r>
              <a:rPr lang="en-US" altLang="zh-TW" sz="2400" dirty="0"/>
              <a:t>situation where the Internet service provider (ISP) dynamically changes the public IP address it gives to its customer. </a:t>
            </a:r>
          </a:p>
        </p:txBody>
      </p:sp>
      <p:sp>
        <p:nvSpPr>
          <p:cNvPr id="4" name="投影片編號版面配置區 3"/>
          <p:cNvSpPr>
            <a:spLocks noGrp="1"/>
          </p:cNvSpPr>
          <p:nvPr>
            <p:ph type="sldNum" sz="quarter" idx="12"/>
          </p:nvPr>
        </p:nvSpPr>
        <p:spPr/>
        <p:txBody>
          <a:bodyPr/>
          <a:lstStyle/>
          <a:p>
            <a:fld id="{6113E31D-E2AB-40D1-8B51-AFA5AFEF393A}" type="slidenum">
              <a:rPr lang="en-US" smtClean="0"/>
              <a:t>13</a:t>
            </a:fld>
            <a:endParaRPr lang="en-US" dirty="0"/>
          </a:p>
        </p:txBody>
      </p:sp>
    </p:spTree>
    <p:extLst>
      <p:ext uri="{BB962C8B-B14F-4D97-AF65-F5344CB8AC3E}">
        <p14:creationId xmlns:p14="http://schemas.microsoft.com/office/powerpoint/2010/main" val="3877059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a:t>Overview</a:t>
            </a:r>
            <a:r>
              <a:rPr kumimoji="1" lang="zh-TW" altLang="en-US" dirty="0"/>
              <a:t> </a:t>
            </a:r>
            <a:r>
              <a:rPr kumimoji="1" lang="en-US" altLang="zh-TW" dirty="0"/>
              <a:t>of</a:t>
            </a:r>
            <a:r>
              <a:rPr kumimoji="1" lang="zh-TW" altLang="en-US" dirty="0"/>
              <a:t> </a:t>
            </a:r>
            <a:r>
              <a:rPr kumimoji="1" lang="en-US" altLang="zh-TW" dirty="0"/>
              <a:t>the</a:t>
            </a:r>
            <a:r>
              <a:rPr kumimoji="1" lang="zh-TW" altLang="en-US" dirty="0"/>
              <a:t> </a:t>
            </a:r>
            <a:r>
              <a:rPr kumimoji="1" lang="en-US" altLang="zh-TW" dirty="0"/>
              <a:t>NAT/F</a:t>
            </a:r>
            <a:r>
              <a:rPr kumimoji="1" lang="zh-TW" altLang="en-US" dirty="0"/>
              <a:t> </a:t>
            </a:r>
            <a:r>
              <a:rPr kumimoji="1" lang="en-US" altLang="zh-TW" dirty="0"/>
              <a:t>Traversal</a:t>
            </a:r>
            <a:r>
              <a:rPr kumimoji="1" lang="zh-TW" altLang="en-US" dirty="0"/>
              <a:t> </a:t>
            </a:r>
            <a:r>
              <a:rPr kumimoji="1" lang="en-US" altLang="zh-TW" dirty="0" smtClean="0"/>
              <a:t>Procedure</a:t>
            </a:r>
            <a:r>
              <a:rPr kumimoji="1" lang="zh-TW" altLang="en-US" dirty="0" smtClean="0"/>
              <a:t> </a:t>
            </a:r>
            <a:r>
              <a:rPr kumimoji="1" lang="en-US" altLang="zh-TW" dirty="0" smtClean="0"/>
              <a:t>(cont.)</a:t>
            </a:r>
            <a:endParaRPr kumimoji="1" lang="zh-TW" altLang="en-US" dirty="0"/>
          </a:p>
        </p:txBody>
      </p:sp>
      <p:sp>
        <p:nvSpPr>
          <p:cNvPr id="3" name="內容版面配置區 2"/>
          <p:cNvSpPr>
            <a:spLocks noGrp="1"/>
          </p:cNvSpPr>
          <p:nvPr>
            <p:ph idx="1"/>
          </p:nvPr>
        </p:nvSpPr>
        <p:spPr/>
        <p:txBody>
          <a:bodyPr>
            <a:normAutofit/>
          </a:bodyPr>
          <a:lstStyle/>
          <a:p>
            <a:pPr>
              <a:buFont typeface="Wingdings" charset="2"/>
              <a:buChar char="l"/>
            </a:pPr>
            <a:r>
              <a:rPr lang="en-US" altLang="zh-TW" sz="2400" dirty="0"/>
              <a:t>For each received REGISTER request, detect the existence of a NAT/F that </a:t>
            </a:r>
            <a:r>
              <a:rPr lang="en-US" altLang="zh-TW" sz="2400" dirty="0" smtClean="0"/>
              <a:t>separates </a:t>
            </a:r>
            <a:r>
              <a:rPr lang="en-US" altLang="zh-TW" sz="2400" dirty="0"/>
              <a:t>the client from the server. Put this information in the database. </a:t>
            </a:r>
          </a:p>
          <a:p>
            <a:pPr>
              <a:buFont typeface="Wingdings" charset="2"/>
              <a:buChar char="l"/>
            </a:pPr>
            <a:r>
              <a:rPr lang="en-US" altLang="zh-TW" sz="2400" dirty="0" smtClean="0"/>
              <a:t>If </a:t>
            </a:r>
            <a:r>
              <a:rPr lang="en-US" altLang="zh-TW" sz="2400" dirty="0"/>
              <a:t>a registered client is behind a NAT/F, keep sending OPTIONS requests to it in order to keep the listening port open in its NAT/F. </a:t>
            </a:r>
          </a:p>
          <a:p>
            <a:pPr>
              <a:buFont typeface="Wingdings" charset="2"/>
              <a:buChar char="l"/>
            </a:pPr>
            <a:r>
              <a:rPr lang="en-US" altLang="zh-TW" sz="2400" dirty="0" smtClean="0"/>
              <a:t>For </a:t>
            </a:r>
            <a:r>
              <a:rPr lang="en-US" altLang="zh-TW" sz="2400" dirty="0"/>
              <a:t>each received INVITE request, detect the existence of a NAT/F that separates the client from the public Internet. </a:t>
            </a:r>
            <a:endParaRPr lang="en-US" altLang="zh-TW" sz="2400" dirty="0" smtClean="0"/>
          </a:p>
          <a:p>
            <a:pPr>
              <a:buFont typeface="Wingdings" charset="2"/>
              <a:buChar char="l"/>
            </a:pPr>
            <a:r>
              <a:rPr lang="en-US" altLang="zh-TW" sz="2400" dirty="0" smtClean="0"/>
              <a:t>If</a:t>
            </a:r>
            <a:r>
              <a:rPr lang="zh-TW" altLang="en-US" sz="2400" dirty="0" smtClean="0"/>
              <a:t> </a:t>
            </a:r>
            <a:r>
              <a:rPr lang="en-US" altLang="zh-TW" sz="2400" dirty="0" smtClean="0"/>
              <a:t>the</a:t>
            </a:r>
            <a:r>
              <a:rPr lang="zh-TW" altLang="en-US" sz="2400" dirty="0" smtClean="0"/>
              <a:t> </a:t>
            </a:r>
            <a:r>
              <a:rPr lang="en-US" altLang="zh-TW" sz="2400" dirty="0" smtClean="0"/>
              <a:t>tow</a:t>
            </a:r>
            <a:r>
              <a:rPr lang="zh-TW" altLang="en-US" sz="2400" dirty="0" smtClean="0"/>
              <a:t> </a:t>
            </a:r>
            <a:r>
              <a:rPr lang="en-US" altLang="zh-TW" sz="2400" dirty="0" smtClean="0"/>
              <a:t>clients</a:t>
            </a:r>
            <a:r>
              <a:rPr lang="zh-TW" altLang="en-US" sz="2400" dirty="0" smtClean="0"/>
              <a:t> </a:t>
            </a:r>
            <a:r>
              <a:rPr lang="en-US" altLang="zh-TW" sz="2400" dirty="0" smtClean="0"/>
              <a:t>are</a:t>
            </a:r>
            <a:r>
              <a:rPr lang="zh-TW" altLang="en-US" sz="2400" dirty="0" smtClean="0"/>
              <a:t> </a:t>
            </a:r>
            <a:r>
              <a:rPr lang="en-US" altLang="zh-TW" sz="2400" dirty="0" smtClean="0"/>
              <a:t>behind</a:t>
            </a:r>
            <a:r>
              <a:rPr lang="zh-TW" altLang="en-US" sz="2400" dirty="0" smtClean="0"/>
              <a:t> </a:t>
            </a:r>
            <a:r>
              <a:rPr lang="en-US" altLang="zh-TW" sz="2400" dirty="0" smtClean="0"/>
              <a:t>NAT/Fs,</a:t>
            </a:r>
            <a:r>
              <a:rPr lang="zh-TW" altLang="en-US" sz="2400" dirty="0" smtClean="0"/>
              <a:t> </a:t>
            </a:r>
            <a:r>
              <a:rPr lang="en-US" altLang="zh-TW" sz="2400" dirty="0" smtClean="0"/>
              <a:t>the</a:t>
            </a:r>
            <a:r>
              <a:rPr lang="zh-TW" altLang="en-US" sz="2400" dirty="0" smtClean="0"/>
              <a:t> </a:t>
            </a:r>
            <a:r>
              <a:rPr lang="en-US" altLang="zh-TW" sz="2400" dirty="0" smtClean="0"/>
              <a:t>server</a:t>
            </a:r>
            <a:r>
              <a:rPr lang="zh-TW" altLang="en-US" sz="2400" dirty="0" smtClean="0"/>
              <a:t> </a:t>
            </a:r>
            <a:r>
              <a:rPr lang="en-US" altLang="zh-TW" sz="2400" dirty="0" smtClean="0"/>
              <a:t>uses</a:t>
            </a:r>
            <a:r>
              <a:rPr lang="zh-TW" altLang="en-US" sz="2400" dirty="0" smtClean="0"/>
              <a:t> </a:t>
            </a:r>
            <a:r>
              <a:rPr lang="en-US" altLang="zh-TW" sz="2400" dirty="0" smtClean="0"/>
              <a:t>the</a:t>
            </a:r>
            <a:r>
              <a:rPr lang="zh-TW" altLang="en-US" sz="2400" dirty="0" smtClean="0"/>
              <a:t> </a:t>
            </a:r>
            <a:r>
              <a:rPr lang="en-US" altLang="zh-TW" sz="2400" dirty="0" smtClean="0"/>
              <a:t>RTP</a:t>
            </a:r>
            <a:r>
              <a:rPr lang="zh-TW" altLang="en-US" sz="2400" dirty="0" smtClean="0"/>
              <a:t> </a:t>
            </a:r>
            <a:r>
              <a:rPr lang="en-US" altLang="zh-TW" sz="2400" dirty="0" smtClean="0"/>
              <a:t>relay</a:t>
            </a:r>
            <a:r>
              <a:rPr lang="zh-TW" altLang="en-US" sz="2400" dirty="0" smtClean="0"/>
              <a:t> </a:t>
            </a:r>
            <a:r>
              <a:rPr lang="en-US" altLang="zh-TW" sz="2400" dirty="0" smtClean="0"/>
              <a:t>to</a:t>
            </a:r>
            <a:r>
              <a:rPr lang="zh-TW" altLang="en-US" sz="2400" dirty="0" smtClean="0"/>
              <a:t> </a:t>
            </a:r>
            <a:r>
              <a:rPr lang="en-US" altLang="zh-TW" sz="2400" dirty="0" smtClean="0"/>
              <a:t>traverse</a:t>
            </a:r>
            <a:r>
              <a:rPr lang="zh-TW" altLang="en-US" sz="2400" dirty="0" smtClean="0"/>
              <a:t> </a:t>
            </a:r>
            <a:r>
              <a:rPr lang="en-US" altLang="zh-TW" sz="2400" dirty="0" smtClean="0"/>
              <a:t>the</a:t>
            </a:r>
            <a:r>
              <a:rPr lang="zh-TW" altLang="en-US" sz="2400" dirty="0" smtClean="0"/>
              <a:t> </a:t>
            </a:r>
            <a:r>
              <a:rPr lang="en-US" altLang="zh-TW" sz="2400" dirty="0" smtClean="0"/>
              <a:t>NAT</a:t>
            </a:r>
            <a:endParaRPr lang="en-US" altLang="zh-TW" sz="2400" dirty="0"/>
          </a:p>
          <a:p>
            <a:endParaRPr kumimoji="1" lang="zh-TW" altLang="en-US" sz="2400"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14</a:t>
            </a:fld>
            <a:endParaRPr lang="en-US" dirty="0"/>
          </a:p>
        </p:txBody>
      </p:sp>
    </p:spTree>
    <p:extLst>
      <p:ext uri="{BB962C8B-B14F-4D97-AF65-F5344CB8AC3E}">
        <p14:creationId xmlns:p14="http://schemas.microsoft.com/office/powerpoint/2010/main" val="10927183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Use</a:t>
            </a:r>
            <a:r>
              <a:rPr kumimoji="1" lang="zh-TW" altLang="en-US" dirty="0" smtClean="0"/>
              <a:t> </a:t>
            </a:r>
            <a:r>
              <a:rPr kumimoji="1" lang="en-US" altLang="zh-TW" dirty="0" smtClean="0"/>
              <a:t>of</a:t>
            </a:r>
            <a:r>
              <a:rPr kumimoji="1" lang="zh-TW" altLang="en-US" dirty="0" smtClean="0"/>
              <a:t> </a:t>
            </a:r>
            <a:r>
              <a:rPr kumimoji="1" lang="en-US" altLang="zh-TW" dirty="0" smtClean="0"/>
              <a:t>the</a:t>
            </a:r>
            <a:r>
              <a:rPr kumimoji="1" lang="zh-TW" altLang="en-US" dirty="0" smtClean="0"/>
              <a:t> </a:t>
            </a:r>
            <a:r>
              <a:rPr kumimoji="1" lang="en-US" altLang="zh-TW" dirty="0" smtClean="0"/>
              <a:t>RTP</a:t>
            </a:r>
            <a:r>
              <a:rPr kumimoji="1" lang="zh-TW" altLang="en-US" dirty="0" smtClean="0"/>
              <a:t> </a:t>
            </a:r>
            <a:r>
              <a:rPr kumimoji="1" lang="en-US" altLang="zh-TW" dirty="0" smtClean="0"/>
              <a:t>Relay</a:t>
            </a:r>
            <a:endParaRPr kumimoji="1" lang="zh-TW" altLang="en-US" dirty="0"/>
          </a:p>
        </p:txBody>
      </p:sp>
      <p:sp>
        <p:nvSpPr>
          <p:cNvPr id="3" name="內容版面配置區 2"/>
          <p:cNvSpPr>
            <a:spLocks noGrp="1"/>
          </p:cNvSpPr>
          <p:nvPr>
            <p:ph idx="1"/>
          </p:nvPr>
        </p:nvSpPr>
        <p:spPr/>
        <p:txBody>
          <a:bodyPr>
            <a:normAutofit/>
          </a:bodyPr>
          <a:lstStyle/>
          <a:p>
            <a:pPr>
              <a:buFont typeface="Wingdings" charset="2"/>
              <a:buChar char="l"/>
            </a:pPr>
            <a:endParaRPr kumimoji="1" lang="en-US" altLang="zh-TW" sz="2400" dirty="0" smtClean="0"/>
          </a:p>
          <a:p>
            <a:pPr>
              <a:buFont typeface="Wingdings" charset="2"/>
              <a:buChar char="l"/>
            </a:pPr>
            <a:r>
              <a:rPr kumimoji="1" lang="en-US" altLang="zh-TW" sz="2400" dirty="0" smtClean="0"/>
              <a:t>RTP</a:t>
            </a:r>
            <a:r>
              <a:rPr kumimoji="1" lang="zh-TW" altLang="en-US" sz="2400" dirty="0" smtClean="0"/>
              <a:t> </a:t>
            </a:r>
            <a:r>
              <a:rPr kumimoji="1" lang="en-US" altLang="zh-TW" sz="2400" dirty="0" smtClean="0"/>
              <a:t>relay</a:t>
            </a:r>
            <a:r>
              <a:rPr kumimoji="1" lang="zh-TW" altLang="en-US" sz="2400" dirty="0" smtClean="0"/>
              <a:t> </a:t>
            </a:r>
            <a:r>
              <a:rPr kumimoji="1" lang="en-US" altLang="zh-TW" sz="2400" dirty="0" smtClean="0"/>
              <a:t>is</a:t>
            </a:r>
            <a:r>
              <a:rPr kumimoji="1" lang="zh-TW" altLang="en-US" sz="2400" dirty="0" smtClean="0"/>
              <a:t> </a:t>
            </a:r>
            <a:r>
              <a:rPr kumimoji="1" lang="en-US" altLang="zh-TW" sz="2400" dirty="0" smtClean="0"/>
              <a:t>used</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ensure</a:t>
            </a:r>
            <a:r>
              <a:rPr kumimoji="1" lang="zh-TW" altLang="en-US" sz="2400" dirty="0" smtClean="0"/>
              <a:t> </a:t>
            </a:r>
            <a:r>
              <a:rPr kumimoji="1" lang="en-US" altLang="zh-TW" sz="2400" dirty="0" smtClean="0"/>
              <a:t>that</a:t>
            </a:r>
            <a:r>
              <a:rPr kumimoji="1" lang="zh-TW" altLang="en-US" sz="2400" dirty="0"/>
              <a:t> </a:t>
            </a:r>
            <a:r>
              <a:rPr kumimoji="1" lang="en-US" altLang="zh-TW" sz="2400" dirty="0" smtClean="0"/>
              <a:t>media</a:t>
            </a:r>
            <a:r>
              <a:rPr kumimoji="1" lang="zh-TW" altLang="en-US" sz="2400" dirty="0" smtClean="0"/>
              <a:t> </a:t>
            </a:r>
            <a:r>
              <a:rPr kumimoji="1" lang="en-US" altLang="zh-TW" sz="2400" dirty="0" smtClean="0"/>
              <a:t>streams</a:t>
            </a:r>
            <a:r>
              <a:rPr kumimoji="1" lang="zh-TW" altLang="en-US" sz="2400" dirty="0" smtClean="0"/>
              <a:t> </a:t>
            </a:r>
            <a:r>
              <a:rPr kumimoji="1" lang="en-US" altLang="zh-TW" sz="2400" dirty="0" smtClean="0"/>
              <a:t>successfully</a:t>
            </a:r>
            <a:r>
              <a:rPr kumimoji="1" lang="zh-TW" altLang="en-US" sz="2400" dirty="0" smtClean="0"/>
              <a:t> </a:t>
            </a:r>
            <a:r>
              <a:rPr kumimoji="1" lang="en-US" altLang="zh-TW" sz="2400" dirty="0" smtClean="0"/>
              <a:t>traverse</a:t>
            </a:r>
            <a:r>
              <a:rPr kumimoji="1" lang="zh-TW" altLang="en-US" sz="2400" dirty="0" smtClean="0"/>
              <a:t> </a:t>
            </a:r>
            <a:r>
              <a:rPr kumimoji="1" lang="en-US" altLang="zh-TW" sz="2400" dirty="0" smtClean="0"/>
              <a:t>a</a:t>
            </a:r>
            <a:r>
              <a:rPr kumimoji="1" lang="zh-TW" altLang="en-US" sz="2400" dirty="0" smtClean="0"/>
              <a:t> </a:t>
            </a:r>
            <a:r>
              <a:rPr kumimoji="1" lang="en-US" altLang="zh-TW" sz="2400" dirty="0" smtClean="0"/>
              <a:t>NAT/F</a:t>
            </a:r>
          </a:p>
          <a:p>
            <a:pPr>
              <a:buFont typeface="Wingdings" charset="2"/>
              <a:buChar char="l"/>
            </a:pPr>
            <a:endParaRPr kumimoji="1" lang="en-US" altLang="zh-TW" sz="2400" dirty="0"/>
          </a:p>
          <a:p>
            <a:pPr>
              <a:buFont typeface="Wingdings" charset="2"/>
              <a:buChar char="l"/>
            </a:pPr>
            <a:r>
              <a:rPr kumimoji="1" lang="en-US" altLang="zh-TW" sz="2400" dirty="0" smtClean="0"/>
              <a:t>Use</a:t>
            </a:r>
            <a:r>
              <a:rPr kumimoji="1" lang="zh-TW" altLang="en-US" sz="2400" dirty="0" smtClean="0"/>
              <a:t> </a:t>
            </a:r>
            <a:r>
              <a:rPr kumimoji="1" lang="en-US" altLang="zh-TW" sz="2400" dirty="0" smtClean="0"/>
              <a:t>Media</a:t>
            </a:r>
            <a:r>
              <a:rPr kumimoji="1" lang="zh-TW" altLang="en-US" sz="2400" dirty="0" smtClean="0"/>
              <a:t> </a:t>
            </a:r>
            <a:r>
              <a:rPr kumimoji="1" lang="en-US" altLang="zh-TW" sz="2400" dirty="0" smtClean="0"/>
              <a:t>Control</a:t>
            </a:r>
            <a:r>
              <a:rPr kumimoji="1" lang="zh-TW" altLang="en-US" sz="2400" dirty="0" smtClean="0"/>
              <a:t> </a:t>
            </a:r>
            <a:r>
              <a:rPr kumimoji="1" lang="en-US" altLang="zh-TW" sz="2400" dirty="0" smtClean="0"/>
              <a:t>Protocol</a:t>
            </a:r>
            <a:r>
              <a:rPr kumimoji="1" lang="zh-TW" altLang="en-US" sz="2400" dirty="0" smtClean="0"/>
              <a:t> </a:t>
            </a:r>
            <a:r>
              <a:rPr kumimoji="1" lang="en-US" altLang="zh-TW" sz="2400" dirty="0" smtClean="0"/>
              <a:t>(MCP)</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coordinate</a:t>
            </a:r>
            <a:r>
              <a:rPr kumimoji="1" lang="zh-TW" altLang="en-US" sz="2400" dirty="0" smtClean="0"/>
              <a:t> </a:t>
            </a:r>
            <a:r>
              <a:rPr kumimoji="1" lang="en-US" altLang="zh-TW" sz="2400" dirty="0" smtClean="0"/>
              <a:t>with</a:t>
            </a:r>
            <a:r>
              <a:rPr kumimoji="1" lang="zh-TW" altLang="en-US" sz="2400" dirty="0" smtClean="0"/>
              <a:t> </a:t>
            </a:r>
            <a:r>
              <a:rPr kumimoji="1" lang="en-US" altLang="zh-TW" sz="2400" dirty="0" smtClean="0"/>
              <a:t>proxy</a:t>
            </a:r>
            <a:r>
              <a:rPr kumimoji="1" lang="zh-TW" altLang="en-US" sz="2400" dirty="0" smtClean="0"/>
              <a:t> </a:t>
            </a:r>
            <a:r>
              <a:rPr kumimoji="1" lang="en-US" altLang="zh-TW" sz="2400" dirty="0" smtClean="0"/>
              <a:t>server</a:t>
            </a:r>
            <a:r>
              <a:rPr kumimoji="1" lang="zh-TW" altLang="en-US" sz="2400" dirty="0" smtClean="0"/>
              <a:t> </a:t>
            </a:r>
            <a:r>
              <a:rPr kumimoji="1" lang="en-US" altLang="zh-TW" sz="2400" dirty="0" smtClean="0"/>
              <a:t>and</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RTP</a:t>
            </a:r>
            <a:r>
              <a:rPr kumimoji="1" lang="zh-TW" altLang="en-US" sz="2400" dirty="0" smtClean="0"/>
              <a:t> </a:t>
            </a:r>
            <a:r>
              <a:rPr kumimoji="1" lang="en-US" altLang="zh-TW" sz="2400" dirty="0" smtClean="0"/>
              <a:t>relay</a:t>
            </a:r>
            <a:endParaRPr kumimoji="1" lang="zh-TW" altLang="en-US" sz="2400"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15</a:t>
            </a:fld>
            <a:endParaRPr lang="en-US" dirty="0"/>
          </a:p>
        </p:txBody>
      </p:sp>
    </p:spTree>
    <p:extLst>
      <p:ext uri="{BB962C8B-B14F-4D97-AF65-F5344CB8AC3E}">
        <p14:creationId xmlns:p14="http://schemas.microsoft.com/office/powerpoint/2010/main" val="5893483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a:t>Media</a:t>
            </a:r>
            <a:r>
              <a:rPr kumimoji="1" lang="zh-TW" altLang="en-US" dirty="0"/>
              <a:t> </a:t>
            </a:r>
            <a:r>
              <a:rPr kumimoji="1" lang="en-US" altLang="zh-TW" dirty="0"/>
              <a:t>Control</a:t>
            </a:r>
            <a:r>
              <a:rPr kumimoji="1" lang="zh-TW" altLang="en-US" dirty="0"/>
              <a:t> </a:t>
            </a:r>
            <a:r>
              <a:rPr kumimoji="1" lang="en-US" altLang="zh-TW" dirty="0"/>
              <a:t>Protocol</a:t>
            </a:r>
            <a:r>
              <a:rPr kumimoji="1" lang="zh-TW" altLang="en-US" dirty="0"/>
              <a:t> </a:t>
            </a:r>
            <a:r>
              <a:rPr kumimoji="1" lang="en-US" altLang="zh-TW" dirty="0"/>
              <a:t>(MCP)</a:t>
            </a:r>
            <a:endParaRPr kumimoji="1" lang="zh-TW" altLang="en-US" dirty="0"/>
          </a:p>
        </p:txBody>
      </p:sp>
      <p:sp>
        <p:nvSpPr>
          <p:cNvPr id="3" name="內容版面配置區 2"/>
          <p:cNvSpPr>
            <a:spLocks noGrp="1"/>
          </p:cNvSpPr>
          <p:nvPr>
            <p:ph idx="1"/>
          </p:nvPr>
        </p:nvSpPr>
        <p:spPr/>
        <p:txBody>
          <a:bodyPr>
            <a:normAutofit/>
          </a:bodyPr>
          <a:lstStyle/>
          <a:p>
            <a:pPr>
              <a:buFont typeface="Wingdings" charset="2"/>
              <a:buChar char="l"/>
            </a:pPr>
            <a:endParaRPr kumimoji="1" lang="en-US" altLang="zh-TW" sz="2400" dirty="0" smtClean="0"/>
          </a:p>
          <a:p>
            <a:pPr>
              <a:buFont typeface="Wingdings" charset="2"/>
              <a:buChar char="l"/>
            </a:pPr>
            <a:r>
              <a:rPr kumimoji="1" lang="en-US" altLang="zh-TW" sz="2400" dirty="0" smtClean="0"/>
              <a:t>Three</a:t>
            </a:r>
            <a:r>
              <a:rPr kumimoji="1" lang="zh-TW" altLang="en-US" sz="2400" dirty="0" smtClean="0"/>
              <a:t> </a:t>
            </a:r>
            <a:r>
              <a:rPr kumimoji="1" lang="en-US" altLang="zh-TW" sz="2400" dirty="0" smtClean="0"/>
              <a:t>messages</a:t>
            </a:r>
            <a:r>
              <a:rPr kumimoji="1" lang="zh-TW" altLang="en-US" sz="2400" dirty="0" smtClean="0"/>
              <a:t> </a:t>
            </a:r>
            <a:r>
              <a:rPr kumimoji="1" lang="en-US" altLang="zh-TW" sz="2400" dirty="0" smtClean="0"/>
              <a:t>:</a:t>
            </a:r>
            <a:r>
              <a:rPr kumimoji="1" lang="zh-TW" altLang="en-US" sz="2400" dirty="0" smtClean="0"/>
              <a:t> </a:t>
            </a:r>
            <a:r>
              <a:rPr kumimoji="1" lang="en-US" altLang="zh-TW" sz="2400" dirty="0" smtClean="0"/>
              <a:t>ALLOCATE,</a:t>
            </a:r>
            <a:r>
              <a:rPr kumimoji="1" lang="zh-TW" altLang="en-US" sz="2400" dirty="0" smtClean="0"/>
              <a:t> </a:t>
            </a:r>
            <a:r>
              <a:rPr kumimoji="1" lang="en-US" altLang="zh-TW" sz="2400" dirty="0" smtClean="0"/>
              <a:t>CONNECT,</a:t>
            </a:r>
            <a:r>
              <a:rPr kumimoji="1" lang="zh-TW" altLang="en-US" sz="2400" dirty="0" smtClean="0"/>
              <a:t> </a:t>
            </a:r>
            <a:r>
              <a:rPr kumimoji="1" lang="en-US" altLang="zh-TW" sz="2400" dirty="0" smtClean="0"/>
              <a:t>STOP</a:t>
            </a:r>
          </a:p>
          <a:p>
            <a:pPr lvl="1">
              <a:buFont typeface="Wingdings" charset="2"/>
              <a:buChar char="l"/>
            </a:pPr>
            <a:r>
              <a:rPr kumimoji="1" lang="en-US" altLang="zh-TW" sz="2000" dirty="0" smtClean="0"/>
              <a:t>ALLOCATE</a:t>
            </a:r>
            <a:r>
              <a:rPr kumimoji="1" lang="zh-TW" altLang="en-US" sz="2000" dirty="0" smtClean="0"/>
              <a:t> </a:t>
            </a:r>
            <a:r>
              <a:rPr kumimoji="1" lang="en-US" altLang="zh-TW" sz="2000" dirty="0" smtClean="0"/>
              <a:t>asks</a:t>
            </a:r>
            <a:r>
              <a:rPr kumimoji="1" lang="zh-TW" altLang="en-US" sz="2000" dirty="0" smtClean="0"/>
              <a:t> </a:t>
            </a:r>
            <a:r>
              <a:rPr kumimoji="1" lang="en-US" altLang="zh-TW" sz="2000" dirty="0" smtClean="0"/>
              <a:t>the</a:t>
            </a:r>
            <a:r>
              <a:rPr kumimoji="1" lang="zh-TW" altLang="en-US" sz="2000" dirty="0" smtClean="0"/>
              <a:t> </a:t>
            </a:r>
            <a:r>
              <a:rPr kumimoji="1" lang="en-US" altLang="zh-TW" sz="2000" dirty="0" smtClean="0"/>
              <a:t>RTP</a:t>
            </a:r>
            <a:r>
              <a:rPr kumimoji="1" lang="zh-TW" altLang="en-US" sz="2000" dirty="0" smtClean="0"/>
              <a:t> </a:t>
            </a:r>
            <a:r>
              <a:rPr kumimoji="1" lang="en-US" altLang="zh-TW" sz="2000" dirty="0" smtClean="0"/>
              <a:t>relay</a:t>
            </a:r>
            <a:r>
              <a:rPr kumimoji="1" lang="zh-TW" altLang="en-US" sz="2000" dirty="0" smtClean="0"/>
              <a:t> </a:t>
            </a:r>
            <a:r>
              <a:rPr kumimoji="1" lang="en-US" altLang="zh-TW" sz="2000" dirty="0" smtClean="0"/>
              <a:t>to</a:t>
            </a:r>
            <a:r>
              <a:rPr kumimoji="1" lang="zh-TW" altLang="en-US" sz="2000" dirty="0" smtClean="0"/>
              <a:t> </a:t>
            </a:r>
            <a:r>
              <a:rPr kumimoji="1" lang="en-US" altLang="zh-TW" sz="2000" dirty="0" smtClean="0"/>
              <a:t>allocate</a:t>
            </a:r>
            <a:r>
              <a:rPr kumimoji="1" lang="zh-TW" altLang="en-US" sz="2000" dirty="0" smtClean="0"/>
              <a:t> </a:t>
            </a:r>
            <a:r>
              <a:rPr kumimoji="1" lang="en-US" altLang="zh-TW" sz="2000" dirty="0" smtClean="0"/>
              <a:t>the</a:t>
            </a:r>
            <a:r>
              <a:rPr kumimoji="1" lang="zh-TW" altLang="en-US" sz="2000" dirty="0" smtClean="0"/>
              <a:t> </a:t>
            </a:r>
            <a:r>
              <a:rPr kumimoji="1" lang="en-US" altLang="zh-TW" sz="2000" dirty="0" smtClean="0"/>
              <a:t>resources</a:t>
            </a:r>
            <a:r>
              <a:rPr kumimoji="1" lang="zh-TW" altLang="en-US" sz="2000" dirty="0" smtClean="0"/>
              <a:t> </a:t>
            </a:r>
            <a:r>
              <a:rPr kumimoji="1" lang="en-US" altLang="zh-TW" sz="2000" dirty="0" smtClean="0"/>
              <a:t>to</a:t>
            </a:r>
            <a:r>
              <a:rPr kumimoji="1" lang="zh-TW" altLang="en-US" sz="2000" dirty="0" smtClean="0"/>
              <a:t> </a:t>
            </a:r>
            <a:r>
              <a:rPr kumimoji="1" lang="en-US" altLang="zh-TW" sz="2000" dirty="0" smtClean="0"/>
              <a:t>a</a:t>
            </a:r>
            <a:r>
              <a:rPr kumimoji="1" lang="zh-TW" altLang="en-US" sz="2000" dirty="0" smtClean="0"/>
              <a:t> </a:t>
            </a:r>
            <a:r>
              <a:rPr kumimoji="1" lang="en-US" altLang="zh-TW" sz="2000" dirty="0" smtClean="0"/>
              <a:t>new</a:t>
            </a:r>
            <a:r>
              <a:rPr kumimoji="1" lang="zh-TW" altLang="en-US" sz="2000" dirty="0" smtClean="0"/>
              <a:t> </a:t>
            </a:r>
            <a:r>
              <a:rPr kumimoji="1" lang="en-US" altLang="zh-TW" sz="2000" dirty="0" smtClean="0"/>
              <a:t>media</a:t>
            </a:r>
            <a:r>
              <a:rPr kumimoji="1" lang="zh-TW" altLang="en-US" sz="2000" dirty="0" smtClean="0"/>
              <a:t> </a:t>
            </a:r>
            <a:r>
              <a:rPr kumimoji="1" lang="en-US" altLang="zh-TW" sz="2000" dirty="0" smtClean="0"/>
              <a:t>session</a:t>
            </a:r>
          </a:p>
          <a:p>
            <a:pPr lvl="1">
              <a:buFont typeface="Wingdings" charset="2"/>
              <a:buChar char="l"/>
            </a:pPr>
            <a:r>
              <a:rPr kumimoji="1" lang="en-US" altLang="zh-TW" sz="2000" dirty="0" smtClean="0"/>
              <a:t>CONNECT</a:t>
            </a:r>
            <a:r>
              <a:rPr kumimoji="1" lang="zh-TW" altLang="en-US" sz="2000" dirty="0" smtClean="0"/>
              <a:t> </a:t>
            </a:r>
            <a:r>
              <a:rPr kumimoji="1" lang="en-US" altLang="zh-TW" sz="2000" dirty="0" smtClean="0"/>
              <a:t>asks</a:t>
            </a:r>
            <a:r>
              <a:rPr kumimoji="1" lang="zh-TW" altLang="en-US" sz="2000" dirty="0" smtClean="0"/>
              <a:t> </a:t>
            </a:r>
            <a:r>
              <a:rPr kumimoji="1" lang="en-US" altLang="zh-TW" sz="2000" dirty="0" smtClean="0"/>
              <a:t>the</a:t>
            </a:r>
            <a:r>
              <a:rPr kumimoji="1" lang="zh-TW" altLang="en-US" sz="2000" dirty="0" smtClean="0"/>
              <a:t> </a:t>
            </a:r>
            <a:r>
              <a:rPr kumimoji="1" lang="en-US" altLang="zh-TW" sz="2000" dirty="0" smtClean="0"/>
              <a:t>RTP</a:t>
            </a:r>
            <a:r>
              <a:rPr kumimoji="1" lang="zh-TW" altLang="en-US" sz="2000" dirty="0" smtClean="0"/>
              <a:t> </a:t>
            </a:r>
            <a:r>
              <a:rPr kumimoji="1" lang="en-US" altLang="zh-TW" sz="2000" dirty="0" smtClean="0"/>
              <a:t>relay</a:t>
            </a:r>
            <a:r>
              <a:rPr kumimoji="1" lang="zh-TW" altLang="en-US" sz="2000" dirty="0" smtClean="0"/>
              <a:t> </a:t>
            </a:r>
            <a:r>
              <a:rPr kumimoji="1" lang="en-US" altLang="zh-TW" sz="2000" dirty="0" smtClean="0"/>
              <a:t>to</a:t>
            </a:r>
            <a:r>
              <a:rPr kumimoji="1" lang="zh-TW" altLang="en-US" sz="2000" dirty="0" smtClean="0"/>
              <a:t> </a:t>
            </a:r>
            <a:r>
              <a:rPr kumimoji="1" lang="en-US" altLang="zh-TW" sz="2000" dirty="0" smtClean="0"/>
              <a:t>relay</a:t>
            </a:r>
            <a:r>
              <a:rPr kumimoji="1" lang="zh-TW" altLang="en-US" sz="2000" dirty="0" smtClean="0"/>
              <a:t> </a:t>
            </a:r>
            <a:r>
              <a:rPr kumimoji="1" lang="en-US" altLang="zh-TW" sz="2000" dirty="0" smtClean="0"/>
              <a:t>the</a:t>
            </a:r>
            <a:r>
              <a:rPr kumimoji="1" lang="zh-TW" altLang="en-US" sz="2000" dirty="0" smtClean="0"/>
              <a:t> </a:t>
            </a:r>
            <a:r>
              <a:rPr kumimoji="1" lang="en-US" altLang="zh-TW" sz="2000" dirty="0" smtClean="0"/>
              <a:t>RTP</a:t>
            </a:r>
            <a:r>
              <a:rPr kumimoji="1" lang="zh-TW" altLang="en-US" sz="2000" dirty="0" smtClean="0"/>
              <a:t> </a:t>
            </a:r>
            <a:r>
              <a:rPr kumimoji="1" lang="en-US" altLang="zh-TW" sz="2000" dirty="0" smtClean="0"/>
              <a:t>streams</a:t>
            </a:r>
            <a:r>
              <a:rPr kumimoji="1" lang="zh-TW" altLang="en-US" sz="2000" dirty="0" smtClean="0"/>
              <a:t> </a:t>
            </a:r>
            <a:r>
              <a:rPr kumimoji="1" lang="en-US" altLang="zh-TW" sz="2000" dirty="0" smtClean="0"/>
              <a:t>between</a:t>
            </a:r>
            <a:r>
              <a:rPr kumimoji="1" lang="zh-TW" altLang="en-US" sz="2000" dirty="0" smtClean="0"/>
              <a:t> </a:t>
            </a:r>
            <a:r>
              <a:rPr kumimoji="1" lang="en-US" altLang="zh-TW" sz="2000" dirty="0" smtClean="0"/>
              <a:t>two</a:t>
            </a:r>
            <a:r>
              <a:rPr kumimoji="1" lang="zh-TW" altLang="en-US" sz="2000" dirty="0" smtClean="0"/>
              <a:t> </a:t>
            </a:r>
            <a:r>
              <a:rPr kumimoji="1" lang="en-US" altLang="zh-TW" sz="2000" dirty="0" smtClean="0"/>
              <a:t>clients</a:t>
            </a:r>
          </a:p>
          <a:p>
            <a:pPr lvl="1">
              <a:buFont typeface="Wingdings" charset="2"/>
              <a:buChar char="l"/>
            </a:pPr>
            <a:r>
              <a:rPr kumimoji="1" lang="en-US" altLang="zh-TW" sz="2000" dirty="0" smtClean="0"/>
              <a:t>STOP</a:t>
            </a:r>
            <a:r>
              <a:rPr kumimoji="1" lang="zh-TW" altLang="en-US" sz="2000" dirty="0" smtClean="0"/>
              <a:t> </a:t>
            </a:r>
            <a:r>
              <a:rPr kumimoji="1" lang="en-US" altLang="zh-TW" sz="2000" dirty="0" smtClean="0"/>
              <a:t>asks</a:t>
            </a:r>
            <a:r>
              <a:rPr kumimoji="1" lang="zh-TW" altLang="en-US" sz="2000" dirty="0" smtClean="0"/>
              <a:t> </a:t>
            </a:r>
            <a:r>
              <a:rPr kumimoji="1" lang="en-US" altLang="zh-TW" sz="2000" dirty="0" smtClean="0"/>
              <a:t>the</a:t>
            </a:r>
            <a:r>
              <a:rPr kumimoji="1" lang="zh-TW" altLang="en-US" sz="2000" dirty="0" smtClean="0"/>
              <a:t> </a:t>
            </a:r>
            <a:r>
              <a:rPr kumimoji="1" lang="en-US" altLang="zh-TW" sz="2000" dirty="0" smtClean="0"/>
              <a:t>RTP</a:t>
            </a:r>
            <a:r>
              <a:rPr kumimoji="1" lang="zh-TW" altLang="en-US" sz="2000" dirty="0" smtClean="0"/>
              <a:t> </a:t>
            </a:r>
            <a:r>
              <a:rPr kumimoji="1" lang="en-US" altLang="zh-TW" sz="2000" dirty="0" smtClean="0"/>
              <a:t>relay</a:t>
            </a:r>
            <a:r>
              <a:rPr kumimoji="1" lang="zh-TW" altLang="en-US" sz="2000" dirty="0" smtClean="0"/>
              <a:t> </a:t>
            </a:r>
            <a:r>
              <a:rPr kumimoji="1" lang="en-US" altLang="zh-TW" sz="2000" dirty="0" smtClean="0"/>
              <a:t>to</a:t>
            </a:r>
            <a:r>
              <a:rPr kumimoji="1" lang="zh-TW" altLang="en-US" sz="2000" dirty="0" smtClean="0"/>
              <a:t> </a:t>
            </a:r>
            <a:r>
              <a:rPr kumimoji="1" lang="en-US" altLang="zh-TW" sz="2000" dirty="0" smtClean="0"/>
              <a:t>stop</a:t>
            </a:r>
            <a:r>
              <a:rPr kumimoji="1" lang="zh-TW" altLang="en-US" sz="2000" dirty="0" smtClean="0"/>
              <a:t> </a:t>
            </a:r>
            <a:r>
              <a:rPr kumimoji="1" lang="en-US" altLang="zh-TW" sz="2000" dirty="0" smtClean="0"/>
              <a:t>an</a:t>
            </a:r>
            <a:r>
              <a:rPr kumimoji="1" lang="zh-TW" altLang="en-US" sz="2000" dirty="0" smtClean="0"/>
              <a:t> </a:t>
            </a:r>
            <a:r>
              <a:rPr kumimoji="1" lang="en-US" altLang="zh-TW" sz="2000" dirty="0" smtClean="0"/>
              <a:t>ongoing</a:t>
            </a:r>
            <a:r>
              <a:rPr kumimoji="1" lang="zh-TW" altLang="en-US" sz="2000" dirty="0" smtClean="0"/>
              <a:t> </a:t>
            </a:r>
            <a:r>
              <a:rPr kumimoji="1" lang="en-US" altLang="zh-TW" sz="2000" dirty="0" smtClean="0"/>
              <a:t>session</a:t>
            </a:r>
          </a:p>
          <a:p>
            <a:pPr lvl="1">
              <a:buFont typeface="Wingdings" charset="2"/>
              <a:buChar char="l"/>
            </a:pPr>
            <a:endParaRPr kumimoji="1" lang="en-US" altLang="zh-TW" sz="2000" dirty="0" smtClean="0"/>
          </a:p>
          <a:p>
            <a:pPr lvl="1">
              <a:buFont typeface="Wingdings" charset="2"/>
              <a:buChar char="l"/>
            </a:pPr>
            <a:endParaRPr kumimoji="1" lang="en-US" altLang="zh-TW" sz="2000" dirty="0" smtClean="0"/>
          </a:p>
        </p:txBody>
      </p:sp>
      <p:sp>
        <p:nvSpPr>
          <p:cNvPr id="4" name="投影片編號版面配置區 3"/>
          <p:cNvSpPr>
            <a:spLocks noGrp="1"/>
          </p:cNvSpPr>
          <p:nvPr>
            <p:ph type="sldNum" sz="quarter" idx="12"/>
          </p:nvPr>
        </p:nvSpPr>
        <p:spPr/>
        <p:txBody>
          <a:bodyPr/>
          <a:lstStyle/>
          <a:p>
            <a:fld id="{6113E31D-E2AB-40D1-8B51-AFA5AFEF393A}" type="slidenum">
              <a:rPr lang="en-US" smtClean="0"/>
              <a:t>16</a:t>
            </a:fld>
            <a:endParaRPr lang="en-US" dirty="0"/>
          </a:p>
        </p:txBody>
      </p:sp>
    </p:spTree>
    <p:extLst>
      <p:ext uri="{BB962C8B-B14F-4D97-AF65-F5344CB8AC3E}">
        <p14:creationId xmlns:p14="http://schemas.microsoft.com/office/powerpoint/2010/main" val="6586086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Procedure</a:t>
            </a:r>
            <a:r>
              <a:rPr kumimoji="1" lang="zh-TW" altLang="en-US" dirty="0" smtClean="0"/>
              <a:t> </a:t>
            </a:r>
            <a:r>
              <a:rPr kumimoji="1" lang="en-US" altLang="zh-TW" dirty="0" smtClean="0"/>
              <a:t>for</a:t>
            </a:r>
            <a:r>
              <a:rPr kumimoji="1" lang="zh-TW" altLang="en-US" dirty="0" smtClean="0"/>
              <a:t> </a:t>
            </a:r>
            <a:r>
              <a:rPr kumimoji="1" lang="en-US" altLang="zh-TW" dirty="0" smtClean="0"/>
              <a:t>NAT/F</a:t>
            </a:r>
            <a:r>
              <a:rPr kumimoji="1" lang="zh-TW" altLang="en-US" dirty="0" smtClean="0"/>
              <a:t> </a:t>
            </a:r>
            <a:r>
              <a:rPr kumimoji="1" lang="en-US" altLang="zh-TW" dirty="0" smtClean="0"/>
              <a:t>traversal</a:t>
            </a:r>
            <a:r>
              <a:rPr kumimoji="1" lang="zh-TW" altLang="en-US" dirty="0" smtClean="0"/>
              <a:t> </a:t>
            </a:r>
            <a:r>
              <a:rPr kumimoji="1" lang="en-US" altLang="zh-TW" dirty="0" smtClean="0"/>
              <a:t>using</a:t>
            </a:r>
            <a:r>
              <a:rPr kumimoji="1" lang="zh-TW" altLang="en-US" dirty="0" smtClean="0"/>
              <a:t> </a:t>
            </a:r>
            <a:r>
              <a:rPr kumimoji="1" lang="en-US" altLang="zh-TW" dirty="0" smtClean="0"/>
              <a:t>the</a:t>
            </a:r>
            <a:r>
              <a:rPr kumimoji="1" lang="zh-TW" altLang="en-US" dirty="0" smtClean="0"/>
              <a:t> </a:t>
            </a:r>
            <a:r>
              <a:rPr kumimoji="1" lang="en-US" altLang="zh-TW" dirty="0" smtClean="0"/>
              <a:t>RTP</a:t>
            </a:r>
            <a:r>
              <a:rPr kumimoji="1" lang="zh-TW" altLang="en-US" dirty="0" smtClean="0"/>
              <a:t> </a:t>
            </a:r>
            <a:r>
              <a:rPr kumimoji="1" lang="en-US" altLang="zh-TW" dirty="0" smtClean="0"/>
              <a:t>relay</a:t>
            </a:r>
            <a:endParaRPr kumimoji="1" lang="zh-TW" altLang="en-US" dirty="0"/>
          </a:p>
        </p:txBody>
      </p:sp>
      <p:sp>
        <p:nvSpPr>
          <p:cNvPr id="3" name="內容版面配置區 2"/>
          <p:cNvSpPr>
            <a:spLocks noGrp="1"/>
          </p:cNvSpPr>
          <p:nvPr>
            <p:ph idx="1"/>
          </p:nvPr>
        </p:nvSpPr>
        <p:spPr/>
        <p:txBody>
          <a:bodyPr>
            <a:normAutofit/>
          </a:bodyPr>
          <a:lstStyle/>
          <a:p>
            <a:pPr marL="457200" indent="-457200">
              <a:buFont typeface="+mj-lt"/>
              <a:buAutoNum type="arabicPeriod"/>
            </a:pPr>
            <a:r>
              <a:rPr kumimoji="1" lang="en-US" altLang="zh-TW" sz="2400" dirty="0" smtClean="0"/>
              <a:t>The</a:t>
            </a:r>
            <a:r>
              <a:rPr kumimoji="1" lang="zh-TW" altLang="en-US" sz="2400" dirty="0" smtClean="0"/>
              <a:t> </a:t>
            </a:r>
            <a:r>
              <a:rPr kumimoji="1" lang="en-US" altLang="zh-TW" sz="2400" dirty="0" smtClean="0"/>
              <a:t>caller</a:t>
            </a:r>
            <a:r>
              <a:rPr kumimoji="1" lang="zh-TW" altLang="en-US" sz="2400" dirty="0" smtClean="0"/>
              <a:t> </a:t>
            </a:r>
            <a:r>
              <a:rPr kumimoji="1" lang="en-US" altLang="zh-TW" sz="2400" dirty="0" smtClean="0"/>
              <a:t>sends</a:t>
            </a:r>
            <a:r>
              <a:rPr kumimoji="1" lang="zh-TW" altLang="en-US" sz="2400" dirty="0" smtClean="0"/>
              <a:t> </a:t>
            </a:r>
            <a:r>
              <a:rPr kumimoji="1" lang="en-US" altLang="zh-TW" sz="2400" dirty="0" smtClean="0"/>
              <a:t>a</a:t>
            </a:r>
            <a:r>
              <a:rPr kumimoji="1" lang="zh-TW" altLang="en-US" sz="2400" dirty="0" smtClean="0"/>
              <a:t> </a:t>
            </a:r>
            <a:r>
              <a:rPr kumimoji="1" lang="en-US" altLang="zh-TW" sz="2400" dirty="0" smtClean="0"/>
              <a:t>SIP</a:t>
            </a:r>
            <a:r>
              <a:rPr kumimoji="1" lang="zh-TW" altLang="en-US" sz="2400" dirty="0" smtClean="0"/>
              <a:t> </a:t>
            </a:r>
            <a:r>
              <a:rPr kumimoji="1" lang="en-US" altLang="zh-TW" sz="2400" dirty="0" smtClean="0"/>
              <a:t>INVITE</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proxy</a:t>
            </a:r>
            <a:r>
              <a:rPr kumimoji="1" lang="zh-TW" altLang="en-US" sz="2400" dirty="0" smtClean="0"/>
              <a:t> </a:t>
            </a:r>
            <a:r>
              <a:rPr kumimoji="1" lang="en-US" altLang="zh-TW" sz="2400" dirty="0" smtClean="0"/>
              <a:t>server</a:t>
            </a:r>
          </a:p>
          <a:p>
            <a:pPr marL="457200" indent="-457200">
              <a:buFont typeface="+mj-lt"/>
              <a:buAutoNum type="arabicPeriod"/>
            </a:pPr>
            <a:r>
              <a:rPr kumimoji="1" lang="en-US" altLang="zh-TW" sz="2400" dirty="0" smtClean="0"/>
              <a:t>The</a:t>
            </a:r>
            <a:r>
              <a:rPr kumimoji="1" lang="zh-TW" altLang="en-US" sz="2400" dirty="0" smtClean="0"/>
              <a:t> </a:t>
            </a:r>
            <a:r>
              <a:rPr kumimoji="1" lang="en-US" altLang="zh-TW" sz="2400" dirty="0" smtClean="0"/>
              <a:t>proxy</a:t>
            </a:r>
            <a:r>
              <a:rPr kumimoji="1" lang="zh-TW" altLang="en-US" sz="2400" dirty="0" smtClean="0"/>
              <a:t> </a:t>
            </a:r>
            <a:r>
              <a:rPr kumimoji="1" lang="en-US" altLang="zh-TW" sz="2400" dirty="0" smtClean="0"/>
              <a:t>server</a:t>
            </a:r>
            <a:r>
              <a:rPr kumimoji="1" lang="zh-TW" altLang="en-US" sz="2400" dirty="0" smtClean="0"/>
              <a:t> </a:t>
            </a:r>
            <a:r>
              <a:rPr kumimoji="1" lang="en-US" altLang="zh-TW" sz="2400" dirty="0" smtClean="0"/>
              <a:t>sends</a:t>
            </a:r>
            <a:r>
              <a:rPr kumimoji="1" lang="zh-TW" altLang="en-US" sz="2400" dirty="0" smtClean="0"/>
              <a:t> </a:t>
            </a:r>
            <a:r>
              <a:rPr kumimoji="1" lang="en-US" altLang="zh-TW" sz="2400" dirty="0" smtClean="0"/>
              <a:t>an</a:t>
            </a:r>
            <a:r>
              <a:rPr kumimoji="1" lang="zh-TW" altLang="en-US" sz="2400" dirty="0" smtClean="0"/>
              <a:t> </a:t>
            </a:r>
            <a:r>
              <a:rPr kumimoji="1" lang="en-US" altLang="zh-TW" sz="2400" dirty="0" smtClean="0"/>
              <a:t>ALLOCATE</a:t>
            </a:r>
            <a:r>
              <a:rPr kumimoji="1" lang="zh-TW" altLang="en-US" sz="2400" dirty="0" smtClean="0"/>
              <a:t> </a:t>
            </a:r>
            <a:r>
              <a:rPr kumimoji="1" lang="en-US" altLang="zh-TW" sz="2400" dirty="0" smtClean="0"/>
              <a:t>request</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RTP</a:t>
            </a:r>
            <a:r>
              <a:rPr kumimoji="1" lang="zh-TW" altLang="en-US" sz="2400" dirty="0" smtClean="0"/>
              <a:t> </a:t>
            </a:r>
            <a:r>
              <a:rPr kumimoji="1" lang="en-US" altLang="zh-TW" sz="2400" dirty="0" smtClean="0"/>
              <a:t>relay</a:t>
            </a:r>
            <a:r>
              <a:rPr kumimoji="1" lang="zh-TW" altLang="en-US" sz="2400" dirty="0" smtClean="0"/>
              <a:t> </a:t>
            </a:r>
            <a:r>
              <a:rPr kumimoji="1" lang="en-US" altLang="zh-TW" sz="2400" dirty="0" smtClean="0"/>
              <a:t>containing</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SDP</a:t>
            </a:r>
            <a:r>
              <a:rPr kumimoji="1" lang="zh-TW" altLang="en-US" sz="2400" dirty="0" smtClean="0"/>
              <a:t> </a:t>
            </a:r>
            <a:r>
              <a:rPr kumimoji="1" lang="en-US" altLang="zh-TW" sz="2400" dirty="0" smtClean="0"/>
              <a:t>body</a:t>
            </a:r>
            <a:r>
              <a:rPr kumimoji="1" lang="zh-TW" altLang="en-US" sz="2400" dirty="0" smtClean="0"/>
              <a:t> </a:t>
            </a:r>
            <a:r>
              <a:rPr kumimoji="1" lang="en-US" altLang="zh-TW" sz="2400" dirty="0" smtClean="0"/>
              <a:t>of</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INVITE</a:t>
            </a:r>
          </a:p>
          <a:p>
            <a:pPr marL="457200" indent="-457200">
              <a:buFont typeface="+mj-lt"/>
              <a:buAutoNum type="arabicPeriod"/>
            </a:pPr>
            <a:r>
              <a:rPr kumimoji="1" lang="en-US" altLang="zh-TW" sz="2400" dirty="0" smtClean="0"/>
              <a:t>If</a:t>
            </a:r>
            <a:r>
              <a:rPr kumimoji="1" lang="zh-TW" altLang="en-US" sz="2400" dirty="0" smtClean="0"/>
              <a:t> </a:t>
            </a:r>
            <a:r>
              <a:rPr kumimoji="1" lang="en-US" altLang="zh-TW" sz="2400" dirty="0" smtClean="0"/>
              <a:t>RTP</a:t>
            </a:r>
            <a:r>
              <a:rPr kumimoji="1" lang="zh-TW" altLang="en-US" sz="2400" dirty="0" smtClean="0"/>
              <a:t> </a:t>
            </a:r>
            <a:r>
              <a:rPr kumimoji="1" lang="en-US" altLang="zh-TW" sz="2400" dirty="0" smtClean="0"/>
              <a:t>relay</a:t>
            </a:r>
            <a:r>
              <a:rPr kumimoji="1" lang="zh-TW" altLang="en-US" sz="2400" dirty="0" smtClean="0"/>
              <a:t> </a:t>
            </a:r>
            <a:r>
              <a:rPr kumimoji="1" lang="en-US" altLang="zh-TW" sz="2400" dirty="0" smtClean="0"/>
              <a:t>response</a:t>
            </a:r>
            <a:r>
              <a:rPr kumimoji="1" lang="zh-TW" altLang="en-US" sz="2400" dirty="0" smtClean="0"/>
              <a:t> </a:t>
            </a:r>
            <a:r>
              <a:rPr kumimoji="1" lang="en-US" altLang="zh-TW" sz="2400" dirty="0" smtClean="0"/>
              <a:t>OK,</a:t>
            </a:r>
            <a:r>
              <a:rPr kumimoji="1" lang="zh-TW" altLang="en-US" sz="2400" dirty="0" smtClean="0"/>
              <a:t> </a:t>
            </a:r>
            <a:r>
              <a:rPr kumimoji="1" lang="en-US" altLang="zh-TW" sz="2400" dirty="0" smtClean="0"/>
              <a:t>a</a:t>
            </a:r>
            <a:r>
              <a:rPr kumimoji="1" lang="zh-TW" altLang="en-US" sz="2400" dirty="0" smtClean="0"/>
              <a:t> </a:t>
            </a:r>
            <a:r>
              <a:rPr kumimoji="1" lang="en-US" altLang="zh-TW" sz="2400" dirty="0" smtClean="0"/>
              <a:t>new</a:t>
            </a:r>
            <a:r>
              <a:rPr kumimoji="1" lang="zh-TW" altLang="en-US" sz="2400" dirty="0" smtClean="0"/>
              <a:t> </a:t>
            </a:r>
            <a:r>
              <a:rPr kumimoji="1" lang="en-US" altLang="zh-TW" sz="2400" dirty="0" smtClean="0"/>
              <a:t>SDP</a:t>
            </a:r>
            <a:r>
              <a:rPr kumimoji="1" lang="zh-TW" altLang="en-US" sz="2400" dirty="0" smtClean="0"/>
              <a:t> </a:t>
            </a:r>
            <a:r>
              <a:rPr kumimoji="1" lang="en-US" altLang="zh-TW" sz="2400" dirty="0" smtClean="0"/>
              <a:t>body</a:t>
            </a:r>
            <a:r>
              <a:rPr kumimoji="1" lang="zh-TW" altLang="en-US" sz="2400" dirty="0" smtClean="0"/>
              <a:t> </a:t>
            </a:r>
            <a:r>
              <a:rPr kumimoji="1" lang="en-US" altLang="zh-TW" sz="2400" dirty="0" smtClean="0"/>
              <a:t>is</a:t>
            </a:r>
            <a:r>
              <a:rPr kumimoji="1" lang="zh-TW" altLang="en-US" sz="2400" dirty="0" smtClean="0"/>
              <a:t> </a:t>
            </a:r>
            <a:r>
              <a:rPr kumimoji="1" lang="en-US" altLang="zh-TW" sz="2400" dirty="0" smtClean="0"/>
              <a:t>sent</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proxy</a:t>
            </a:r>
            <a:r>
              <a:rPr kumimoji="1" lang="zh-TW" altLang="en-US" sz="2400" dirty="0" smtClean="0"/>
              <a:t> </a:t>
            </a:r>
            <a:r>
              <a:rPr kumimoji="1" lang="en-US" altLang="zh-TW" sz="2400" dirty="0" smtClean="0"/>
              <a:t>server</a:t>
            </a:r>
          </a:p>
          <a:p>
            <a:pPr marL="457200" indent="-457200">
              <a:buFont typeface="+mj-lt"/>
              <a:buAutoNum type="arabicPeriod"/>
            </a:pPr>
            <a:r>
              <a:rPr kumimoji="1" lang="en-US" altLang="zh-TW" sz="2400" dirty="0" smtClean="0"/>
              <a:t>The</a:t>
            </a:r>
            <a:r>
              <a:rPr kumimoji="1" lang="zh-TW" altLang="en-US" sz="2400" dirty="0" smtClean="0"/>
              <a:t> </a:t>
            </a:r>
            <a:r>
              <a:rPr kumimoji="1" lang="en-US" altLang="zh-TW" sz="2400" dirty="0" smtClean="0"/>
              <a:t>proxy</a:t>
            </a:r>
            <a:r>
              <a:rPr kumimoji="1" lang="zh-TW" altLang="en-US" sz="2400" dirty="0" smtClean="0"/>
              <a:t> </a:t>
            </a:r>
            <a:r>
              <a:rPr kumimoji="1" lang="en-US" altLang="zh-TW" sz="2400" dirty="0" smtClean="0"/>
              <a:t>forwards</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INVITE</a:t>
            </a:r>
            <a:r>
              <a:rPr kumimoji="1" lang="zh-TW" altLang="en-US" sz="2400" dirty="0" smtClean="0"/>
              <a:t> </a:t>
            </a:r>
            <a:r>
              <a:rPr kumimoji="1" lang="en-US" altLang="zh-TW" sz="2400" dirty="0" smtClean="0"/>
              <a:t>message</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second</a:t>
            </a:r>
            <a:r>
              <a:rPr kumimoji="1" lang="zh-TW" altLang="en-US" sz="2400" dirty="0" smtClean="0"/>
              <a:t> </a:t>
            </a:r>
            <a:r>
              <a:rPr kumimoji="1" lang="en-US" altLang="zh-TW" sz="2400" dirty="0" smtClean="0"/>
              <a:t>client</a:t>
            </a:r>
            <a:r>
              <a:rPr kumimoji="1" lang="zh-TW" altLang="en-US" sz="2400" dirty="0" smtClean="0"/>
              <a:t> </a:t>
            </a:r>
            <a:r>
              <a:rPr kumimoji="1" lang="en-US" altLang="zh-TW" sz="2400" dirty="0" smtClean="0"/>
              <a:t>after</a:t>
            </a:r>
            <a:r>
              <a:rPr kumimoji="1" lang="zh-TW" altLang="en-US" sz="2400" dirty="0" smtClean="0"/>
              <a:t> </a:t>
            </a:r>
            <a:r>
              <a:rPr kumimoji="1" lang="en-US" altLang="zh-TW" sz="2400" dirty="0" smtClean="0"/>
              <a:t>replacing</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SDP</a:t>
            </a:r>
            <a:r>
              <a:rPr kumimoji="1" lang="zh-TW" altLang="en-US" sz="2400" dirty="0" smtClean="0"/>
              <a:t> </a:t>
            </a:r>
            <a:r>
              <a:rPr kumimoji="1" lang="en-US" altLang="zh-TW" sz="2400" dirty="0" smtClean="0"/>
              <a:t>body</a:t>
            </a:r>
            <a:r>
              <a:rPr kumimoji="1" lang="zh-TW" altLang="en-US" sz="2400" dirty="0" smtClean="0"/>
              <a:t> </a:t>
            </a:r>
            <a:r>
              <a:rPr kumimoji="1" lang="en-US" altLang="zh-TW" sz="2400" dirty="0" smtClean="0"/>
              <a:t>by</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new</a:t>
            </a:r>
            <a:r>
              <a:rPr kumimoji="1" lang="zh-TW" altLang="en-US" sz="2400" dirty="0" smtClean="0"/>
              <a:t> </a:t>
            </a:r>
            <a:r>
              <a:rPr kumimoji="1" lang="en-US" altLang="zh-TW" sz="2400" dirty="0" smtClean="0"/>
              <a:t>one</a:t>
            </a:r>
            <a:r>
              <a:rPr kumimoji="1" lang="zh-TW" altLang="en-US" sz="2400" dirty="0" smtClean="0"/>
              <a:t> </a:t>
            </a:r>
            <a:endParaRPr kumimoji="1" lang="en-US" altLang="zh-TW" sz="2400" dirty="0" smtClean="0"/>
          </a:p>
          <a:p>
            <a:pPr marL="457200" indent="-457200">
              <a:buFont typeface="+mj-lt"/>
              <a:buAutoNum type="arabicPeriod"/>
            </a:pPr>
            <a:r>
              <a:rPr lang="en-US" altLang="zh-TW" sz="2400" dirty="0"/>
              <a:t>After </a:t>
            </a:r>
            <a:r>
              <a:rPr lang="en-US" altLang="zh-TW" sz="2400" dirty="0" err="1"/>
              <a:t>receiv</a:t>
            </a:r>
            <a:r>
              <a:rPr lang="en-US" altLang="zh-TW" sz="2400" dirty="0"/>
              <a:t>- </a:t>
            </a:r>
            <a:r>
              <a:rPr lang="en-US" altLang="zh-TW" sz="2400" dirty="0" err="1"/>
              <a:t>ing</a:t>
            </a:r>
            <a:r>
              <a:rPr lang="en-US" altLang="zh-TW" sz="2400" dirty="0"/>
              <a:t> the INVITE, the called client answers with an OK message (SIP message). </a:t>
            </a:r>
          </a:p>
          <a:p>
            <a:pPr marL="457200" indent="-457200">
              <a:buFont typeface="+mj-lt"/>
              <a:buAutoNum type="arabicPeriod"/>
            </a:pPr>
            <a:endParaRPr kumimoji="1" lang="en-US" altLang="zh-TW" sz="2400"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17</a:t>
            </a:fld>
            <a:endParaRPr lang="en-US" dirty="0"/>
          </a:p>
        </p:txBody>
      </p:sp>
    </p:spTree>
    <p:extLst>
      <p:ext uri="{BB962C8B-B14F-4D97-AF65-F5344CB8AC3E}">
        <p14:creationId xmlns:p14="http://schemas.microsoft.com/office/powerpoint/2010/main" val="12081920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a:t>Procedure</a:t>
            </a:r>
            <a:r>
              <a:rPr kumimoji="1" lang="zh-TW" altLang="en-US" dirty="0"/>
              <a:t> </a:t>
            </a:r>
            <a:r>
              <a:rPr kumimoji="1" lang="en-US" altLang="zh-TW" dirty="0"/>
              <a:t>for</a:t>
            </a:r>
            <a:r>
              <a:rPr kumimoji="1" lang="zh-TW" altLang="en-US" dirty="0"/>
              <a:t> </a:t>
            </a:r>
            <a:r>
              <a:rPr kumimoji="1" lang="en-US" altLang="zh-TW" dirty="0"/>
              <a:t>NAT/F</a:t>
            </a:r>
            <a:r>
              <a:rPr kumimoji="1" lang="zh-TW" altLang="en-US" dirty="0"/>
              <a:t> </a:t>
            </a:r>
            <a:r>
              <a:rPr kumimoji="1" lang="en-US" altLang="zh-TW" dirty="0"/>
              <a:t>traversal</a:t>
            </a:r>
            <a:r>
              <a:rPr kumimoji="1" lang="zh-TW" altLang="en-US" dirty="0"/>
              <a:t> </a:t>
            </a:r>
            <a:r>
              <a:rPr kumimoji="1" lang="en-US" altLang="zh-TW" dirty="0"/>
              <a:t>using</a:t>
            </a:r>
            <a:r>
              <a:rPr kumimoji="1" lang="zh-TW" altLang="en-US" dirty="0"/>
              <a:t> </a:t>
            </a:r>
            <a:r>
              <a:rPr kumimoji="1" lang="en-US" altLang="zh-TW" dirty="0"/>
              <a:t>the</a:t>
            </a:r>
            <a:r>
              <a:rPr kumimoji="1" lang="zh-TW" altLang="en-US" dirty="0"/>
              <a:t> </a:t>
            </a:r>
            <a:r>
              <a:rPr kumimoji="1" lang="en-US" altLang="zh-TW" dirty="0"/>
              <a:t>RTP</a:t>
            </a:r>
            <a:r>
              <a:rPr kumimoji="1" lang="zh-TW" altLang="en-US" dirty="0"/>
              <a:t> </a:t>
            </a:r>
            <a:r>
              <a:rPr kumimoji="1" lang="en-US" altLang="zh-TW" dirty="0"/>
              <a:t>relay</a:t>
            </a:r>
            <a:r>
              <a:rPr kumimoji="1" lang="zh-TW" altLang="en-US" dirty="0"/>
              <a:t> </a:t>
            </a:r>
            <a:r>
              <a:rPr kumimoji="1" lang="en-US" altLang="zh-TW" dirty="0"/>
              <a:t>(cont.)</a:t>
            </a:r>
            <a:endParaRPr kumimoji="1" lang="zh-TW" altLang="en-US" dirty="0"/>
          </a:p>
        </p:txBody>
      </p:sp>
      <p:sp>
        <p:nvSpPr>
          <p:cNvPr id="3" name="內容版面配置區 2"/>
          <p:cNvSpPr>
            <a:spLocks noGrp="1"/>
          </p:cNvSpPr>
          <p:nvPr>
            <p:ph idx="1"/>
          </p:nvPr>
        </p:nvSpPr>
        <p:spPr/>
        <p:txBody>
          <a:bodyPr/>
          <a:lstStyle/>
          <a:p>
            <a:pPr marL="457200" indent="-457200">
              <a:buFont typeface="+mj-lt"/>
              <a:buAutoNum type="arabicPeriod" startAt="6"/>
            </a:pPr>
            <a:r>
              <a:rPr lang="en-US" altLang="zh-TW" dirty="0"/>
              <a:t>The proxy server sends a CONNECT message to the RTP relay using the SDP contained in the OK message </a:t>
            </a:r>
          </a:p>
          <a:p>
            <a:pPr marL="457200" indent="-457200">
              <a:buFont typeface="+mj-lt"/>
              <a:buAutoNum type="arabicPeriod" startAt="6"/>
            </a:pPr>
            <a:r>
              <a:rPr lang="en-US" altLang="zh-TW" dirty="0"/>
              <a:t>At the reception of the response from the RTP server, the proxy forwards the </a:t>
            </a:r>
            <a:r>
              <a:rPr lang="en-US" altLang="zh-TW" i="1" dirty="0"/>
              <a:t>SIP OK </a:t>
            </a:r>
            <a:r>
              <a:rPr lang="en-US" altLang="zh-TW" dirty="0"/>
              <a:t>message to the caller using the new SDP body </a:t>
            </a:r>
          </a:p>
          <a:p>
            <a:pPr marL="457200" indent="-457200">
              <a:buFont typeface="+mj-lt"/>
              <a:buAutoNum type="arabicPeriod" startAt="6"/>
            </a:pPr>
            <a:r>
              <a:rPr lang="en-US" altLang="zh-TW" dirty="0"/>
              <a:t>At this stage the two clients are able to send their RTP packets to the RTP relay, and the RTP relay is ready to start forwarding packets between them </a:t>
            </a:r>
          </a:p>
          <a:p>
            <a:pPr marL="457200" indent="-457200">
              <a:buFont typeface="+mj-lt"/>
              <a:buAutoNum type="arabicPeriod" startAt="6"/>
            </a:pPr>
            <a:r>
              <a:rPr lang="en-US" altLang="zh-TW" dirty="0" smtClean="0"/>
              <a:t>The </a:t>
            </a:r>
            <a:r>
              <a:rPr lang="en-US" altLang="zh-TW" dirty="0"/>
              <a:t>proxy server sends a STOP message to the RTP relay </a:t>
            </a:r>
          </a:p>
          <a:p>
            <a:pPr marL="457200" indent="-457200">
              <a:buFont typeface="+mj-lt"/>
              <a:buAutoNum type="arabicPeriod" startAt="6"/>
            </a:pPr>
            <a:endParaRPr kumimoji="1" lang="zh-TW" altLang="en-US"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18</a:t>
            </a:fld>
            <a:endParaRPr lang="en-US" dirty="0"/>
          </a:p>
        </p:txBody>
      </p:sp>
    </p:spTree>
    <p:extLst>
      <p:ext uri="{BB962C8B-B14F-4D97-AF65-F5344CB8AC3E}">
        <p14:creationId xmlns:p14="http://schemas.microsoft.com/office/powerpoint/2010/main" val="19636030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Advantages</a:t>
            </a:r>
            <a:r>
              <a:rPr kumimoji="1" lang="zh-TW" altLang="en-US" dirty="0" smtClean="0"/>
              <a:t> </a:t>
            </a:r>
            <a:r>
              <a:rPr kumimoji="1" lang="en-US" altLang="zh-TW" dirty="0" smtClean="0"/>
              <a:t>of</a:t>
            </a:r>
            <a:r>
              <a:rPr kumimoji="1" lang="zh-TW" altLang="en-US" dirty="0"/>
              <a:t> </a:t>
            </a:r>
            <a:r>
              <a:rPr kumimoji="1" lang="en-US" altLang="zh-TW" dirty="0" smtClean="0"/>
              <a:t>the</a:t>
            </a:r>
            <a:r>
              <a:rPr kumimoji="1" lang="zh-TW" altLang="en-US" dirty="0" smtClean="0"/>
              <a:t> </a:t>
            </a:r>
            <a:r>
              <a:rPr kumimoji="1" lang="en-US" altLang="zh-TW" dirty="0" smtClean="0"/>
              <a:t>Solution</a:t>
            </a:r>
            <a:endParaRPr kumimoji="1" lang="zh-TW" altLang="en-US" dirty="0"/>
          </a:p>
        </p:txBody>
      </p:sp>
      <p:sp>
        <p:nvSpPr>
          <p:cNvPr id="3" name="內容版面配置區 2"/>
          <p:cNvSpPr>
            <a:spLocks noGrp="1"/>
          </p:cNvSpPr>
          <p:nvPr>
            <p:ph idx="1"/>
          </p:nvPr>
        </p:nvSpPr>
        <p:spPr/>
        <p:txBody>
          <a:bodyPr/>
          <a:lstStyle/>
          <a:p>
            <a:pPr>
              <a:buFont typeface="Wingdings" charset="2"/>
              <a:buChar char="l"/>
            </a:pPr>
            <a:r>
              <a:rPr kumimoji="1" lang="en-US" altLang="zh-TW" dirty="0" smtClean="0"/>
              <a:t>It’s</a:t>
            </a:r>
            <a:r>
              <a:rPr kumimoji="1" lang="zh-TW" altLang="en-US" dirty="0" smtClean="0"/>
              <a:t> </a:t>
            </a:r>
            <a:r>
              <a:rPr kumimoji="1" lang="en-US" altLang="zh-TW" dirty="0" smtClean="0"/>
              <a:t>designed</a:t>
            </a:r>
            <a:r>
              <a:rPr kumimoji="1" lang="zh-TW" altLang="en-US" dirty="0" smtClean="0"/>
              <a:t> </a:t>
            </a:r>
            <a:r>
              <a:rPr kumimoji="1" lang="en-US" altLang="zh-TW" dirty="0" smtClean="0"/>
              <a:t>to</a:t>
            </a:r>
            <a:r>
              <a:rPr kumimoji="1" lang="zh-TW" altLang="en-US" dirty="0" smtClean="0"/>
              <a:t> </a:t>
            </a:r>
            <a:r>
              <a:rPr kumimoji="1" lang="en-US" altLang="zh-TW" dirty="0" smtClean="0"/>
              <a:t>be</a:t>
            </a:r>
            <a:r>
              <a:rPr kumimoji="1" lang="zh-TW" altLang="en-US" dirty="0" smtClean="0"/>
              <a:t> </a:t>
            </a:r>
            <a:r>
              <a:rPr kumimoji="1" lang="en-US" altLang="zh-TW" dirty="0" smtClean="0"/>
              <a:t>used</a:t>
            </a:r>
            <a:r>
              <a:rPr kumimoji="1" lang="zh-TW" altLang="en-US" dirty="0" smtClean="0"/>
              <a:t> </a:t>
            </a:r>
            <a:r>
              <a:rPr kumimoji="1" lang="en-US" altLang="zh-TW" dirty="0" smtClean="0"/>
              <a:t>by</a:t>
            </a:r>
            <a:r>
              <a:rPr kumimoji="1" lang="zh-TW" altLang="en-US" dirty="0" smtClean="0"/>
              <a:t> </a:t>
            </a:r>
            <a:r>
              <a:rPr kumimoji="1" lang="en-US" altLang="zh-TW" dirty="0" smtClean="0"/>
              <a:t>SIP</a:t>
            </a:r>
            <a:r>
              <a:rPr kumimoji="1" lang="zh-TW" altLang="en-US" dirty="0" smtClean="0"/>
              <a:t> </a:t>
            </a:r>
            <a:r>
              <a:rPr kumimoji="1" lang="en-US" altLang="zh-TW" dirty="0" smtClean="0"/>
              <a:t>servers</a:t>
            </a:r>
          </a:p>
          <a:p>
            <a:pPr>
              <a:buFont typeface="Wingdings" charset="2"/>
              <a:buChar char="l"/>
            </a:pPr>
            <a:endParaRPr kumimoji="1" lang="en-US" altLang="zh-TW" dirty="0"/>
          </a:p>
          <a:p>
            <a:pPr>
              <a:buFont typeface="Wingdings" charset="2"/>
              <a:buChar char="l"/>
            </a:pPr>
            <a:r>
              <a:rPr kumimoji="1" lang="en-US" altLang="zh-TW" dirty="0" smtClean="0"/>
              <a:t>Reduce</a:t>
            </a:r>
            <a:r>
              <a:rPr kumimoji="1" lang="zh-TW" altLang="en-US" dirty="0" smtClean="0"/>
              <a:t> </a:t>
            </a:r>
            <a:r>
              <a:rPr kumimoji="1" lang="en-US" altLang="zh-TW" dirty="0" smtClean="0"/>
              <a:t>the</a:t>
            </a:r>
            <a:r>
              <a:rPr kumimoji="1" lang="zh-TW" altLang="en-US" dirty="0" smtClean="0"/>
              <a:t> </a:t>
            </a:r>
            <a:r>
              <a:rPr kumimoji="1" lang="en-US" altLang="zh-TW" dirty="0" smtClean="0"/>
              <a:t>administrative</a:t>
            </a:r>
            <a:r>
              <a:rPr kumimoji="1" lang="zh-TW" altLang="en-US" dirty="0" smtClean="0"/>
              <a:t> </a:t>
            </a:r>
            <a:r>
              <a:rPr kumimoji="1" lang="en-US" altLang="zh-TW" dirty="0" smtClean="0"/>
              <a:t>burden</a:t>
            </a:r>
            <a:r>
              <a:rPr kumimoji="1" lang="zh-TW" altLang="en-US" dirty="0" smtClean="0"/>
              <a:t> </a:t>
            </a:r>
            <a:r>
              <a:rPr kumimoji="1" lang="en-US" altLang="zh-TW" dirty="0" smtClean="0"/>
              <a:t>as</a:t>
            </a:r>
            <a:r>
              <a:rPr kumimoji="1" lang="zh-TW" altLang="en-US" dirty="0" smtClean="0"/>
              <a:t> </a:t>
            </a:r>
            <a:r>
              <a:rPr kumimoji="1" lang="en-US" altLang="zh-TW" dirty="0" smtClean="0"/>
              <a:t>only</a:t>
            </a:r>
            <a:r>
              <a:rPr kumimoji="1" lang="zh-TW" altLang="en-US" dirty="0" smtClean="0"/>
              <a:t> </a:t>
            </a:r>
            <a:r>
              <a:rPr kumimoji="1" lang="en-US" altLang="zh-TW" dirty="0" smtClean="0"/>
              <a:t>servers</a:t>
            </a:r>
          </a:p>
          <a:p>
            <a:pPr>
              <a:buFont typeface="Wingdings" charset="2"/>
              <a:buChar char="l"/>
            </a:pPr>
            <a:endParaRPr kumimoji="1" lang="en-US" altLang="zh-TW" dirty="0"/>
          </a:p>
          <a:p>
            <a:pPr>
              <a:buFont typeface="Wingdings" charset="2"/>
              <a:buChar char="l"/>
            </a:pPr>
            <a:r>
              <a:rPr kumimoji="1" lang="en-US" altLang="zh-TW" dirty="0" smtClean="0"/>
              <a:t>RTP</a:t>
            </a:r>
            <a:r>
              <a:rPr kumimoji="1" lang="zh-TW" altLang="en-US" dirty="0" smtClean="0"/>
              <a:t> </a:t>
            </a:r>
            <a:r>
              <a:rPr kumimoji="1" lang="en-US" altLang="zh-TW" dirty="0" smtClean="0"/>
              <a:t>relay</a:t>
            </a:r>
            <a:r>
              <a:rPr kumimoji="1" lang="zh-TW" altLang="en-US" dirty="0" smtClean="0"/>
              <a:t> </a:t>
            </a:r>
            <a:r>
              <a:rPr kumimoji="1" lang="en-US" altLang="zh-TW" dirty="0" smtClean="0"/>
              <a:t>is</a:t>
            </a:r>
            <a:r>
              <a:rPr kumimoji="1" lang="zh-TW" altLang="en-US" dirty="0"/>
              <a:t> </a:t>
            </a:r>
            <a:r>
              <a:rPr kumimoji="1" lang="en-US" altLang="zh-TW" dirty="0" smtClean="0"/>
              <a:t>able</a:t>
            </a:r>
            <a:r>
              <a:rPr kumimoji="1" lang="zh-TW" altLang="en-US" dirty="0" smtClean="0"/>
              <a:t> </a:t>
            </a:r>
            <a:r>
              <a:rPr kumimoji="1" lang="en-US" altLang="zh-TW" dirty="0" smtClean="0"/>
              <a:t>to</a:t>
            </a:r>
            <a:r>
              <a:rPr kumimoji="1" lang="zh-TW" altLang="en-US" dirty="0" smtClean="0"/>
              <a:t> </a:t>
            </a:r>
            <a:r>
              <a:rPr kumimoji="1" lang="en-US" altLang="zh-TW" dirty="0" smtClean="0"/>
              <a:t>understand</a:t>
            </a:r>
            <a:r>
              <a:rPr kumimoji="1" lang="zh-TW" altLang="en-US" dirty="0" smtClean="0"/>
              <a:t> </a:t>
            </a:r>
            <a:r>
              <a:rPr kumimoji="1" lang="en-US" altLang="zh-TW" dirty="0" smtClean="0"/>
              <a:t>the</a:t>
            </a:r>
            <a:r>
              <a:rPr kumimoji="1" lang="zh-TW" altLang="en-US" dirty="0" smtClean="0"/>
              <a:t> </a:t>
            </a:r>
            <a:r>
              <a:rPr kumimoji="1" lang="en-US" altLang="zh-TW" dirty="0" smtClean="0"/>
              <a:t>SDP</a:t>
            </a:r>
            <a:r>
              <a:rPr kumimoji="1" lang="zh-TW" altLang="en-US" dirty="0" smtClean="0"/>
              <a:t> </a:t>
            </a:r>
            <a:r>
              <a:rPr kumimoji="1" lang="en-US" altLang="zh-TW" dirty="0" smtClean="0"/>
              <a:t>protocol.</a:t>
            </a:r>
            <a:r>
              <a:rPr kumimoji="1" lang="zh-TW" altLang="en-US" dirty="0" smtClean="0"/>
              <a:t> </a:t>
            </a:r>
            <a:r>
              <a:rPr kumimoji="1" lang="en-US" altLang="zh-TW" dirty="0" smtClean="0"/>
              <a:t>It</a:t>
            </a:r>
            <a:r>
              <a:rPr kumimoji="1" lang="zh-TW" altLang="en-US" dirty="0" smtClean="0"/>
              <a:t> </a:t>
            </a:r>
            <a:r>
              <a:rPr kumimoji="1" lang="en-US" altLang="zh-TW" dirty="0" smtClean="0"/>
              <a:t>makes</a:t>
            </a:r>
            <a:r>
              <a:rPr kumimoji="1" lang="zh-TW" altLang="en-US" dirty="0" smtClean="0"/>
              <a:t> </a:t>
            </a:r>
            <a:r>
              <a:rPr kumimoji="1" lang="en-US" altLang="zh-TW" dirty="0" smtClean="0"/>
              <a:t>it</a:t>
            </a:r>
            <a:r>
              <a:rPr kumimoji="1" lang="zh-TW" altLang="en-US" dirty="0" smtClean="0"/>
              <a:t> </a:t>
            </a:r>
            <a:r>
              <a:rPr kumimoji="1" lang="en-US" altLang="zh-TW" dirty="0" smtClean="0"/>
              <a:t>support</a:t>
            </a:r>
            <a:r>
              <a:rPr kumimoji="1" lang="zh-TW" altLang="en-US" dirty="0" smtClean="0"/>
              <a:t> </a:t>
            </a:r>
            <a:r>
              <a:rPr kumimoji="1" lang="en-US" altLang="zh-TW" dirty="0" smtClean="0"/>
              <a:t>advanced</a:t>
            </a:r>
            <a:r>
              <a:rPr kumimoji="1" lang="zh-TW" altLang="en-US" dirty="0" smtClean="0"/>
              <a:t> </a:t>
            </a:r>
            <a:r>
              <a:rPr kumimoji="1" lang="en-US" altLang="zh-TW" dirty="0" smtClean="0"/>
              <a:t>VoIP</a:t>
            </a:r>
            <a:r>
              <a:rPr kumimoji="1" lang="zh-TW" altLang="en-US" dirty="0" smtClean="0"/>
              <a:t> </a:t>
            </a:r>
            <a:r>
              <a:rPr kumimoji="1" lang="en-US" altLang="zh-TW" dirty="0" smtClean="0"/>
              <a:t>services</a:t>
            </a:r>
            <a:r>
              <a:rPr kumimoji="1" lang="zh-TW" altLang="en-US" dirty="0" smtClean="0"/>
              <a:t> </a:t>
            </a:r>
            <a:r>
              <a:rPr kumimoji="1" lang="en-US" altLang="zh-TW" dirty="0" smtClean="0"/>
              <a:t>such</a:t>
            </a:r>
            <a:r>
              <a:rPr kumimoji="1" lang="zh-TW" altLang="en-US" dirty="0" smtClean="0"/>
              <a:t> </a:t>
            </a:r>
            <a:r>
              <a:rPr kumimoji="1" lang="en-US" altLang="zh-TW" dirty="0" smtClean="0"/>
              <a:t>as</a:t>
            </a:r>
            <a:r>
              <a:rPr kumimoji="1" lang="zh-TW" altLang="en-US" dirty="0" smtClean="0"/>
              <a:t> </a:t>
            </a:r>
            <a:r>
              <a:rPr kumimoji="1" lang="en-US" altLang="zh-TW" dirty="0" smtClean="0"/>
              <a:t>media</a:t>
            </a:r>
            <a:r>
              <a:rPr kumimoji="1" lang="zh-TW" altLang="en-US" dirty="0" smtClean="0"/>
              <a:t> </a:t>
            </a:r>
            <a:r>
              <a:rPr kumimoji="1" lang="en-US" altLang="zh-TW" dirty="0" smtClean="0"/>
              <a:t>transcoding,</a:t>
            </a:r>
            <a:r>
              <a:rPr kumimoji="1" lang="zh-TW" altLang="en-US" dirty="0" smtClean="0"/>
              <a:t> </a:t>
            </a:r>
            <a:r>
              <a:rPr kumimoji="1" lang="en-US" altLang="zh-TW" dirty="0" smtClean="0"/>
              <a:t>conversation</a:t>
            </a:r>
            <a:r>
              <a:rPr kumimoji="1" lang="zh-TW" altLang="en-US" dirty="0" smtClean="0"/>
              <a:t> </a:t>
            </a:r>
            <a:r>
              <a:rPr kumimoji="1" lang="en-US" altLang="zh-TW" dirty="0" smtClean="0"/>
              <a:t>recordings,</a:t>
            </a:r>
            <a:r>
              <a:rPr kumimoji="1" lang="zh-TW" altLang="en-US" dirty="0" smtClean="0"/>
              <a:t> </a:t>
            </a:r>
            <a:r>
              <a:rPr kumimoji="1" lang="en-US" altLang="zh-TW" dirty="0" smtClean="0"/>
              <a:t>call</a:t>
            </a:r>
            <a:r>
              <a:rPr kumimoji="1" lang="zh-TW" altLang="en-US" dirty="0" smtClean="0"/>
              <a:t> </a:t>
            </a:r>
            <a:r>
              <a:rPr kumimoji="1" lang="en-US" altLang="zh-TW" dirty="0" smtClean="0"/>
              <a:t>monitoring</a:t>
            </a:r>
            <a:endParaRPr kumimoji="1" lang="zh-TW" altLang="en-US"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19</a:t>
            </a:fld>
            <a:endParaRPr lang="en-US" dirty="0"/>
          </a:p>
        </p:txBody>
      </p:sp>
    </p:spTree>
    <p:extLst>
      <p:ext uri="{BB962C8B-B14F-4D97-AF65-F5344CB8AC3E}">
        <p14:creationId xmlns:p14="http://schemas.microsoft.com/office/powerpoint/2010/main" val="1272340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Overview</a:t>
            </a:r>
            <a:endParaRPr kumimoji="1" lang="zh-TW" altLang="en-US" dirty="0"/>
          </a:p>
        </p:txBody>
      </p:sp>
      <p:sp>
        <p:nvSpPr>
          <p:cNvPr id="3" name="內容版面配置區 2"/>
          <p:cNvSpPr>
            <a:spLocks noGrp="1"/>
          </p:cNvSpPr>
          <p:nvPr>
            <p:ph idx="1"/>
          </p:nvPr>
        </p:nvSpPr>
        <p:spPr/>
        <p:txBody>
          <a:bodyPr/>
          <a:lstStyle/>
          <a:p>
            <a:pPr>
              <a:buFont typeface="Wingdings" charset="2"/>
              <a:buChar char="l"/>
            </a:pPr>
            <a:r>
              <a:rPr kumimoji="1" lang="en-US" altLang="zh-TW" dirty="0" smtClean="0"/>
              <a:t>Introduction</a:t>
            </a:r>
          </a:p>
          <a:p>
            <a:pPr>
              <a:buFont typeface="Wingdings" charset="2"/>
              <a:buChar char="l"/>
            </a:pPr>
            <a:r>
              <a:rPr kumimoji="1" lang="en-US" altLang="zh-TW" dirty="0" smtClean="0"/>
              <a:t>Firewalls</a:t>
            </a:r>
            <a:r>
              <a:rPr kumimoji="1" lang="zh-TW" altLang="en-US" dirty="0" smtClean="0"/>
              <a:t> </a:t>
            </a:r>
            <a:r>
              <a:rPr kumimoji="1" lang="en-US" altLang="zh-TW" dirty="0" smtClean="0"/>
              <a:t>and</a:t>
            </a:r>
            <a:r>
              <a:rPr kumimoji="1" lang="zh-TW" altLang="en-US" dirty="0" smtClean="0"/>
              <a:t> </a:t>
            </a:r>
            <a:r>
              <a:rPr kumimoji="1" lang="en-US" altLang="zh-TW" dirty="0" smtClean="0"/>
              <a:t>NATs</a:t>
            </a:r>
          </a:p>
          <a:p>
            <a:pPr>
              <a:buFont typeface="Wingdings" charset="2"/>
              <a:buChar char="l"/>
            </a:pPr>
            <a:r>
              <a:rPr kumimoji="1" lang="en-US" altLang="zh-TW" dirty="0" smtClean="0"/>
              <a:t>SIP</a:t>
            </a:r>
            <a:r>
              <a:rPr kumimoji="1" lang="zh-TW" altLang="en-US" dirty="0" smtClean="0"/>
              <a:t> </a:t>
            </a:r>
            <a:r>
              <a:rPr kumimoji="1" lang="en-US" altLang="zh-TW" dirty="0" smtClean="0"/>
              <a:t>protocol</a:t>
            </a:r>
            <a:r>
              <a:rPr kumimoji="1" lang="zh-TW" altLang="en-US" dirty="0" smtClean="0"/>
              <a:t> </a:t>
            </a:r>
            <a:r>
              <a:rPr kumimoji="1" lang="en-US" altLang="zh-TW" dirty="0" smtClean="0"/>
              <a:t>and</a:t>
            </a:r>
            <a:r>
              <a:rPr kumimoji="1" lang="zh-TW" altLang="en-US" dirty="0" smtClean="0"/>
              <a:t> </a:t>
            </a:r>
            <a:r>
              <a:rPr kumimoji="1" lang="en-US" altLang="zh-TW" dirty="0" smtClean="0"/>
              <a:t>VoIP</a:t>
            </a:r>
            <a:r>
              <a:rPr kumimoji="1" lang="zh-TW" altLang="en-US" dirty="0" smtClean="0"/>
              <a:t> </a:t>
            </a:r>
            <a:r>
              <a:rPr kumimoji="1" lang="en-US" altLang="zh-TW" dirty="0" smtClean="0"/>
              <a:t>Deployment</a:t>
            </a:r>
            <a:r>
              <a:rPr kumimoji="1" lang="zh-TW" altLang="en-US" dirty="0" smtClean="0"/>
              <a:t> </a:t>
            </a:r>
            <a:r>
              <a:rPr kumimoji="1" lang="en-US" altLang="zh-TW" dirty="0" smtClean="0"/>
              <a:t>Scenarios</a:t>
            </a:r>
          </a:p>
          <a:p>
            <a:pPr>
              <a:buFont typeface="Wingdings" charset="2"/>
              <a:buChar char="l"/>
            </a:pPr>
            <a:r>
              <a:rPr kumimoji="1" lang="en-US" altLang="zh-TW" dirty="0" smtClean="0"/>
              <a:t>VoIP</a:t>
            </a:r>
            <a:r>
              <a:rPr kumimoji="1" lang="zh-TW" altLang="en-US" dirty="0" smtClean="0"/>
              <a:t> </a:t>
            </a:r>
            <a:r>
              <a:rPr kumimoji="1" lang="en-US" altLang="zh-TW" dirty="0" smtClean="0"/>
              <a:t>NAT</a:t>
            </a:r>
            <a:r>
              <a:rPr kumimoji="1" lang="zh-TW" altLang="en-US" dirty="0" smtClean="0"/>
              <a:t> </a:t>
            </a:r>
            <a:r>
              <a:rPr kumimoji="1" lang="en-US" altLang="zh-TW" dirty="0" smtClean="0"/>
              <a:t>and</a:t>
            </a:r>
            <a:r>
              <a:rPr kumimoji="1" lang="zh-TW" altLang="en-US" dirty="0" smtClean="0"/>
              <a:t> </a:t>
            </a:r>
            <a:r>
              <a:rPr kumimoji="1" lang="en-US" altLang="zh-TW" dirty="0" smtClean="0"/>
              <a:t>Firewall</a:t>
            </a:r>
            <a:r>
              <a:rPr kumimoji="1" lang="zh-TW" altLang="en-US" dirty="0" smtClean="0"/>
              <a:t> </a:t>
            </a:r>
            <a:r>
              <a:rPr kumimoji="1" lang="en-US" altLang="zh-TW" dirty="0" smtClean="0"/>
              <a:t>Problems</a:t>
            </a:r>
          </a:p>
          <a:p>
            <a:pPr>
              <a:buFont typeface="Wingdings" charset="2"/>
              <a:buChar char="l"/>
            </a:pPr>
            <a:r>
              <a:rPr kumimoji="1" lang="en-US" altLang="zh-TW" dirty="0" smtClean="0"/>
              <a:t>VoIP</a:t>
            </a:r>
            <a:r>
              <a:rPr kumimoji="1" lang="zh-TW" altLang="en-US" dirty="0" smtClean="0"/>
              <a:t> </a:t>
            </a:r>
            <a:r>
              <a:rPr kumimoji="1" lang="en-US" altLang="zh-TW" dirty="0" smtClean="0"/>
              <a:t>NAT/Fs</a:t>
            </a:r>
            <a:r>
              <a:rPr kumimoji="1" lang="zh-TW" altLang="en-US" dirty="0" smtClean="0"/>
              <a:t> </a:t>
            </a:r>
            <a:r>
              <a:rPr kumimoji="1" lang="en-US" altLang="zh-TW" dirty="0" smtClean="0"/>
              <a:t>Traversal</a:t>
            </a:r>
            <a:r>
              <a:rPr kumimoji="1" lang="zh-TW" altLang="en-US" dirty="0" smtClean="0"/>
              <a:t> </a:t>
            </a:r>
            <a:r>
              <a:rPr kumimoji="1" lang="en-US" altLang="zh-TW" dirty="0" smtClean="0"/>
              <a:t>Techniques</a:t>
            </a:r>
          </a:p>
          <a:p>
            <a:pPr>
              <a:buFont typeface="Wingdings" charset="2"/>
              <a:buChar char="l"/>
            </a:pPr>
            <a:r>
              <a:rPr kumimoji="1" lang="en-US" altLang="zh-TW" dirty="0" smtClean="0"/>
              <a:t>A</a:t>
            </a:r>
            <a:r>
              <a:rPr kumimoji="1" lang="zh-TW" altLang="en-US" dirty="0" smtClean="0"/>
              <a:t> </a:t>
            </a:r>
            <a:r>
              <a:rPr kumimoji="1" lang="en-US" altLang="zh-TW" dirty="0" smtClean="0"/>
              <a:t>Real-World</a:t>
            </a:r>
            <a:r>
              <a:rPr kumimoji="1" lang="zh-TW" altLang="en-US" dirty="0" smtClean="0"/>
              <a:t> </a:t>
            </a:r>
            <a:r>
              <a:rPr kumimoji="1" lang="en-US" altLang="zh-TW" dirty="0" smtClean="0"/>
              <a:t>solution</a:t>
            </a:r>
          </a:p>
          <a:p>
            <a:pPr>
              <a:buFont typeface="Wingdings" charset="2"/>
              <a:buChar char="l"/>
            </a:pPr>
            <a:r>
              <a:rPr kumimoji="1" lang="en-US" altLang="zh-TW" dirty="0" smtClean="0"/>
              <a:t>Conclusion</a:t>
            </a:r>
          </a:p>
          <a:p>
            <a:pPr>
              <a:buFont typeface="Wingdings" charset="2"/>
              <a:buChar char="l"/>
            </a:pPr>
            <a:endParaRPr kumimoji="1" lang="en-US" altLang="zh-TW" dirty="0" smtClean="0"/>
          </a:p>
        </p:txBody>
      </p:sp>
      <p:sp>
        <p:nvSpPr>
          <p:cNvPr id="4" name="投影片編號版面配置區 3"/>
          <p:cNvSpPr>
            <a:spLocks noGrp="1"/>
          </p:cNvSpPr>
          <p:nvPr>
            <p:ph type="sldNum" sz="quarter" idx="12"/>
          </p:nvPr>
        </p:nvSpPr>
        <p:spPr/>
        <p:txBody>
          <a:bodyPr/>
          <a:lstStyle/>
          <a:p>
            <a:fld id="{6113E31D-E2AB-40D1-8B51-AFA5AFEF393A}" type="slidenum">
              <a:rPr lang="en-US" smtClean="0"/>
              <a:t>2</a:t>
            </a:fld>
            <a:endParaRPr lang="en-US" dirty="0"/>
          </a:p>
        </p:txBody>
      </p:sp>
    </p:spTree>
    <p:extLst>
      <p:ext uri="{BB962C8B-B14F-4D97-AF65-F5344CB8AC3E}">
        <p14:creationId xmlns:p14="http://schemas.microsoft.com/office/powerpoint/2010/main" val="17222821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Conclusion</a:t>
            </a:r>
            <a:endParaRPr kumimoji="1" lang="zh-TW" altLang="en-US" dirty="0"/>
          </a:p>
        </p:txBody>
      </p:sp>
      <p:sp>
        <p:nvSpPr>
          <p:cNvPr id="3" name="內容版面配置區 2"/>
          <p:cNvSpPr>
            <a:spLocks noGrp="1"/>
          </p:cNvSpPr>
          <p:nvPr>
            <p:ph idx="1"/>
          </p:nvPr>
        </p:nvSpPr>
        <p:spPr/>
        <p:txBody>
          <a:bodyPr/>
          <a:lstStyle/>
          <a:p>
            <a:pPr>
              <a:buFont typeface="Wingdings" charset="2"/>
              <a:buChar char="l"/>
            </a:pPr>
            <a:r>
              <a:rPr kumimoji="1" lang="en-US" altLang="zh-TW" dirty="0" smtClean="0"/>
              <a:t>They</a:t>
            </a:r>
            <a:r>
              <a:rPr kumimoji="1" lang="zh-TW" altLang="en-US" dirty="0" smtClean="0"/>
              <a:t> </a:t>
            </a:r>
            <a:r>
              <a:rPr kumimoji="1" lang="en-US" altLang="zh-TW" dirty="0" smtClean="0"/>
              <a:t>have</a:t>
            </a:r>
            <a:r>
              <a:rPr kumimoji="1" lang="zh-TW" altLang="en-US" dirty="0" smtClean="0"/>
              <a:t> </a:t>
            </a:r>
            <a:r>
              <a:rPr kumimoji="1" lang="en-US" altLang="zh-TW" dirty="0" smtClean="0"/>
              <a:t>presented</a:t>
            </a:r>
            <a:r>
              <a:rPr kumimoji="1" lang="zh-TW" altLang="en-US" dirty="0" smtClean="0"/>
              <a:t> </a:t>
            </a:r>
            <a:r>
              <a:rPr kumimoji="1" lang="en-US" altLang="zh-TW" dirty="0" smtClean="0"/>
              <a:t>a</a:t>
            </a:r>
            <a:r>
              <a:rPr kumimoji="1" lang="zh-TW" altLang="en-US" dirty="0" smtClean="0"/>
              <a:t> </a:t>
            </a:r>
            <a:r>
              <a:rPr kumimoji="1" lang="en-US" altLang="zh-TW" dirty="0" smtClean="0"/>
              <a:t>solution</a:t>
            </a:r>
            <a:r>
              <a:rPr kumimoji="1" lang="zh-TW" altLang="en-US" dirty="0" smtClean="0"/>
              <a:t> </a:t>
            </a:r>
            <a:r>
              <a:rPr kumimoji="1" lang="en-US" altLang="zh-TW" dirty="0" smtClean="0"/>
              <a:t>to</a:t>
            </a:r>
            <a:r>
              <a:rPr kumimoji="1" lang="zh-TW" altLang="en-US" dirty="0" smtClean="0"/>
              <a:t> </a:t>
            </a:r>
            <a:r>
              <a:rPr kumimoji="1" lang="en-US" altLang="zh-TW" dirty="0" smtClean="0"/>
              <a:t>allow</a:t>
            </a:r>
            <a:r>
              <a:rPr kumimoji="1" lang="zh-TW" altLang="en-US" dirty="0" smtClean="0"/>
              <a:t> </a:t>
            </a:r>
            <a:r>
              <a:rPr kumimoji="1" lang="en-US" altLang="zh-TW" dirty="0" smtClean="0"/>
              <a:t>available</a:t>
            </a:r>
            <a:r>
              <a:rPr kumimoji="1" lang="zh-TW" altLang="en-US" dirty="0" smtClean="0"/>
              <a:t> </a:t>
            </a:r>
            <a:r>
              <a:rPr kumimoji="1" lang="en-US" altLang="zh-TW" dirty="0" smtClean="0"/>
              <a:t>user</a:t>
            </a:r>
            <a:r>
              <a:rPr kumimoji="1" lang="zh-TW" altLang="en-US" dirty="0" smtClean="0"/>
              <a:t> </a:t>
            </a:r>
            <a:r>
              <a:rPr kumimoji="1" lang="en-US" altLang="zh-TW" dirty="0" smtClean="0"/>
              <a:t>agents</a:t>
            </a:r>
            <a:r>
              <a:rPr kumimoji="1" lang="zh-TW" altLang="en-US" dirty="0" smtClean="0"/>
              <a:t> </a:t>
            </a:r>
            <a:r>
              <a:rPr kumimoji="1" lang="en-US" altLang="zh-TW" dirty="0" smtClean="0"/>
              <a:t>to</a:t>
            </a:r>
            <a:r>
              <a:rPr kumimoji="1" lang="zh-TW" altLang="en-US" dirty="0" smtClean="0"/>
              <a:t> </a:t>
            </a:r>
            <a:r>
              <a:rPr kumimoji="1" lang="en-US" altLang="zh-TW" dirty="0" smtClean="0"/>
              <a:t>operate</a:t>
            </a:r>
            <a:r>
              <a:rPr kumimoji="1" lang="zh-TW" altLang="en-US" dirty="0" smtClean="0"/>
              <a:t> </a:t>
            </a:r>
            <a:r>
              <a:rPr kumimoji="1" lang="en-US" altLang="zh-TW" dirty="0" smtClean="0"/>
              <a:t>behind</a:t>
            </a:r>
            <a:r>
              <a:rPr kumimoji="1" lang="zh-TW" altLang="en-US" dirty="0" smtClean="0"/>
              <a:t> </a:t>
            </a:r>
            <a:r>
              <a:rPr kumimoji="1" lang="en-US" altLang="zh-TW" dirty="0" smtClean="0"/>
              <a:t>NAT/Fs</a:t>
            </a:r>
            <a:r>
              <a:rPr kumimoji="1" lang="zh-TW" altLang="en-US" dirty="0" smtClean="0"/>
              <a:t> </a:t>
            </a:r>
            <a:r>
              <a:rPr kumimoji="1" lang="en-US" altLang="zh-TW" dirty="0" smtClean="0"/>
              <a:t>in</a:t>
            </a:r>
            <a:r>
              <a:rPr kumimoji="1" lang="zh-TW" altLang="en-US" dirty="0" smtClean="0"/>
              <a:t> </a:t>
            </a:r>
            <a:r>
              <a:rPr kumimoji="1" lang="en-US" altLang="zh-TW" dirty="0" smtClean="0"/>
              <a:t>spite</a:t>
            </a:r>
            <a:r>
              <a:rPr kumimoji="1" lang="zh-TW" altLang="en-US" dirty="0" smtClean="0"/>
              <a:t> </a:t>
            </a:r>
            <a:r>
              <a:rPr kumimoji="1" lang="en-US" altLang="zh-TW" dirty="0" smtClean="0"/>
              <a:t>of</a:t>
            </a:r>
            <a:r>
              <a:rPr kumimoji="1" lang="zh-TW" altLang="en-US" dirty="0" smtClean="0"/>
              <a:t>  </a:t>
            </a:r>
            <a:r>
              <a:rPr kumimoji="1" lang="en-US" altLang="zh-TW" dirty="0" smtClean="0"/>
              <a:t>their</a:t>
            </a:r>
            <a:r>
              <a:rPr kumimoji="1" lang="zh-TW" altLang="en-US" dirty="0" smtClean="0"/>
              <a:t> </a:t>
            </a:r>
            <a:r>
              <a:rPr kumimoji="1" lang="en-US" altLang="zh-TW" dirty="0" smtClean="0"/>
              <a:t>limitations</a:t>
            </a:r>
          </a:p>
          <a:p>
            <a:pPr>
              <a:buFont typeface="Wingdings" charset="2"/>
              <a:buChar char="l"/>
            </a:pPr>
            <a:endParaRPr kumimoji="1" lang="en-US" altLang="zh-TW" dirty="0"/>
          </a:p>
          <a:p>
            <a:pPr>
              <a:buFont typeface="Wingdings" charset="2"/>
              <a:buChar char="l"/>
            </a:pPr>
            <a:r>
              <a:rPr kumimoji="1" lang="en-US" altLang="zh-TW" dirty="0" smtClean="0"/>
              <a:t>All</a:t>
            </a:r>
            <a:r>
              <a:rPr kumimoji="1" lang="zh-TW" altLang="en-US" dirty="0" smtClean="0"/>
              <a:t> </a:t>
            </a:r>
            <a:r>
              <a:rPr kumimoji="1" lang="en-US" altLang="zh-TW" dirty="0" smtClean="0"/>
              <a:t>current</a:t>
            </a:r>
            <a:r>
              <a:rPr kumimoji="1" lang="zh-TW" altLang="en-US" dirty="0" smtClean="0"/>
              <a:t> </a:t>
            </a:r>
            <a:r>
              <a:rPr kumimoji="1" lang="en-US" altLang="zh-TW" dirty="0" smtClean="0"/>
              <a:t>possible</a:t>
            </a:r>
            <a:r>
              <a:rPr kumimoji="1" lang="zh-TW" altLang="en-US" dirty="0" smtClean="0"/>
              <a:t> </a:t>
            </a:r>
            <a:r>
              <a:rPr kumimoji="1" lang="en-US" altLang="zh-TW" dirty="0" smtClean="0"/>
              <a:t>solutions</a:t>
            </a:r>
            <a:r>
              <a:rPr kumimoji="1" lang="zh-TW" altLang="en-US" dirty="0" smtClean="0"/>
              <a:t> </a:t>
            </a:r>
            <a:r>
              <a:rPr kumimoji="1" lang="en-US" altLang="zh-TW" dirty="0" smtClean="0"/>
              <a:t>for</a:t>
            </a:r>
            <a:r>
              <a:rPr kumimoji="1" lang="zh-TW" altLang="en-US" dirty="0" smtClean="0"/>
              <a:t> </a:t>
            </a:r>
            <a:r>
              <a:rPr kumimoji="1" lang="en-US" altLang="zh-TW" dirty="0" smtClean="0"/>
              <a:t>symmetric</a:t>
            </a:r>
            <a:r>
              <a:rPr kumimoji="1" lang="zh-TW" altLang="en-US" dirty="0" smtClean="0"/>
              <a:t> </a:t>
            </a:r>
            <a:r>
              <a:rPr kumimoji="1" lang="en-US" altLang="zh-TW" dirty="0" smtClean="0"/>
              <a:t>NAT/F</a:t>
            </a:r>
            <a:r>
              <a:rPr kumimoji="1" lang="zh-TW" altLang="en-US" dirty="0" smtClean="0"/>
              <a:t> </a:t>
            </a:r>
            <a:r>
              <a:rPr kumimoji="1" lang="en-US" altLang="zh-TW" dirty="0" smtClean="0"/>
              <a:t>traversal</a:t>
            </a:r>
            <a:r>
              <a:rPr kumimoji="1" lang="zh-TW" altLang="en-US" dirty="0" smtClean="0"/>
              <a:t> </a:t>
            </a:r>
            <a:r>
              <a:rPr kumimoji="1" lang="en-US" altLang="zh-TW" dirty="0" smtClean="0"/>
              <a:t>require</a:t>
            </a:r>
            <a:r>
              <a:rPr kumimoji="1" lang="zh-TW" altLang="en-US" dirty="0" smtClean="0"/>
              <a:t> </a:t>
            </a:r>
            <a:r>
              <a:rPr kumimoji="1" lang="en-US" altLang="zh-TW" dirty="0" smtClean="0"/>
              <a:t>the</a:t>
            </a:r>
            <a:r>
              <a:rPr kumimoji="1" lang="zh-TW" altLang="en-US" dirty="0" smtClean="0"/>
              <a:t> </a:t>
            </a:r>
            <a:r>
              <a:rPr kumimoji="1" lang="en-US" altLang="zh-TW" dirty="0" smtClean="0"/>
              <a:t>deployment</a:t>
            </a:r>
            <a:r>
              <a:rPr kumimoji="1" lang="zh-TW" altLang="en-US" dirty="0" smtClean="0"/>
              <a:t> </a:t>
            </a:r>
            <a:r>
              <a:rPr kumimoji="1" lang="en-US" altLang="zh-TW" dirty="0" smtClean="0"/>
              <a:t>of</a:t>
            </a:r>
            <a:r>
              <a:rPr kumimoji="1" lang="zh-TW" altLang="en-US" dirty="0" smtClean="0"/>
              <a:t> </a:t>
            </a:r>
            <a:r>
              <a:rPr kumimoji="1" lang="en-US" altLang="zh-TW" dirty="0" smtClean="0"/>
              <a:t>a</a:t>
            </a:r>
            <a:r>
              <a:rPr kumimoji="1" lang="zh-TW" altLang="en-US" dirty="0" smtClean="0"/>
              <a:t> </a:t>
            </a:r>
            <a:r>
              <a:rPr kumimoji="1" lang="en-US" altLang="zh-TW" dirty="0" smtClean="0"/>
              <a:t>public</a:t>
            </a:r>
            <a:r>
              <a:rPr kumimoji="1" lang="zh-TW" altLang="en-US" dirty="0" smtClean="0"/>
              <a:t> </a:t>
            </a:r>
            <a:r>
              <a:rPr kumimoji="1" lang="en-US" altLang="zh-TW" dirty="0" smtClean="0"/>
              <a:t>server.</a:t>
            </a:r>
            <a:r>
              <a:rPr kumimoji="1" lang="zh-TW" altLang="en-US" dirty="0" smtClean="0"/>
              <a:t> </a:t>
            </a:r>
            <a:r>
              <a:rPr kumimoji="1" lang="en-US" altLang="zh-TW" dirty="0" smtClean="0"/>
              <a:t>The</a:t>
            </a:r>
            <a:r>
              <a:rPr kumimoji="1" lang="zh-TW" altLang="en-US" dirty="0" smtClean="0"/>
              <a:t> </a:t>
            </a:r>
            <a:r>
              <a:rPr kumimoji="1" lang="en-US" altLang="zh-TW" dirty="0" smtClean="0"/>
              <a:t>server</a:t>
            </a:r>
            <a:r>
              <a:rPr kumimoji="1" lang="zh-TW" altLang="en-US" dirty="0" smtClean="0"/>
              <a:t> </a:t>
            </a:r>
            <a:r>
              <a:rPr kumimoji="1" lang="en-US" altLang="zh-TW" dirty="0" smtClean="0"/>
              <a:t>may</a:t>
            </a:r>
            <a:r>
              <a:rPr kumimoji="1" lang="zh-TW" altLang="en-US" dirty="0" smtClean="0"/>
              <a:t> </a:t>
            </a:r>
            <a:r>
              <a:rPr kumimoji="1" lang="en-US" altLang="zh-TW" dirty="0" smtClean="0"/>
              <a:t>be</a:t>
            </a:r>
            <a:r>
              <a:rPr kumimoji="1" lang="zh-TW" altLang="en-US" dirty="0" smtClean="0"/>
              <a:t> </a:t>
            </a:r>
            <a:r>
              <a:rPr kumimoji="1" lang="en-US" altLang="zh-TW" dirty="0" smtClean="0"/>
              <a:t>the</a:t>
            </a:r>
            <a:r>
              <a:rPr kumimoji="1" lang="zh-TW" altLang="en-US" dirty="0" smtClean="0"/>
              <a:t> </a:t>
            </a:r>
            <a:r>
              <a:rPr kumimoji="1" lang="en-US" altLang="zh-TW" dirty="0" smtClean="0"/>
              <a:t>target</a:t>
            </a:r>
            <a:r>
              <a:rPr kumimoji="1" lang="zh-TW" altLang="en-US" dirty="0" smtClean="0"/>
              <a:t> </a:t>
            </a:r>
            <a:r>
              <a:rPr kumimoji="1" lang="en-US" altLang="zh-TW" dirty="0" smtClean="0"/>
              <a:t>of</a:t>
            </a:r>
            <a:r>
              <a:rPr kumimoji="1" lang="zh-TW" altLang="en-US" dirty="0" smtClean="0"/>
              <a:t> </a:t>
            </a:r>
            <a:r>
              <a:rPr kumimoji="1" lang="en-US" altLang="zh-TW" dirty="0" smtClean="0"/>
              <a:t>dos</a:t>
            </a:r>
            <a:r>
              <a:rPr kumimoji="1" lang="zh-TW" altLang="en-US" dirty="0" smtClean="0"/>
              <a:t> </a:t>
            </a:r>
            <a:r>
              <a:rPr kumimoji="1" lang="en-US" altLang="zh-TW" dirty="0" smtClean="0"/>
              <a:t>attacks</a:t>
            </a:r>
          </a:p>
          <a:p>
            <a:pPr>
              <a:buFont typeface="Wingdings" charset="2"/>
              <a:buChar char="l"/>
            </a:pPr>
            <a:endParaRPr kumimoji="1" lang="en-US" altLang="zh-TW" dirty="0"/>
          </a:p>
          <a:p>
            <a:pPr>
              <a:buFont typeface="Wingdings" charset="2"/>
              <a:buChar char="l"/>
            </a:pPr>
            <a:r>
              <a:rPr kumimoji="1" lang="en-US" altLang="zh-TW" dirty="0" smtClean="0"/>
              <a:t>From</a:t>
            </a:r>
            <a:r>
              <a:rPr kumimoji="1" lang="zh-TW" altLang="en-US" dirty="0" smtClean="0"/>
              <a:t> </a:t>
            </a:r>
            <a:r>
              <a:rPr kumimoji="1" lang="en-US" altLang="zh-TW" dirty="0" smtClean="0"/>
              <a:t>a</a:t>
            </a:r>
            <a:r>
              <a:rPr kumimoji="1" lang="zh-TW" altLang="en-US" dirty="0" smtClean="0"/>
              <a:t> </a:t>
            </a:r>
            <a:r>
              <a:rPr kumimoji="1" lang="en-US" altLang="zh-TW" dirty="0" smtClean="0"/>
              <a:t>long-term</a:t>
            </a:r>
            <a:r>
              <a:rPr kumimoji="1" lang="zh-TW" altLang="en-US" dirty="0" smtClean="0"/>
              <a:t> </a:t>
            </a:r>
            <a:r>
              <a:rPr kumimoji="1" lang="en-US" altLang="zh-TW" dirty="0" smtClean="0"/>
              <a:t>perspective,</a:t>
            </a:r>
            <a:r>
              <a:rPr kumimoji="1" lang="zh-TW" altLang="en-US" dirty="0" smtClean="0"/>
              <a:t> </a:t>
            </a:r>
            <a:r>
              <a:rPr kumimoji="1" lang="en-US" altLang="zh-TW" dirty="0" smtClean="0"/>
              <a:t>ALG</a:t>
            </a:r>
            <a:r>
              <a:rPr kumimoji="1" lang="zh-TW" altLang="en-US" dirty="0" smtClean="0"/>
              <a:t> </a:t>
            </a:r>
            <a:r>
              <a:rPr kumimoji="1" lang="en-US" altLang="zh-TW" dirty="0" smtClean="0"/>
              <a:t>and</a:t>
            </a:r>
            <a:r>
              <a:rPr kumimoji="1" lang="zh-TW" altLang="en-US" dirty="0" smtClean="0"/>
              <a:t> </a:t>
            </a:r>
            <a:r>
              <a:rPr kumimoji="1" lang="en-US" altLang="zh-TW" dirty="0" smtClean="0"/>
              <a:t>MIDCOM</a:t>
            </a:r>
            <a:r>
              <a:rPr kumimoji="1" lang="zh-TW" altLang="en-US" dirty="0" smtClean="0"/>
              <a:t> </a:t>
            </a:r>
            <a:r>
              <a:rPr kumimoji="1" lang="en-US" altLang="zh-TW" dirty="0" smtClean="0"/>
              <a:t>seem</a:t>
            </a:r>
            <a:r>
              <a:rPr kumimoji="1" lang="zh-TW" altLang="en-US" dirty="0" smtClean="0"/>
              <a:t> </a:t>
            </a:r>
            <a:r>
              <a:rPr kumimoji="1" lang="en-US" altLang="zh-TW" dirty="0" smtClean="0"/>
              <a:t>to</a:t>
            </a:r>
            <a:r>
              <a:rPr kumimoji="1" lang="zh-TW" altLang="en-US" dirty="0" smtClean="0"/>
              <a:t> </a:t>
            </a:r>
            <a:r>
              <a:rPr kumimoji="1" lang="en-US" altLang="zh-TW" dirty="0" smtClean="0"/>
              <a:t>be</a:t>
            </a:r>
            <a:r>
              <a:rPr kumimoji="1" lang="zh-TW" altLang="en-US" dirty="0" smtClean="0"/>
              <a:t> </a:t>
            </a:r>
            <a:r>
              <a:rPr kumimoji="1" lang="en-US" altLang="zh-TW" dirty="0" smtClean="0"/>
              <a:t>the</a:t>
            </a:r>
            <a:r>
              <a:rPr kumimoji="1" lang="zh-TW" altLang="en-US" dirty="0" smtClean="0"/>
              <a:t> </a:t>
            </a:r>
            <a:r>
              <a:rPr kumimoji="1" lang="en-US" altLang="zh-TW" dirty="0" smtClean="0"/>
              <a:t>best</a:t>
            </a:r>
            <a:r>
              <a:rPr kumimoji="1" lang="zh-TW" altLang="en-US" dirty="0" smtClean="0"/>
              <a:t> </a:t>
            </a:r>
            <a:r>
              <a:rPr kumimoji="1" lang="en-US" altLang="zh-TW" dirty="0" smtClean="0"/>
              <a:t>solutions</a:t>
            </a:r>
            <a:r>
              <a:rPr kumimoji="1" lang="zh-TW" altLang="en-US" dirty="0" smtClean="0"/>
              <a:t> </a:t>
            </a:r>
            <a:r>
              <a:rPr kumimoji="1" lang="en-US" altLang="zh-TW" dirty="0" smtClean="0"/>
              <a:t>as</a:t>
            </a:r>
            <a:r>
              <a:rPr kumimoji="1" lang="zh-TW" altLang="en-US" dirty="0" smtClean="0"/>
              <a:t> </a:t>
            </a:r>
            <a:r>
              <a:rPr kumimoji="1" lang="en-US" altLang="zh-TW" dirty="0" smtClean="0"/>
              <a:t>they</a:t>
            </a:r>
            <a:r>
              <a:rPr kumimoji="1" lang="zh-TW" altLang="en-US" dirty="0" smtClean="0"/>
              <a:t> </a:t>
            </a:r>
            <a:r>
              <a:rPr kumimoji="1" lang="en-US" altLang="zh-TW" dirty="0" smtClean="0"/>
              <a:t>avoid</a:t>
            </a:r>
            <a:r>
              <a:rPr kumimoji="1" lang="zh-TW" altLang="en-US" dirty="0" smtClean="0"/>
              <a:t> </a:t>
            </a:r>
            <a:r>
              <a:rPr kumimoji="1" lang="en-US" altLang="zh-TW" dirty="0" smtClean="0"/>
              <a:t>exposing</a:t>
            </a:r>
            <a:r>
              <a:rPr kumimoji="1" lang="zh-TW" altLang="en-US" dirty="0" smtClean="0"/>
              <a:t> </a:t>
            </a:r>
            <a:r>
              <a:rPr kumimoji="1" lang="en-US" altLang="zh-TW" dirty="0" smtClean="0"/>
              <a:t>VoIP</a:t>
            </a:r>
            <a:r>
              <a:rPr kumimoji="1" lang="zh-TW" altLang="en-US" dirty="0" smtClean="0"/>
              <a:t> </a:t>
            </a:r>
            <a:r>
              <a:rPr kumimoji="1" lang="en-US" altLang="zh-TW" dirty="0" smtClean="0"/>
              <a:t>servers</a:t>
            </a:r>
            <a:r>
              <a:rPr kumimoji="1" lang="zh-TW" altLang="en-US" dirty="0" smtClean="0"/>
              <a:t> </a:t>
            </a:r>
            <a:r>
              <a:rPr kumimoji="1" lang="en-US" altLang="zh-TW" dirty="0" smtClean="0"/>
              <a:t>to</a:t>
            </a:r>
            <a:r>
              <a:rPr kumimoji="1" lang="zh-TW" altLang="en-US" dirty="0" smtClean="0"/>
              <a:t> </a:t>
            </a:r>
            <a:r>
              <a:rPr kumimoji="1" lang="en-US" altLang="zh-TW" dirty="0" smtClean="0"/>
              <a:t>public</a:t>
            </a:r>
            <a:r>
              <a:rPr kumimoji="1" lang="zh-TW" altLang="en-US" dirty="0" smtClean="0"/>
              <a:t> </a:t>
            </a:r>
            <a:r>
              <a:rPr kumimoji="1" lang="en-US" altLang="zh-TW" dirty="0" smtClean="0"/>
              <a:t>threats</a:t>
            </a:r>
            <a:endParaRPr kumimoji="1" lang="zh-TW" altLang="en-US"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20</a:t>
            </a:fld>
            <a:endParaRPr lang="en-US" dirty="0"/>
          </a:p>
        </p:txBody>
      </p:sp>
    </p:spTree>
    <p:extLst>
      <p:ext uri="{BB962C8B-B14F-4D97-AF65-F5344CB8AC3E}">
        <p14:creationId xmlns:p14="http://schemas.microsoft.com/office/powerpoint/2010/main" val="19796288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Introduction</a:t>
            </a:r>
            <a:endParaRPr kumimoji="1" lang="zh-TW" altLang="en-US" dirty="0"/>
          </a:p>
        </p:txBody>
      </p:sp>
      <p:sp>
        <p:nvSpPr>
          <p:cNvPr id="3" name="內容版面配置區 2"/>
          <p:cNvSpPr>
            <a:spLocks noGrp="1"/>
          </p:cNvSpPr>
          <p:nvPr>
            <p:ph idx="1"/>
          </p:nvPr>
        </p:nvSpPr>
        <p:spPr/>
        <p:txBody>
          <a:bodyPr>
            <a:normAutofit/>
          </a:bodyPr>
          <a:lstStyle/>
          <a:p>
            <a:pPr>
              <a:buFont typeface="Wingdings" charset="2"/>
              <a:buChar char="l"/>
            </a:pPr>
            <a:endParaRPr kumimoji="1" lang="en-US" altLang="zh-TW" sz="2400" dirty="0"/>
          </a:p>
          <a:p>
            <a:pPr>
              <a:buFont typeface="Wingdings" charset="2"/>
              <a:buChar char="l"/>
            </a:pPr>
            <a:r>
              <a:rPr kumimoji="1" lang="en-US" altLang="zh-TW" sz="2400" dirty="0"/>
              <a:t>Existing</a:t>
            </a:r>
            <a:r>
              <a:rPr kumimoji="1" lang="zh-TW" altLang="en-US" sz="2400" dirty="0"/>
              <a:t> </a:t>
            </a:r>
            <a:r>
              <a:rPr kumimoji="1" lang="en-US" altLang="zh-TW" sz="2400" dirty="0"/>
              <a:t>firewalls</a:t>
            </a:r>
            <a:r>
              <a:rPr kumimoji="1" lang="zh-TW" altLang="en-US" sz="2400" dirty="0"/>
              <a:t> </a:t>
            </a:r>
            <a:r>
              <a:rPr kumimoji="1" lang="en-US" altLang="zh-TW" sz="2400" dirty="0"/>
              <a:t>and</a:t>
            </a:r>
            <a:r>
              <a:rPr kumimoji="1" lang="zh-TW" altLang="en-US" sz="2400" dirty="0"/>
              <a:t> </a:t>
            </a:r>
            <a:r>
              <a:rPr kumimoji="1" lang="en-US" altLang="zh-TW" sz="2400" dirty="0"/>
              <a:t>NATs</a:t>
            </a:r>
            <a:r>
              <a:rPr kumimoji="1" lang="zh-TW" altLang="en-US" sz="2400" dirty="0"/>
              <a:t> </a:t>
            </a:r>
            <a:r>
              <a:rPr kumimoji="1" lang="en-US" altLang="zh-TW" sz="2400" dirty="0"/>
              <a:t>devices</a:t>
            </a:r>
            <a:r>
              <a:rPr kumimoji="1" lang="zh-TW" altLang="en-US" sz="2400" dirty="0"/>
              <a:t> </a:t>
            </a:r>
            <a:r>
              <a:rPr kumimoji="1" lang="en-US" altLang="zh-TW" sz="2400" dirty="0"/>
              <a:t>prevent</a:t>
            </a:r>
            <a:r>
              <a:rPr kumimoji="1" lang="zh-TW" altLang="en-US" sz="2400" dirty="0"/>
              <a:t> </a:t>
            </a:r>
            <a:r>
              <a:rPr kumimoji="1" lang="en-US" altLang="zh-TW" sz="2400" dirty="0"/>
              <a:t>VoIP</a:t>
            </a:r>
            <a:r>
              <a:rPr kumimoji="1" lang="zh-TW" altLang="en-US" sz="2400" dirty="0"/>
              <a:t> </a:t>
            </a:r>
            <a:r>
              <a:rPr kumimoji="1" lang="en-US" altLang="zh-TW" sz="2400" dirty="0"/>
              <a:t>protocols</a:t>
            </a:r>
            <a:r>
              <a:rPr kumimoji="1" lang="zh-TW" altLang="en-US" sz="2400" dirty="0"/>
              <a:t> </a:t>
            </a:r>
            <a:r>
              <a:rPr kumimoji="1" lang="en-US" altLang="zh-TW" sz="2400" dirty="0"/>
              <a:t>from</a:t>
            </a:r>
            <a:r>
              <a:rPr kumimoji="1" lang="zh-TW" altLang="en-US" sz="2400" dirty="0"/>
              <a:t> </a:t>
            </a:r>
            <a:r>
              <a:rPr kumimoji="1" lang="en-US" altLang="zh-TW" sz="2400" dirty="0"/>
              <a:t>reaching</a:t>
            </a:r>
            <a:r>
              <a:rPr kumimoji="1" lang="zh-TW" altLang="en-US" sz="2400" dirty="0"/>
              <a:t> </a:t>
            </a:r>
            <a:r>
              <a:rPr kumimoji="1" lang="en-US" altLang="zh-TW" sz="2400" dirty="0"/>
              <a:t>endpoints</a:t>
            </a:r>
          </a:p>
          <a:p>
            <a:pPr>
              <a:buFont typeface="Wingdings" charset="2"/>
              <a:buChar char="l"/>
            </a:pPr>
            <a:endParaRPr kumimoji="1" lang="en-US" altLang="zh-TW" sz="2400" dirty="0"/>
          </a:p>
          <a:p>
            <a:pPr>
              <a:buFont typeface="Wingdings" charset="2"/>
              <a:buChar char="l"/>
            </a:pPr>
            <a:r>
              <a:rPr kumimoji="1" lang="en-US" altLang="zh-TW" sz="2400" dirty="0"/>
              <a:t>Available</a:t>
            </a:r>
            <a:r>
              <a:rPr kumimoji="1" lang="zh-TW" altLang="en-US" sz="2400" dirty="0"/>
              <a:t> </a:t>
            </a:r>
            <a:r>
              <a:rPr kumimoji="1" lang="en-US" altLang="zh-TW" sz="2400" dirty="0"/>
              <a:t>traversal</a:t>
            </a:r>
            <a:r>
              <a:rPr kumimoji="1" lang="zh-TW" altLang="en-US" sz="2400" dirty="0"/>
              <a:t> </a:t>
            </a:r>
            <a:r>
              <a:rPr kumimoji="1" lang="en-US" altLang="zh-TW" sz="2400" dirty="0"/>
              <a:t>techniques</a:t>
            </a:r>
            <a:r>
              <a:rPr kumimoji="1" lang="zh-TW" altLang="en-US" sz="2400" dirty="0"/>
              <a:t> </a:t>
            </a:r>
            <a:r>
              <a:rPr kumimoji="1" lang="en-US" altLang="zh-TW" sz="2400" dirty="0"/>
              <a:t>are</a:t>
            </a:r>
            <a:r>
              <a:rPr kumimoji="1" lang="zh-TW" altLang="en-US" sz="2400" dirty="0"/>
              <a:t> </a:t>
            </a:r>
            <a:r>
              <a:rPr kumimoji="1" lang="en-US" altLang="zh-TW" sz="2400" dirty="0"/>
              <a:t>either</a:t>
            </a:r>
            <a:r>
              <a:rPr kumimoji="1" lang="zh-TW" altLang="en-US" sz="2400" dirty="0"/>
              <a:t> </a:t>
            </a:r>
            <a:r>
              <a:rPr kumimoji="1" lang="en-US" altLang="zh-TW" sz="2400" dirty="0"/>
              <a:t>limited</a:t>
            </a:r>
            <a:r>
              <a:rPr kumimoji="1" lang="zh-TW" altLang="en-US" sz="2400" dirty="0"/>
              <a:t> </a:t>
            </a:r>
            <a:r>
              <a:rPr kumimoji="1" lang="en-US" altLang="zh-TW" sz="2400" dirty="0"/>
              <a:t>or</a:t>
            </a:r>
            <a:r>
              <a:rPr kumimoji="1" lang="zh-TW" altLang="en-US" sz="2400" dirty="0"/>
              <a:t> </a:t>
            </a:r>
            <a:r>
              <a:rPr kumimoji="1" lang="en-US" altLang="zh-TW" sz="2400" dirty="0"/>
              <a:t>not</a:t>
            </a:r>
            <a:r>
              <a:rPr kumimoji="1" lang="zh-TW" altLang="en-US" sz="2400" dirty="0"/>
              <a:t> </a:t>
            </a:r>
            <a:r>
              <a:rPr kumimoji="1" lang="en-US" altLang="zh-TW" sz="2400" dirty="0"/>
              <a:t>supported</a:t>
            </a:r>
            <a:br>
              <a:rPr kumimoji="1" lang="en-US" altLang="zh-TW" sz="2400" dirty="0"/>
            </a:br>
            <a:r>
              <a:rPr kumimoji="1" lang="en-US" altLang="zh-TW" sz="2400" dirty="0"/>
              <a:t>by</a:t>
            </a:r>
            <a:r>
              <a:rPr kumimoji="1" lang="zh-TW" altLang="en-US" sz="2400" dirty="0"/>
              <a:t> </a:t>
            </a:r>
            <a:r>
              <a:rPr kumimoji="1" lang="en-US" altLang="zh-TW" sz="2400" dirty="0"/>
              <a:t>endpoints</a:t>
            </a:r>
            <a:endParaRPr kumimoji="1" lang="zh-TW" altLang="en-US" sz="2400"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3</a:t>
            </a:fld>
            <a:endParaRPr lang="en-US" dirty="0"/>
          </a:p>
        </p:txBody>
      </p:sp>
    </p:spTree>
    <p:extLst>
      <p:ext uri="{BB962C8B-B14F-4D97-AF65-F5344CB8AC3E}">
        <p14:creationId xmlns:p14="http://schemas.microsoft.com/office/powerpoint/2010/main" val="18019175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Firewalls</a:t>
            </a:r>
            <a:r>
              <a:rPr kumimoji="1" lang="zh-TW" altLang="en-US" dirty="0" smtClean="0"/>
              <a:t> </a:t>
            </a:r>
            <a:r>
              <a:rPr kumimoji="1" lang="en-US" altLang="zh-TW" dirty="0" smtClean="0"/>
              <a:t>and</a:t>
            </a:r>
            <a:r>
              <a:rPr kumimoji="1" lang="zh-TW" altLang="en-US" dirty="0" smtClean="0"/>
              <a:t> </a:t>
            </a:r>
            <a:r>
              <a:rPr kumimoji="1" lang="en-US" altLang="zh-TW" dirty="0" smtClean="0"/>
              <a:t>NATs</a:t>
            </a:r>
            <a:endParaRPr kumimoji="1" lang="zh-TW" altLang="en-US" dirty="0"/>
          </a:p>
        </p:txBody>
      </p:sp>
      <p:sp>
        <p:nvSpPr>
          <p:cNvPr id="3" name="內容版面配置區 2"/>
          <p:cNvSpPr>
            <a:spLocks noGrp="1"/>
          </p:cNvSpPr>
          <p:nvPr>
            <p:ph idx="1"/>
          </p:nvPr>
        </p:nvSpPr>
        <p:spPr/>
        <p:txBody>
          <a:bodyPr>
            <a:noAutofit/>
          </a:bodyPr>
          <a:lstStyle/>
          <a:p>
            <a:pPr>
              <a:buFont typeface="Wingdings" charset="2"/>
              <a:buChar char="l"/>
            </a:pPr>
            <a:r>
              <a:rPr kumimoji="1" lang="en-US" altLang="zh-TW" sz="2400" dirty="0" smtClean="0"/>
              <a:t>Firewall</a:t>
            </a:r>
            <a:r>
              <a:rPr kumimoji="1" lang="zh-TW" altLang="en-US" sz="2400" dirty="0" smtClean="0"/>
              <a:t> </a:t>
            </a:r>
            <a:endParaRPr kumimoji="1" lang="en-US" altLang="zh-TW" sz="2400" dirty="0"/>
          </a:p>
          <a:p>
            <a:pPr lvl="1">
              <a:buFont typeface="Wingdings" charset="2"/>
              <a:buChar char="l"/>
            </a:pPr>
            <a:r>
              <a:rPr kumimoji="1" lang="en-US" altLang="zh-TW" sz="2000" dirty="0" smtClean="0"/>
              <a:t>A</a:t>
            </a:r>
            <a:r>
              <a:rPr kumimoji="1" lang="zh-TW" altLang="en-US" sz="2000" dirty="0" smtClean="0"/>
              <a:t> </a:t>
            </a:r>
            <a:r>
              <a:rPr kumimoji="1" lang="en-US" altLang="zh-TW" sz="2000" dirty="0" smtClean="0"/>
              <a:t>security</a:t>
            </a:r>
            <a:r>
              <a:rPr kumimoji="1" lang="zh-TW" altLang="en-US" sz="2000" dirty="0" smtClean="0"/>
              <a:t> </a:t>
            </a:r>
            <a:r>
              <a:rPr kumimoji="1" lang="en-US" altLang="zh-TW" sz="2000" dirty="0" smtClean="0"/>
              <a:t>agent</a:t>
            </a:r>
            <a:r>
              <a:rPr kumimoji="1" lang="zh-TW" altLang="en-US" sz="2000" dirty="0" smtClean="0"/>
              <a:t> </a:t>
            </a:r>
            <a:r>
              <a:rPr kumimoji="1" lang="en-US" altLang="zh-TW" sz="2000" dirty="0" smtClean="0"/>
              <a:t>that</a:t>
            </a:r>
            <a:r>
              <a:rPr kumimoji="1" lang="zh-TW" altLang="en-US" sz="2000" dirty="0" smtClean="0"/>
              <a:t> </a:t>
            </a:r>
            <a:r>
              <a:rPr kumimoji="1" lang="en-US" altLang="zh-TW" sz="2000" dirty="0" smtClean="0"/>
              <a:t>protects</a:t>
            </a:r>
            <a:r>
              <a:rPr kumimoji="1" lang="zh-TW" altLang="en-US" sz="2000" dirty="0" smtClean="0"/>
              <a:t> </a:t>
            </a:r>
            <a:r>
              <a:rPr kumimoji="1" lang="en-US" altLang="zh-TW" sz="2000" dirty="0" smtClean="0"/>
              <a:t>a</a:t>
            </a:r>
            <a:r>
              <a:rPr kumimoji="1" lang="zh-TW" altLang="en-US" sz="2000" dirty="0" smtClean="0"/>
              <a:t> </a:t>
            </a:r>
            <a:r>
              <a:rPr kumimoji="1" lang="en-US" altLang="zh-TW" sz="2000" dirty="0" smtClean="0"/>
              <a:t>private</a:t>
            </a:r>
            <a:r>
              <a:rPr kumimoji="1" lang="zh-TW" altLang="en-US" sz="2000" dirty="0" smtClean="0"/>
              <a:t> </a:t>
            </a:r>
            <a:r>
              <a:rPr kumimoji="1" lang="en-US" altLang="zh-TW" sz="2000" dirty="0" smtClean="0"/>
              <a:t>network</a:t>
            </a:r>
            <a:r>
              <a:rPr kumimoji="1" lang="zh-TW" altLang="en-US" sz="2000" dirty="0" smtClean="0"/>
              <a:t> </a:t>
            </a:r>
            <a:r>
              <a:rPr kumimoji="1" lang="en-US" altLang="zh-TW" sz="2000" dirty="0" smtClean="0"/>
              <a:t>from</a:t>
            </a:r>
            <a:r>
              <a:rPr kumimoji="1" lang="zh-TW" altLang="en-US" sz="2000" dirty="0" smtClean="0"/>
              <a:t> </a:t>
            </a:r>
            <a:r>
              <a:rPr kumimoji="1" lang="en-US" altLang="zh-TW" sz="2000" dirty="0" smtClean="0"/>
              <a:t>the</a:t>
            </a:r>
            <a:r>
              <a:rPr kumimoji="1" lang="zh-TW" altLang="en-US" sz="2000" dirty="0" smtClean="0"/>
              <a:t> </a:t>
            </a:r>
            <a:r>
              <a:rPr kumimoji="1" lang="en-US" altLang="zh-TW" sz="2000" dirty="0" smtClean="0"/>
              <a:t>public</a:t>
            </a:r>
            <a:r>
              <a:rPr kumimoji="1" lang="zh-TW" altLang="en-US" sz="2000" dirty="0" smtClean="0"/>
              <a:t> </a:t>
            </a:r>
            <a:r>
              <a:rPr kumimoji="1" lang="en-US" altLang="zh-TW" sz="2000" dirty="0" smtClean="0"/>
              <a:t>network</a:t>
            </a:r>
            <a:r>
              <a:rPr kumimoji="1" lang="zh-TW" altLang="en-US" sz="2000" dirty="0" smtClean="0"/>
              <a:t> </a:t>
            </a:r>
            <a:r>
              <a:rPr kumimoji="1" lang="en-US" altLang="zh-TW" sz="2000" dirty="0" smtClean="0"/>
              <a:t>to</a:t>
            </a:r>
            <a:r>
              <a:rPr kumimoji="1" lang="zh-TW" altLang="en-US" sz="2000" dirty="0" smtClean="0"/>
              <a:t> </a:t>
            </a:r>
            <a:r>
              <a:rPr kumimoji="1" lang="en-US" altLang="zh-TW" sz="2000" dirty="0" smtClean="0"/>
              <a:t>which</a:t>
            </a:r>
            <a:r>
              <a:rPr kumimoji="1" lang="zh-TW" altLang="en-US" sz="2000" dirty="0" smtClean="0"/>
              <a:t> </a:t>
            </a:r>
            <a:r>
              <a:rPr kumimoji="1" lang="en-US" altLang="zh-TW" sz="2000" dirty="0" smtClean="0"/>
              <a:t>it</a:t>
            </a:r>
            <a:r>
              <a:rPr kumimoji="1" lang="zh-TW" altLang="en-US" sz="2000" dirty="0" smtClean="0"/>
              <a:t> </a:t>
            </a:r>
            <a:r>
              <a:rPr kumimoji="1" lang="en-US" altLang="zh-TW" sz="2000" dirty="0" smtClean="0"/>
              <a:t>is</a:t>
            </a:r>
            <a:r>
              <a:rPr kumimoji="1" lang="zh-TW" altLang="en-US" sz="2000" dirty="0" smtClean="0"/>
              <a:t> </a:t>
            </a:r>
            <a:r>
              <a:rPr kumimoji="1" lang="en-US" altLang="zh-TW" sz="2000" dirty="0" smtClean="0"/>
              <a:t>connected</a:t>
            </a:r>
          </a:p>
          <a:p>
            <a:pPr lvl="1">
              <a:buFont typeface="Wingdings" charset="2"/>
              <a:buChar char="l"/>
            </a:pPr>
            <a:endParaRPr kumimoji="1" lang="en-US" altLang="zh-TW" sz="2000" dirty="0"/>
          </a:p>
          <a:p>
            <a:pPr>
              <a:buFont typeface="Wingdings" charset="2"/>
              <a:buChar char="l"/>
            </a:pPr>
            <a:r>
              <a:rPr kumimoji="1" lang="en-US" altLang="zh-TW" sz="2400" dirty="0" smtClean="0"/>
              <a:t>NAT</a:t>
            </a:r>
          </a:p>
          <a:p>
            <a:pPr lvl="1">
              <a:buFont typeface="Wingdings" charset="2"/>
              <a:buChar char="l"/>
            </a:pPr>
            <a:r>
              <a:rPr kumimoji="1" lang="en-US" altLang="zh-TW" sz="2000" dirty="0" smtClean="0"/>
              <a:t>An</a:t>
            </a:r>
            <a:r>
              <a:rPr kumimoji="1" lang="zh-TW" altLang="en-US" sz="2000" dirty="0" smtClean="0"/>
              <a:t> </a:t>
            </a:r>
            <a:r>
              <a:rPr kumimoji="1" lang="en-US" altLang="zh-TW" sz="2000" dirty="0" smtClean="0"/>
              <a:t>entity</a:t>
            </a:r>
            <a:r>
              <a:rPr kumimoji="1" lang="zh-TW" altLang="en-US" sz="2000" dirty="0" smtClean="0"/>
              <a:t> </a:t>
            </a:r>
            <a:r>
              <a:rPr kumimoji="1" lang="en-US" altLang="zh-TW" sz="2000" dirty="0" smtClean="0"/>
              <a:t>that</a:t>
            </a:r>
            <a:r>
              <a:rPr kumimoji="1" lang="zh-TW" altLang="en-US" sz="2000" dirty="0" smtClean="0"/>
              <a:t> </a:t>
            </a:r>
            <a:r>
              <a:rPr kumimoji="1" lang="en-US" altLang="zh-TW" sz="2000" dirty="0" smtClean="0"/>
              <a:t>maps</a:t>
            </a:r>
            <a:r>
              <a:rPr kumimoji="1" lang="zh-TW" altLang="en-US" sz="2000" dirty="0" smtClean="0"/>
              <a:t> </a:t>
            </a:r>
            <a:r>
              <a:rPr kumimoji="1" lang="en-US" altLang="zh-TW" sz="2000" dirty="0" smtClean="0"/>
              <a:t>a</a:t>
            </a:r>
            <a:r>
              <a:rPr kumimoji="1" lang="zh-TW" altLang="en-US" sz="2000" dirty="0" smtClean="0"/>
              <a:t> </a:t>
            </a:r>
            <a:r>
              <a:rPr kumimoji="1" lang="en-US" altLang="zh-TW" sz="2000" dirty="0" smtClean="0"/>
              <a:t>set</a:t>
            </a:r>
            <a:r>
              <a:rPr kumimoji="1" lang="zh-TW" altLang="en-US" sz="2000" dirty="0" smtClean="0"/>
              <a:t> </a:t>
            </a:r>
            <a:r>
              <a:rPr kumimoji="1" lang="en-US" altLang="zh-TW" sz="2000" dirty="0" smtClean="0"/>
              <a:t>of</a:t>
            </a:r>
            <a:r>
              <a:rPr kumimoji="1" lang="zh-TW" altLang="en-US" sz="2000" dirty="0" smtClean="0"/>
              <a:t> </a:t>
            </a:r>
            <a:r>
              <a:rPr kumimoji="1" lang="en-US" altLang="zh-TW" sz="2000" dirty="0" smtClean="0"/>
              <a:t>IP</a:t>
            </a:r>
            <a:r>
              <a:rPr kumimoji="1" lang="zh-TW" altLang="en-US" sz="2000" dirty="0" smtClean="0"/>
              <a:t> </a:t>
            </a:r>
            <a:r>
              <a:rPr kumimoji="1" lang="en-US" altLang="zh-TW" sz="2000" dirty="0" smtClean="0"/>
              <a:t>addresses</a:t>
            </a:r>
            <a:r>
              <a:rPr kumimoji="1" lang="zh-TW" altLang="en-US" sz="2000" dirty="0" smtClean="0"/>
              <a:t> </a:t>
            </a:r>
            <a:r>
              <a:rPr kumimoji="1" lang="en-US" altLang="zh-TW" sz="2000" dirty="0" smtClean="0"/>
              <a:t>to</a:t>
            </a:r>
            <a:r>
              <a:rPr kumimoji="1" lang="zh-TW" altLang="en-US" sz="2000" dirty="0" smtClean="0"/>
              <a:t>  </a:t>
            </a:r>
            <a:r>
              <a:rPr kumimoji="1" lang="en-US" altLang="zh-TW" sz="2000" dirty="0" smtClean="0"/>
              <a:t>another</a:t>
            </a:r>
            <a:r>
              <a:rPr kumimoji="1" lang="zh-TW" altLang="en-US" sz="2000" dirty="0" smtClean="0"/>
              <a:t> </a:t>
            </a:r>
            <a:r>
              <a:rPr kumimoji="1" lang="en-US" altLang="zh-TW" sz="2000" dirty="0" smtClean="0"/>
              <a:t>set</a:t>
            </a:r>
            <a:r>
              <a:rPr kumimoji="1" lang="zh-TW" altLang="en-US" sz="2000" dirty="0" smtClean="0"/>
              <a:t> </a:t>
            </a:r>
            <a:r>
              <a:rPr kumimoji="1" lang="en-US" altLang="zh-TW" sz="2000" dirty="0" smtClean="0"/>
              <a:t>of</a:t>
            </a:r>
            <a:r>
              <a:rPr kumimoji="1" lang="zh-TW" altLang="en-US" sz="2000" dirty="0" smtClean="0"/>
              <a:t> </a:t>
            </a:r>
            <a:r>
              <a:rPr kumimoji="1" lang="en-US" altLang="zh-TW" sz="2000" dirty="0" smtClean="0"/>
              <a:t>IP</a:t>
            </a:r>
            <a:r>
              <a:rPr kumimoji="1" lang="zh-TW" altLang="en-US" sz="2000" dirty="0" smtClean="0"/>
              <a:t> </a:t>
            </a:r>
            <a:r>
              <a:rPr kumimoji="1" lang="en-US" altLang="zh-TW" sz="2000" dirty="0" smtClean="0"/>
              <a:t>addresses</a:t>
            </a:r>
          </a:p>
          <a:p>
            <a:pPr lvl="1">
              <a:buFont typeface="Wingdings" charset="2"/>
              <a:buChar char="l"/>
            </a:pPr>
            <a:r>
              <a:rPr kumimoji="1" lang="en-US" altLang="zh-TW" sz="2000" dirty="0" smtClean="0"/>
              <a:t>Four</a:t>
            </a:r>
            <a:r>
              <a:rPr kumimoji="1" lang="zh-TW" altLang="en-US" sz="2000" dirty="0" smtClean="0"/>
              <a:t> </a:t>
            </a:r>
            <a:r>
              <a:rPr kumimoji="1" lang="en-US" altLang="zh-TW" sz="2000" dirty="0" smtClean="0"/>
              <a:t>types</a:t>
            </a:r>
          </a:p>
          <a:p>
            <a:pPr lvl="2">
              <a:buFont typeface="Wingdings" charset="2"/>
              <a:buChar char="l"/>
            </a:pPr>
            <a:r>
              <a:rPr kumimoji="1" lang="en-US" altLang="zh-TW" sz="1600" dirty="0" smtClean="0"/>
              <a:t>Full</a:t>
            </a:r>
            <a:r>
              <a:rPr kumimoji="1" lang="zh-TW" altLang="en-US" sz="1600" dirty="0" smtClean="0"/>
              <a:t> </a:t>
            </a:r>
            <a:r>
              <a:rPr kumimoji="1" lang="en-US" altLang="zh-TW" sz="1600" dirty="0" smtClean="0"/>
              <a:t>cone</a:t>
            </a:r>
          </a:p>
          <a:p>
            <a:pPr lvl="2">
              <a:buFont typeface="Wingdings" charset="2"/>
              <a:buChar char="l"/>
            </a:pPr>
            <a:r>
              <a:rPr kumimoji="1" lang="en-US" altLang="zh-TW" sz="1600" dirty="0" smtClean="0"/>
              <a:t>Restricted</a:t>
            </a:r>
            <a:r>
              <a:rPr kumimoji="1" lang="zh-TW" altLang="en-US" sz="1600" dirty="0" smtClean="0"/>
              <a:t> </a:t>
            </a:r>
            <a:r>
              <a:rPr kumimoji="1" lang="en-US" altLang="zh-TW" sz="1600" dirty="0" smtClean="0"/>
              <a:t>cone</a:t>
            </a:r>
            <a:r>
              <a:rPr kumimoji="1" lang="zh-TW" altLang="en-US" sz="1600" dirty="0" smtClean="0"/>
              <a:t> </a:t>
            </a:r>
            <a:endParaRPr kumimoji="1" lang="en-US" altLang="zh-TW" sz="1600" dirty="0" smtClean="0"/>
          </a:p>
          <a:p>
            <a:pPr lvl="2">
              <a:buFont typeface="Wingdings" charset="2"/>
              <a:buChar char="l"/>
            </a:pPr>
            <a:r>
              <a:rPr kumimoji="1" lang="en-US" altLang="zh-TW" sz="1600" dirty="0" smtClean="0"/>
              <a:t>Port</a:t>
            </a:r>
            <a:r>
              <a:rPr kumimoji="1" lang="zh-TW" altLang="en-US" sz="1600" dirty="0" smtClean="0"/>
              <a:t> </a:t>
            </a:r>
            <a:r>
              <a:rPr kumimoji="1" lang="en-US" altLang="zh-TW" sz="1600" dirty="0" smtClean="0"/>
              <a:t>restricted</a:t>
            </a:r>
            <a:r>
              <a:rPr kumimoji="1" lang="zh-TW" altLang="en-US" sz="1600" dirty="0" smtClean="0"/>
              <a:t> </a:t>
            </a:r>
            <a:r>
              <a:rPr kumimoji="1" lang="en-US" altLang="zh-TW" sz="1600" dirty="0" smtClean="0"/>
              <a:t>cone</a:t>
            </a:r>
          </a:p>
          <a:p>
            <a:pPr lvl="2">
              <a:buFont typeface="Wingdings" charset="2"/>
              <a:buChar char="l"/>
            </a:pPr>
            <a:r>
              <a:rPr kumimoji="1" lang="en-US" altLang="zh-TW" sz="1600" dirty="0" smtClean="0"/>
              <a:t>Symmetric</a:t>
            </a:r>
            <a:r>
              <a:rPr kumimoji="1" lang="zh-TW" altLang="en-US" sz="1600" dirty="0" smtClean="0"/>
              <a:t> </a:t>
            </a:r>
            <a:r>
              <a:rPr kumimoji="1" lang="en-US" altLang="zh-TW" sz="1600" dirty="0" smtClean="0"/>
              <a:t>NAT/F</a:t>
            </a:r>
          </a:p>
        </p:txBody>
      </p:sp>
      <p:sp>
        <p:nvSpPr>
          <p:cNvPr id="4" name="投影片編號版面配置區 3"/>
          <p:cNvSpPr>
            <a:spLocks noGrp="1"/>
          </p:cNvSpPr>
          <p:nvPr>
            <p:ph type="sldNum" sz="quarter" idx="12"/>
          </p:nvPr>
        </p:nvSpPr>
        <p:spPr/>
        <p:txBody>
          <a:bodyPr/>
          <a:lstStyle/>
          <a:p>
            <a:fld id="{6113E31D-E2AB-40D1-8B51-AFA5AFEF393A}" type="slidenum">
              <a:rPr lang="en-US" smtClean="0"/>
              <a:t>4</a:t>
            </a:fld>
            <a:endParaRPr lang="en-US" dirty="0"/>
          </a:p>
        </p:txBody>
      </p:sp>
    </p:spTree>
    <p:extLst>
      <p:ext uri="{BB962C8B-B14F-4D97-AF65-F5344CB8AC3E}">
        <p14:creationId xmlns:p14="http://schemas.microsoft.com/office/powerpoint/2010/main" val="13193438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a:t>Firewalls</a:t>
            </a:r>
            <a:r>
              <a:rPr kumimoji="1" lang="zh-TW" altLang="en-US" dirty="0"/>
              <a:t> </a:t>
            </a:r>
            <a:r>
              <a:rPr kumimoji="1" lang="en-US" altLang="zh-TW" dirty="0"/>
              <a:t>and</a:t>
            </a:r>
            <a:r>
              <a:rPr kumimoji="1" lang="zh-TW" altLang="en-US" dirty="0"/>
              <a:t> </a:t>
            </a:r>
            <a:r>
              <a:rPr kumimoji="1" lang="en-US" altLang="zh-TW" dirty="0" smtClean="0"/>
              <a:t>NATs</a:t>
            </a:r>
            <a:r>
              <a:rPr kumimoji="1" lang="zh-TW" altLang="en-US" dirty="0" smtClean="0"/>
              <a:t> </a:t>
            </a:r>
            <a:r>
              <a:rPr kumimoji="1" lang="en-US" altLang="zh-TW" dirty="0" smtClean="0"/>
              <a:t>(cont.)</a:t>
            </a:r>
            <a:endParaRPr kumimoji="1" lang="zh-TW" altLang="en-US" dirty="0"/>
          </a:p>
        </p:txBody>
      </p:sp>
      <p:pic>
        <p:nvPicPr>
          <p:cNvPr id="4" name="內容版面配置區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57336" y="1855317"/>
            <a:ext cx="3075048" cy="4705029"/>
          </a:xfrm>
        </p:spPr>
      </p:pic>
      <p:sp>
        <p:nvSpPr>
          <p:cNvPr id="3" name="投影片編號版面配置區 2"/>
          <p:cNvSpPr>
            <a:spLocks noGrp="1"/>
          </p:cNvSpPr>
          <p:nvPr>
            <p:ph type="sldNum" sz="quarter" idx="12"/>
          </p:nvPr>
        </p:nvSpPr>
        <p:spPr/>
        <p:txBody>
          <a:bodyPr/>
          <a:lstStyle/>
          <a:p>
            <a:fld id="{6113E31D-E2AB-40D1-8B51-AFA5AFEF393A}" type="slidenum">
              <a:rPr lang="en-US" smtClean="0"/>
              <a:t>5</a:t>
            </a:fld>
            <a:endParaRPr lang="en-US" dirty="0"/>
          </a:p>
        </p:txBody>
      </p:sp>
    </p:spTree>
    <p:extLst>
      <p:ext uri="{BB962C8B-B14F-4D97-AF65-F5344CB8AC3E}">
        <p14:creationId xmlns:p14="http://schemas.microsoft.com/office/powerpoint/2010/main" val="20459747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SIP</a:t>
            </a:r>
            <a:r>
              <a:rPr kumimoji="1" lang="zh-TW" altLang="en-US" dirty="0" smtClean="0"/>
              <a:t> </a:t>
            </a:r>
            <a:r>
              <a:rPr kumimoji="1" lang="en-US" altLang="zh-TW" dirty="0" smtClean="0"/>
              <a:t>Protocol</a:t>
            </a:r>
            <a:r>
              <a:rPr kumimoji="1" lang="zh-TW" altLang="en-US" dirty="0" smtClean="0"/>
              <a:t> </a:t>
            </a:r>
            <a:r>
              <a:rPr kumimoji="1" lang="en-US" altLang="zh-TW" dirty="0" smtClean="0"/>
              <a:t>and</a:t>
            </a:r>
            <a:r>
              <a:rPr kumimoji="1" lang="zh-TW" altLang="en-US" dirty="0" smtClean="0"/>
              <a:t> </a:t>
            </a:r>
            <a:r>
              <a:rPr kumimoji="1" lang="en-US" altLang="zh-TW" dirty="0" smtClean="0"/>
              <a:t>VoIP</a:t>
            </a:r>
            <a:r>
              <a:rPr kumimoji="1" lang="zh-TW" altLang="en-US" dirty="0" smtClean="0"/>
              <a:t> </a:t>
            </a:r>
            <a:r>
              <a:rPr kumimoji="1" lang="en-US" altLang="zh-TW" dirty="0"/>
              <a:t>D</a:t>
            </a:r>
            <a:r>
              <a:rPr kumimoji="1" lang="en-US" altLang="zh-TW" dirty="0" smtClean="0"/>
              <a:t>eployment</a:t>
            </a:r>
            <a:r>
              <a:rPr kumimoji="1" lang="zh-TW" altLang="en-US" dirty="0" smtClean="0"/>
              <a:t> </a:t>
            </a:r>
            <a:r>
              <a:rPr kumimoji="1" lang="en-US" altLang="zh-TW" dirty="0"/>
              <a:t>S</a:t>
            </a:r>
            <a:r>
              <a:rPr kumimoji="1" lang="en-US" altLang="zh-TW" dirty="0" smtClean="0"/>
              <a:t>cenarios</a:t>
            </a:r>
            <a:endParaRPr kumimoji="1" lang="zh-TW" altLang="en-US" dirty="0"/>
          </a:p>
        </p:txBody>
      </p:sp>
      <p:sp>
        <p:nvSpPr>
          <p:cNvPr id="3" name="內容版面配置區 2"/>
          <p:cNvSpPr>
            <a:spLocks noGrp="1"/>
          </p:cNvSpPr>
          <p:nvPr>
            <p:ph idx="1"/>
          </p:nvPr>
        </p:nvSpPr>
        <p:spPr/>
        <p:txBody>
          <a:bodyPr>
            <a:normAutofit/>
          </a:bodyPr>
          <a:lstStyle/>
          <a:p>
            <a:pPr>
              <a:buFont typeface="Wingdings" charset="2"/>
              <a:buChar char="l"/>
            </a:pPr>
            <a:endParaRPr kumimoji="1" lang="en-US" altLang="zh-TW" sz="2400" dirty="0"/>
          </a:p>
          <a:p>
            <a:pPr>
              <a:buFont typeface="Wingdings" charset="2"/>
              <a:buChar char="l"/>
            </a:pPr>
            <a:r>
              <a:rPr kumimoji="1" lang="en-US" altLang="zh-TW" sz="2400" dirty="0"/>
              <a:t>3</a:t>
            </a:r>
            <a:r>
              <a:rPr kumimoji="1" lang="zh-TW" altLang="en-US" sz="2400" dirty="0"/>
              <a:t> </a:t>
            </a:r>
            <a:r>
              <a:rPr kumimoji="1" lang="en-US" altLang="zh-TW" sz="2400" dirty="0"/>
              <a:t>types</a:t>
            </a:r>
            <a:r>
              <a:rPr kumimoji="1" lang="zh-TW" altLang="en-US" sz="2400" dirty="0"/>
              <a:t> </a:t>
            </a:r>
            <a:r>
              <a:rPr kumimoji="1" lang="en-US" altLang="zh-TW" sz="2400" dirty="0"/>
              <a:t>of</a:t>
            </a:r>
            <a:r>
              <a:rPr kumimoji="1" lang="zh-TW" altLang="en-US" sz="2400" dirty="0"/>
              <a:t> </a:t>
            </a:r>
            <a:r>
              <a:rPr kumimoji="1" lang="en-US" altLang="zh-TW" sz="2400" dirty="0"/>
              <a:t>entities</a:t>
            </a:r>
          </a:p>
          <a:p>
            <a:pPr lvl="1">
              <a:buFont typeface="Wingdings" charset="2"/>
              <a:buChar char="l"/>
            </a:pPr>
            <a:r>
              <a:rPr kumimoji="1" lang="en-US" altLang="zh-TW" dirty="0"/>
              <a:t>User</a:t>
            </a:r>
            <a:r>
              <a:rPr kumimoji="1" lang="zh-TW" altLang="en-US" dirty="0"/>
              <a:t> </a:t>
            </a:r>
            <a:r>
              <a:rPr kumimoji="1" lang="en-US" altLang="zh-TW" dirty="0"/>
              <a:t>agents:</a:t>
            </a:r>
            <a:r>
              <a:rPr kumimoji="1" lang="zh-TW" altLang="en-US" dirty="0"/>
              <a:t> </a:t>
            </a:r>
            <a:r>
              <a:rPr kumimoji="1" lang="en-US" altLang="zh-TW" dirty="0"/>
              <a:t>VoIP</a:t>
            </a:r>
            <a:r>
              <a:rPr kumimoji="1" lang="zh-TW" altLang="en-US" dirty="0"/>
              <a:t> </a:t>
            </a:r>
            <a:r>
              <a:rPr kumimoji="1" lang="en-US" altLang="zh-TW" dirty="0"/>
              <a:t>endpoints</a:t>
            </a:r>
          </a:p>
          <a:p>
            <a:pPr lvl="1">
              <a:buFont typeface="Wingdings" charset="2"/>
              <a:buChar char="l"/>
            </a:pPr>
            <a:r>
              <a:rPr kumimoji="1" lang="en-US" altLang="zh-TW" dirty="0"/>
              <a:t>Registrars:</a:t>
            </a:r>
            <a:r>
              <a:rPr kumimoji="1" lang="zh-TW" altLang="en-US" dirty="0"/>
              <a:t> </a:t>
            </a:r>
            <a:r>
              <a:rPr kumimoji="1" lang="en-US" altLang="zh-TW" dirty="0"/>
              <a:t>location</a:t>
            </a:r>
            <a:r>
              <a:rPr kumimoji="1" lang="zh-TW" altLang="en-US" dirty="0"/>
              <a:t> </a:t>
            </a:r>
            <a:r>
              <a:rPr kumimoji="1" lang="en-US" altLang="zh-TW" dirty="0"/>
              <a:t>servers</a:t>
            </a:r>
            <a:r>
              <a:rPr kumimoji="1" lang="zh-TW" altLang="en-US" dirty="0"/>
              <a:t> </a:t>
            </a:r>
            <a:r>
              <a:rPr kumimoji="1" lang="en-US" altLang="zh-TW" dirty="0"/>
              <a:t>that</a:t>
            </a:r>
            <a:r>
              <a:rPr kumimoji="1" lang="zh-TW" altLang="en-US" dirty="0"/>
              <a:t> </a:t>
            </a:r>
            <a:r>
              <a:rPr kumimoji="1" lang="en-US" altLang="zh-TW" dirty="0"/>
              <a:t>keep</a:t>
            </a:r>
            <a:r>
              <a:rPr kumimoji="1" lang="zh-TW" altLang="en-US" dirty="0"/>
              <a:t> </a:t>
            </a:r>
            <a:r>
              <a:rPr kumimoji="1" lang="en-US" altLang="zh-TW" dirty="0"/>
              <a:t>track</a:t>
            </a:r>
            <a:r>
              <a:rPr kumimoji="1" lang="zh-TW" altLang="en-US" dirty="0"/>
              <a:t> </a:t>
            </a:r>
            <a:r>
              <a:rPr kumimoji="1" lang="en-US" altLang="zh-TW" dirty="0"/>
              <a:t>of</a:t>
            </a:r>
            <a:r>
              <a:rPr kumimoji="1" lang="zh-TW" altLang="en-US" dirty="0"/>
              <a:t> </a:t>
            </a:r>
            <a:r>
              <a:rPr kumimoji="1" lang="en-US" altLang="zh-TW" dirty="0"/>
              <a:t>user’s</a:t>
            </a:r>
            <a:r>
              <a:rPr kumimoji="1" lang="zh-TW" altLang="en-US" dirty="0"/>
              <a:t> </a:t>
            </a:r>
            <a:r>
              <a:rPr kumimoji="1" lang="en-US" altLang="zh-TW" dirty="0"/>
              <a:t>locations</a:t>
            </a:r>
          </a:p>
          <a:p>
            <a:pPr lvl="1">
              <a:buFont typeface="Wingdings" charset="2"/>
              <a:buChar char="l"/>
            </a:pPr>
            <a:r>
              <a:rPr kumimoji="1" lang="en-US" altLang="zh-TW" dirty="0"/>
              <a:t>Proxy</a:t>
            </a:r>
            <a:r>
              <a:rPr kumimoji="1" lang="zh-TW" altLang="en-US" dirty="0"/>
              <a:t> </a:t>
            </a:r>
            <a:r>
              <a:rPr kumimoji="1" lang="en-US" altLang="zh-TW" dirty="0"/>
              <a:t>servers:</a:t>
            </a:r>
            <a:r>
              <a:rPr kumimoji="1" lang="zh-TW" altLang="en-US" dirty="0"/>
              <a:t> </a:t>
            </a:r>
            <a:r>
              <a:rPr kumimoji="1" lang="en-US" altLang="zh-TW" dirty="0"/>
              <a:t>forward</a:t>
            </a:r>
            <a:r>
              <a:rPr kumimoji="1" lang="zh-TW" altLang="en-US" dirty="0"/>
              <a:t> </a:t>
            </a:r>
            <a:r>
              <a:rPr kumimoji="1" lang="en-US" altLang="zh-TW" dirty="0"/>
              <a:t>SIP</a:t>
            </a:r>
            <a:r>
              <a:rPr kumimoji="1" lang="zh-TW" altLang="en-US" dirty="0"/>
              <a:t> </a:t>
            </a:r>
            <a:r>
              <a:rPr kumimoji="1" lang="en-US" altLang="zh-TW" dirty="0"/>
              <a:t>requests</a:t>
            </a:r>
            <a:r>
              <a:rPr kumimoji="1" lang="zh-TW" altLang="en-US" dirty="0"/>
              <a:t> </a:t>
            </a:r>
            <a:r>
              <a:rPr kumimoji="1" lang="en-US" altLang="zh-TW" dirty="0"/>
              <a:t>and</a:t>
            </a:r>
            <a:r>
              <a:rPr kumimoji="1" lang="zh-TW" altLang="en-US" dirty="0"/>
              <a:t> </a:t>
            </a:r>
            <a:r>
              <a:rPr kumimoji="1" lang="en-US" altLang="zh-TW" dirty="0"/>
              <a:t>responses</a:t>
            </a:r>
          </a:p>
          <a:p>
            <a:pPr>
              <a:buFont typeface="Wingdings" charset="2"/>
              <a:buChar char="l"/>
            </a:pPr>
            <a:r>
              <a:rPr kumimoji="1" lang="en-US" altLang="zh-TW" sz="2400" dirty="0"/>
              <a:t>Session</a:t>
            </a:r>
            <a:r>
              <a:rPr kumimoji="1" lang="zh-TW" altLang="en-US" sz="2400" dirty="0"/>
              <a:t> </a:t>
            </a:r>
            <a:r>
              <a:rPr kumimoji="1" lang="en-US" altLang="zh-TW" sz="2400" dirty="0"/>
              <a:t>Description</a:t>
            </a:r>
            <a:r>
              <a:rPr kumimoji="1" lang="zh-TW" altLang="en-US" sz="2400" dirty="0"/>
              <a:t> </a:t>
            </a:r>
            <a:r>
              <a:rPr kumimoji="1" lang="en-US" altLang="zh-TW" sz="2400" dirty="0"/>
              <a:t>Protocol(SDP)</a:t>
            </a:r>
            <a:r>
              <a:rPr kumimoji="1" lang="zh-TW" altLang="en-US" sz="2400" dirty="0"/>
              <a:t> </a:t>
            </a:r>
            <a:r>
              <a:rPr kumimoji="1" lang="en-US" altLang="zh-TW" sz="2400" dirty="0"/>
              <a:t>:</a:t>
            </a:r>
            <a:r>
              <a:rPr kumimoji="1" lang="zh-TW" altLang="en-US" sz="2400" dirty="0"/>
              <a:t> </a:t>
            </a:r>
            <a:r>
              <a:rPr kumimoji="1" lang="en-US" altLang="zh-TW" sz="2400" dirty="0"/>
              <a:t>describe</a:t>
            </a:r>
            <a:r>
              <a:rPr kumimoji="1" lang="zh-TW" altLang="en-US" sz="2400" dirty="0"/>
              <a:t> </a:t>
            </a:r>
            <a:r>
              <a:rPr kumimoji="1" lang="en-US" altLang="zh-TW" sz="2400" dirty="0"/>
              <a:t>multimedia</a:t>
            </a:r>
            <a:r>
              <a:rPr kumimoji="1" lang="zh-TW" altLang="en-US" sz="2400" dirty="0"/>
              <a:t> </a:t>
            </a:r>
            <a:r>
              <a:rPr kumimoji="1" lang="en-US" altLang="zh-TW" sz="2400" dirty="0"/>
              <a:t>sessions</a:t>
            </a:r>
          </a:p>
          <a:p>
            <a:pPr>
              <a:buFont typeface="Wingdings" charset="2"/>
              <a:buChar char="l"/>
            </a:pPr>
            <a:r>
              <a:rPr kumimoji="1" lang="en-US" altLang="zh-TW" sz="2400" dirty="0"/>
              <a:t>Real</a:t>
            </a:r>
            <a:r>
              <a:rPr kumimoji="1" lang="zh-TW" altLang="en-US" sz="2400" dirty="0"/>
              <a:t> </a:t>
            </a:r>
            <a:r>
              <a:rPr kumimoji="1" lang="en-US" altLang="zh-TW" sz="2400" dirty="0"/>
              <a:t>Time</a:t>
            </a:r>
            <a:r>
              <a:rPr kumimoji="1" lang="zh-TW" altLang="en-US" sz="2400" dirty="0"/>
              <a:t> </a:t>
            </a:r>
            <a:r>
              <a:rPr kumimoji="1" lang="en-US" altLang="zh-TW" sz="2400" dirty="0"/>
              <a:t>Protocol(RTP)</a:t>
            </a:r>
            <a:r>
              <a:rPr kumimoji="1" lang="zh-TW" altLang="en-US" sz="2400" dirty="0"/>
              <a:t> </a:t>
            </a:r>
            <a:r>
              <a:rPr kumimoji="1" lang="en-US" altLang="zh-TW" sz="2400" dirty="0"/>
              <a:t>:</a:t>
            </a:r>
            <a:r>
              <a:rPr kumimoji="1" lang="zh-TW" altLang="en-US" sz="2400" dirty="0"/>
              <a:t> </a:t>
            </a:r>
            <a:r>
              <a:rPr kumimoji="1" lang="en-US" altLang="zh-TW" sz="2400" dirty="0"/>
              <a:t>media</a:t>
            </a:r>
            <a:r>
              <a:rPr kumimoji="1" lang="zh-TW" altLang="en-US" sz="2400" dirty="0"/>
              <a:t> </a:t>
            </a:r>
            <a:r>
              <a:rPr kumimoji="1" lang="en-US" altLang="zh-TW" sz="2400" dirty="0"/>
              <a:t>transport</a:t>
            </a:r>
            <a:r>
              <a:rPr kumimoji="1" lang="zh-TW" altLang="en-US" sz="2400" dirty="0"/>
              <a:t> </a:t>
            </a:r>
            <a:r>
              <a:rPr kumimoji="1" lang="en-US" altLang="zh-TW" sz="2400" dirty="0"/>
              <a:t>between</a:t>
            </a:r>
            <a:r>
              <a:rPr kumimoji="1" lang="zh-TW" altLang="en-US" sz="2400" dirty="0"/>
              <a:t> </a:t>
            </a:r>
            <a:r>
              <a:rPr kumimoji="1" lang="en-US" altLang="zh-TW" sz="2400" dirty="0"/>
              <a:t>endpoints</a:t>
            </a:r>
          </a:p>
        </p:txBody>
      </p:sp>
      <p:sp>
        <p:nvSpPr>
          <p:cNvPr id="4" name="投影片編號版面配置區 3"/>
          <p:cNvSpPr>
            <a:spLocks noGrp="1"/>
          </p:cNvSpPr>
          <p:nvPr>
            <p:ph type="sldNum" sz="quarter" idx="12"/>
          </p:nvPr>
        </p:nvSpPr>
        <p:spPr/>
        <p:txBody>
          <a:bodyPr/>
          <a:lstStyle/>
          <a:p>
            <a:fld id="{6113E31D-E2AB-40D1-8B51-AFA5AFEF393A}" type="slidenum">
              <a:rPr lang="en-US" smtClean="0"/>
              <a:t>6</a:t>
            </a:fld>
            <a:endParaRPr lang="en-US" dirty="0"/>
          </a:p>
        </p:txBody>
      </p:sp>
    </p:spTree>
    <p:extLst>
      <p:ext uri="{BB962C8B-B14F-4D97-AF65-F5344CB8AC3E}">
        <p14:creationId xmlns:p14="http://schemas.microsoft.com/office/powerpoint/2010/main" val="1431072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Scenarios</a:t>
            </a:r>
            <a:endParaRPr kumimoji="1" lang="zh-TW" altLang="en-US" dirty="0"/>
          </a:p>
        </p:txBody>
      </p:sp>
      <p:pic>
        <p:nvPicPr>
          <p:cNvPr id="4" name="內容版面配置區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752933" y="1924331"/>
            <a:ext cx="5683854" cy="2125515"/>
          </a:xfrm>
        </p:spPr>
      </p:pic>
      <p:pic>
        <p:nvPicPr>
          <p:cNvPr id="5" name="內容版面配置區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52933" y="4049846"/>
            <a:ext cx="5683854" cy="2269473"/>
          </a:xfrm>
          <a:prstGeom prst="rect">
            <a:avLst/>
          </a:prstGeom>
        </p:spPr>
      </p:pic>
      <p:sp>
        <p:nvSpPr>
          <p:cNvPr id="3" name="投影片編號版面配置區 2"/>
          <p:cNvSpPr>
            <a:spLocks noGrp="1"/>
          </p:cNvSpPr>
          <p:nvPr>
            <p:ph type="sldNum" sz="quarter" idx="12"/>
          </p:nvPr>
        </p:nvSpPr>
        <p:spPr/>
        <p:txBody>
          <a:bodyPr/>
          <a:lstStyle/>
          <a:p>
            <a:fld id="{6113E31D-E2AB-40D1-8B51-AFA5AFEF393A}" type="slidenum">
              <a:rPr lang="en-US" smtClean="0"/>
              <a:t>7</a:t>
            </a:fld>
            <a:endParaRPr lang="en-US" dirty="0"/>
          </a:p>
        </p:txBody>
      </p:sp>
    </p:spTree>
    <p:extLst>
      <p:ext uri="{BB962C8B-B14F-4D97-AF65-F5344CB8AC3E}">
        <p14:creationId xmlns:p14="http://schemas.microsoft.com/office/powerpoint/2010/main" val="3434419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VoIP</a:t>
            </a:r>
            <a:r>
              <a:rPr kumimoji="1" lang="zh-TW" altLang="en-US" dirty="0" smtClean="0"/>
              <a:t> </a:t>
            </a:r>
            <a:r>
              <a:rPr kumimoji="1" lang="en-US" altLang="zh-TW" dirty="0" smtClean="0"/>
              <a:t>NAT/Fs</a:t>
            </a:r>
            <a:r>
              <a:rPr kumimoji="1" lang="zh-TW" altLang="en-US" dirty="0" smtClean="0"/>
              <a:t> </a:t>
            </a:r>
            <a:r>
              <a:rPr kumimoji="1" lang="en-US" altLang="zh-TW" dirty="0" smtClean="0"/>
              <a:t>Traversal</a:t>
            </a:r>
            <a:r>
              <a:rPr kumimoji="1" lang="zh-TW" altLang="en-US" dirty="0" smtClean="0"/>
              <a:t> </a:t>
            </a:r>
            <a:r>
              <a:rPr kumimoji="1" lang="en-US" altLang="zh-TW" dirty="0" smtClean="0"/>
              <a:t>Techniques</a:t>
            </a:r>
            <a:endParaRPr kumimoji="1" lang="zh-TW" altLang="en-US" dirty="0"/>
          </a:p>
        </p:txBody>
      </p:sp>
      <p:sp>
        <p:nvSpPr>
          <p:cNvPr id="3" name="內容版面配置區 2"/>
          <p:cNvSpPr>
            <a:spLocks noGrp="1"/>
          </p:cNvSpPr>
          <p:nvPr>
            <p:ph idx="1"/>
          </p:nvPr>
        </p:nvSpPr>
        <p:spPr/>
        <p:txBody>
          <a:bodyPr>
            <a:normAutofit/>
          </a:bodyPr>
          <a:lstStyle/>
          <a:p>
            <a:pPr>
              <a:buFont typeface="Wingdings" charset="2"/>
              <a:buChar char="l"/>
            </a:pPr>
            <a:r>
              <a:rPr kumimoji="1" lang="en-US" altLang="zh-TW" sz="2400" dirty="0" smtClean="0"/>
              <a:t>Application</a:t>
            </a:r>
            <a:r>
              <a:rPr kumimoji="1" lang="zh-TW" altLang="en-US" sz="2400" dirty="0" smtClean="0"/>
              <a:t> </a:t>
            </a:r>
            <a:r>
              <a:rPr kumimoji="1" lang="en-US" altLang="zh-TW" sz="2400" dirty="0" smtClean="0"/>
              <a:t>Layer</a:t>
            </a:r>
            <a:r>
              <a:rPr kumimoji="1" lang="zh-TW" altLang="en-US" sz="2400" dirty="0" smtClean="0"/>
              <a:t> </a:t>
            </a:r>
            <a:r>
              <a:rPr kumimoji="1" lang="en-US" altLang="zh-TW" sz="2400" dirty="0" smtClean="0"/>
              <a:t>Gateways(ALG),</a:t>
            </a:r>
            <a:r>
              <a:rPr kumimoji="1" lang="zh-TW" altLang="en-US" sz="2400" dirty="0" smtClean="0"/>
              <a:t> </a:t>
            </a:r>
            <a:r>
              <a:rPr kumimoji="1" lang="en-US" altLang="zh-TW" sz="2400" dirty="0" smtClean="0"/>
              <a:t>MIDCOM</a:t>
            </a:r>
          </a:p>
          <a:p>
            <a:pPr lvl="1">
              <a:buFont typeface="Wingdings" charset="2"/>
              <a:buChar char="l"/>
            </a:pPr>
            <a:r>
              <a:rPr kumimoji="1" lang="en-US" altLang="zh-TW" sz="2000" dirty="0" smtClean="0"/>
              <a:t>Parse</a:t>
            </a:r>
            <a:r>
              <a:rPr kumimoji="1" lang="zh-TW" altLang="en-US" sz="2000" dirty="0" smtClean="0"/>
              <a:t> </a:t>
            </a:r>
            <a:r>
              <a:rPr kumimoji="1" lang="en-US" altLang="zh-TW" sz="2000" dirty="0" smtClean="0"/>
              <a:t>SIP</a:t>
            </a:r>
            <a:r>
              <a:rPr kumimoji="1" lang="zh-TW" altLang="en-US" sz="2000" dirty="0" smtClean="0"/>
              <a:t> </a:t>
            </a:r>
            <a:r>
              <a:rPr kumimoji="1" lang="en-US" altLang="zh-TW" sz="2000" dirty="0" smtClean="0"/>
              <a:t>headers</a:t>
            </a:r>
            <a:r>
              <a:rPr kumimoji="1" lang="zh-TW" altLang="en-US" sz="2000" dirty="0" smtClean="0"/>
              <a:t> </a:t>
            </a:r>
            <a:r>
              <a:rPr kumimoji="1" lang="en-US" altLang="zh-TW" sz="2000" dirty="0" smtClean="0"/>
              <a:t>and</a:t>
            </a:r>
            <a:r>
              <a:rPr kumimoji="1" lang="zh-TW" altLang="en-US" sz="2000" dirty="0" smtClean="0"/>
              <a:t> </a:t>
            </a:r>
            <a:r>
              <a:rPr kumimoji="1" lang="en-US" altLang="zh-TW" sz="2000" dirty="0" smtClean="0"/>
              <a:t>SDP</a:t>
            </a:r>
            <a:r>
              <a:rPr kumimoji="1" lang="zh-TW" altLang="en-US" sz="2000" dirty="0" smtClean="0"/>
              <a:t> </a:t>
            </a:r>
            <a:r>
              <a:rPr kumimoji="1" lang="en-US" altLang="zh-TW" sz="2000" dirty="0" smtClean="0"/>
              <a:t>bodies</a:t>
            </a:r>
            <a:r>
              <a:rPr kumimoji="1" lang="zh-TW" altLang="en-US" sz="2000" dirty="0" smtClean="0"/>
              <a:t> </a:t>
            </a:r>
            <a:r>
              <a:rPr kumimoji="1" lang="en-US" altLang="zh-TW" sz="2000" dirty="0" smtClean="0"/>
              <a:t>in</a:t>
            </a:r>
            <a:r>
              <a:rPr kumimoji="1" lang="zh-TW" altLang="en-US" sz="2000" dirty="0" smtClean="0"/>
              <a:t> </a:t>
            </a:r>
            <a:r>
              <a:rPr kumimoji="1" lang="en-US" altLang="zh-TW" sz="2000" dirty="0" smtClean="0"/>
              <a:t>order</a:t>
            </a:r>
            <a:r>
              <a:rPr kumimoji="1" lang="zh-TW" altLang="en-US" sz="2000" dirty="0" smtClean="0"/>
              <a:t> </a:t>
            </a:r>
            <a:r>
              <a:rPr kumimoji="1" lang="en-US" altLang="zh-TW" sz="2000" dirty="0" smtClean="0"/>
              <a:t>to</a:t>
            </a:r>
            <a:r>
              <a:rPr kumimoji="1" lang="zh-TW" altLang="en-US" sz="2000" dirty="0" smtClean="0"/>
              <a:t> </a:t>
            </a:r>
            <a:r>
              <a:rPr kumimoji="1" lang="en-US" altLang="zh-TW" sz="2000" dirty="0" smtClean="0"/>
              <a:t>map</a:t>
            </a:r>
            <a:r>
              <a:rPr kumimoji="1" lang="zh-TW" altLang="en-US" sz="2000" dirty="0" smtClean="0"/>
              <a:t> </a:t>
            </a:r>
            <a:r>
              <a:rPr kumimoji="1" lang="en-US" altLang="zh-TW" sz="2000" dirty="0" smtClean="0"/>
              <a:t>private</a:t>
            </a:r>
            <a:r>
              <a:rPr kumimoji="1" lang="zh-TW" altLang="en-US" sz="2000" dirty="0" smtClean="0"/>
              <a:t> </a:t>
            </a:r>
            <a:r>
              <a:rPr kumimoji="1" lang="en-US" altLang="zh-TW" sz="2000" dirty="0" smtClean="0"/>
              <a:t>IP</a:t>
            </a:r>
            <a:r>
              <a:rPr kumimoji="1" lang="zh-TW" altLang="en-US" sz="2000" dirty="0" smtClean="0"/>
              <a:t> </a:t>
            </a:r>
            <a:r>
              <a:rPr kumimoji="1" lang="en-US" altLang="zh-TW" sz="2000" dirty="0" smtClean="0"/>
              <a:t>addresses</a:t>
            </a:r>
            <a:r>
              <a:rPr kumimoji="1" lang="zh-TW" altLang="en-US" sz="2000" dirty="0" smtClean="0"/>
              <a:t> </a:t>
            </a:r>
            <a:r>
              <a:rPr kumimoji="1" lang="en-US" altLang="zh-TW" sz="2000" dirty="0" smtClean="0"/>
              <a:t>and</a:t>
            </a:r>
            <a:r>
              <a:rPr kumimoji="1" lang="zh-TW" altLang="en-US" sz="2000" dirty="0" smtClean="0"/>
              <a:t> </a:t>
            </a:r>
            <a:r>
              <a:rPr kumimoji="1" lang="en-US" altLang="zh-TW" sz="2000" dirty="0" smtClean="0"/>
              <a:t>ports</a:t>
            </a:r>
            <a:r>
              <a:rPr kumimoji="1" lang="zh-TW" altLang="en-US" sz="2000" dirty="0" smtClean="0"/>
              <a:t> </a:t>
            </a:r>
            <a:r>
              <a:rPr kumimoji="1" lang="en-US" altLang="zh-TW" sz="2000" dirty="0" smtClean="0"/>
              <a:t>to</a:t>
            </a:r>
            <a:r>
              <a:rPr kumimoji="1" lang="zh-TW" altLang="en-US" sz="2000" dirty="0" smtClean="0"/>
              <a:t> </a:t>
            </a:r>
            <a:r>
              <a:rPr kumimoji="1" lang="en-US" altLang="zh-TW" sz="2000" dirty="0" smtClean="0"/>
              <a:t>public</a:t>
            </a:r>
            <a:r>
              <a:rPr kumimoji="1" lang="zh-TW" altLang="en-US" sz="2000" dirty="0" smtClean="0"/>
              <a:t> </a:t>
            </a:r>
            <a:r>
              <a:rPr kumimoji="1" lang="en-US" altLang="zh-TW" sz="2000" dirty="0" smtClean="0"/>
              <a:t>ones</a:t>
            </a:r>
          </a:p>
          <a:p>
            <a:pPr lvl="1">
              <a:buFont typeface="Wingdings" charset="2"/>
              <a:buChar char="l"/>
            </a:pPr>
            <a:r>
              <a:rPr kumimoji="1" lang="en-US" altLang="zh-TW" sz="2000" dirty="0" smtClean="0"/>
              <a:t>Serious</a:t>
            </a:r>
            <a:r>
              <a:rPr kumimoji="1" lang="zh-TW" altLang="en-US" sz="2000" dirty="0" smtClean="0"/>
              <a:t> </a:t>
            </a:r>
            <a:r>
              <a:rPr kumimoji="1" lang="en-US" altLang="zh-TW" sz="2000" dirty="0" smtClean="0"/>
              <a:t>limitation</a:t>
            </a:r>
            <a:r>
              <a:rPr kumimoji="1" lang="zh-TW" altLang="en-US" sz="2000" dirty="0" smtClean="0"/>
              <a:t> </a:t>
            </a:r>
            <a:r>
              <a:rPr kumimoji="1" lang="en-US" altLang="zh-TW" sz="2000" dirty="0" smtClean="0"/>
              <a:t>of</a:t>
            </a:r>
            <a:r>
              <a:rPr kumimoji="1" lang="zh-TW" altLang="en-US" sz="2000" dirty="0" smtClean="0"/>
              <a:t> </a:t>
            </a:r>
            <a:r>
              <a:rPr kumimoji="1" lang="en-US" altLang="zh-TW" sz="2000" dirty="0"/>
              <a:t>s</a:t>
            </a:r>
            <a:r>
              <a:rPr kumimoji="1" lang="en-US" altLang="zh-TW" sz="2000" dirty="0" smtClean="0"/>
              <a:t>calability</a:t>
            </a:r>
            <a:r>
              <a:rPr kumimoji="1" lang="zh-TW" altLang="en-US" sz="2000" dirty="0" smtClean="0"/>
              <a:t> </a:t>
            </a:r>
            <a:r>
              <a:rPr kumimoji="1" lang="en-US" altLang="zh-TW" sz="2000" dirty="0" smtClean="0"/>
              <a:t>and</a:t>
            </a:r>
            <a:r>
              <a:rPr kumimoji="1" lang="zh-TW" altLang="en-US" sz="2000" dirty="0" smtClean="0"/>
              <a:t> </a:t>
            </a:r>
            <a:r>
              <a:rPr kumimoji="1" lang="en-US" altLang="zh-TW" sz="2000" dirty="0" smtClean="0"/>
              <a:t>speed</a:t>
            </a:r>
            <a:r>
              <a:rPr kumimoji="1" lang="zh-TW" altLang="en-US" sz="2000" dirty="0" smtClean="0"/>
              <a:t> </a:t>
            </a:r>
            <a:r>
              <a:rPr kumimoji="1" lang="en-US" altLang="zh-TW" sz="2000" dirty="0" smtClean="0"/>
              <a:t>of</a:t>
            </a:r>
            <a:r>
              <a:rPr kumimoji="1" lang="zh-TW" altLang="en-US" sz="2000" dirty="0" smtClean="0"/>
              <a:t> </a:t>
            </a:r>
            <a:r>
              <a:rPr kumimoji="1" lang="en-US" altLang="zh-TW" sz="2000" dirty="0" smtClean="0"/>
              <a:t>deployment</a:t>
            </a:r>
            <a:r>
              <a:rPr kumimoji="1" lang="zh-TW" altLang="en-US" sz="2000" dirty="0" smtClean="0"/>
              <a:t> </a:t>
            </a:r>
            <a:r>
              <a:rPr kumimoji="1" lang="en-US" altLang="zh-TW" sz="2000" dirty="0" smtClean="0"/>
              <a:t>of</a:t>
            </a:r>
            <a:r>
              <a:rPr kumimoji="1" lang="zh-TW" altLang="en-US" sz="2000" dirty="0" smtClean="0"/>
              <a:t> </a:t>
            </a:r>
            <a:r>
              <a:rPr kumimoji="1" lang="en-US" altLang="zh-TW" sz="2000" dirty="0" smtClean="0"/>
              <a:t>new</a:t>
            </a:r>
            <a:r>
              <a:rPr kumimoji="1" lang="zh-TW" altLang="en-US" sz="2000" dirty="0" smtClean="0"/>
              <a:t> </a:t>
            </a:r>
            <a:r>
              <a:rPr kumimoji="1" lang="en-US" altLang="zh-TW" sz="2000" dirty="0" smtClean="0"/>
              <a:t>applications</a:t>
            </a:r>
          </a:p>
          <a:p>
            <a:pPr>
              <a:buFont typeface="Wingdings" charset="2"/>
              <a:buChar char="l"/>
            </a:pPr>
            <a:endParaRPr kumimoji="1" lang="en-US" altLang="zh-TW" sz="2400" dirty="0" smtClean="0"/>
          </a:p>
          <a:p>
            <a:pPr>
              <a:buFont typeface="Wingdings" charset="2"/>
              <a:buChar char="l"/>
            </a:pPr>
            <a:r>
              <a:rPr kumimoji="1" lang="en-US" altLang="zh-TW" sz="2400" dirty="0" err="1" smtClean="0"/>
              <a:t>Middlebox</a:t>
            </a:r>
            <a:r>
              <a:rPr kumimoji="1" lang="zh-TW" altLang="en-US" sz="2400" dirty="0" smtClean="0"/>
              <a:t> </a:t>
            </a:r>
            <a:r>
              <a:rPr kumimoji="1" lang="en-US" altLang="zh-TW" sz="2400" dirty="0" smtClean="0"/>
              <a:t>Communication(MIDCOM)</a:t>
            </a:r>
            <a:r>
              <a:rPr kumimoji="1" lang="zh-TW" altLang="en-US" sz="2400" dirty="0" smtClean="0"/>
              <a:t> </a:t>
            </a:r>
            <a:r>
              <a:rPr kumimoji="1" lang="en-US" altLang="zh-TW" sz="2400" dirty="0" smtClean="0"/>
              <a:t>protocol</a:t>
            </a:r>
          </a:p>
          <a:p>
            <a:pPr lvl="1">
              <a:buFont typeface="Wingdings" charset="2"/>
              <a:buChar char="l"/>
            </a:pPr>
            <a:r>
              <a:rPr kumimoji="1" lang="en-US" altLang="zh-TW" sz="2000" dirty="0" smtClean="0"/>
              <a:t>To</a:t>
            </a:r>
            <a:r>
              <a:rPr kumimoji="1" lang="zh-TW" altLang="en-US" sz="2000" dirty="0" smtClean="0"/>
              <a:t> </a:t>
            </a:r>
            <a:r>
              <a:rPr kumimoji="1" lang="en-US" altLang="zh-TW" sz="2000" dirty="0" smtClean="0"/>
              <a:t>overcome</a:t>
            </a:r>
            <a:r>
              <a:rPr kumimoji="1" lang="zh-TW" altLang="en-US" sz="2000" dirty="0" smtClean="0"/>
              <a:t> </a:t>
            </a:r>
            <a:r>
              <a:rPr kumimoji="1" lang="en-US" altLang="zh-TW" sz="2000" dirty="0" smtClean="0"/>
              <a:t>the</a:t>
            </a:r>
            <a:r>
              <a:rPr kumimoji="1" lang="zh-TW" altLang="en-US" sz="2000" dirty="0" smtClean="0"/>
              <a:t> </a:t>
            </a:r>
            <a:r>
              <a:rPr kumimoji="1" lang="en-US" altLang="zh-TW" sz="2000" dirty="0" smtClean="0"/>
              <a:t>limitation</a:t>
            </a:r>
            <a:r>
              <a:rPr kumimoji="1" lang="zh-TW" altLang="en-US" sz="2000" dirty="0" smtClean="0"/>
              <a:t> </a:t>
            </a:r>
            <a:r>
              <a:rPr kumimoji="1" lang="en-US" altLang="zh-TW" sz="2000" dirty="0" smtClean="0"/>
              <a:t>of</a:t>
            </a:r>
            <a:r>
              <a:rPr kumimoji="1" lang="zh-TW" altLang="en-US" sz="2000" dirty="0" smtClean="0"/>
              <a:t> </a:t>
            </a:r>
            <a:r>
              <a:rPr kumimoji="1" lang="en-US" altLang="zh-TW" sz="2000" dirty="0" smtClean="0"/>
              <a:t>ALG</a:t>
            </a:r>
          </a:p>
          <a:p>
            <a:pPr lvl="1">
              <a:buFont typeface="Wingdings" charset="2"/>
              <a:buChar char="l"/>
            </a:pPr>
            <a:r>
              <a:rPr kumimoji="1" lang="en-US" altLang="zh-TW" sz="2000" dirty="0" smtClean="0"/>
              <a:t>Allow</a:t>
            </a:r>
            <a:r>
              <a:rPr kumimoji="1" lang="zh-TW" altLang="en-US" sz="2000" dirty="0" smtClean="0"/>
              <a:t> </a:t>
            </a:r>
            <a:r>
              <a:rPr kumimoji="1" lang="en-US" altLang="zh-TW" sz="2000" dirty="0" smtClean="0"/>
              <a:t>application</a:t>
            </a:r>
            <a:r>
              <a:rPr kumimoji="1" lang="zh-TW" altLang="en-US" sz="2000" dirty="0" smtClean="0"/>
              <a:t> </a:t>
            </a:r>
            <a:r>
              <a:rPr kumimoji="1" lang="en-US" altLang="zh-TW" sz="2000" dirty="0" smtClean="0"/>
              <a:t>to</a:t>
            </a:r>
            <a:r>
              <a:rPr kumimoji="1" lang="zh-TW" altLang="en-US" sz="2000" dirty="0" smtClean="0"/>
              <a:t> </a:t>
            </a:r>
            <a:r>
              <a:rPr kumimoji="1" lang="en-US" altLang="zh-TW" sz="2000" dirty="0" smtClean="0"/>
              <a:t>control</a:t>
            </a:r>
            <a:r>
              <a:rPr kumimoji="1" lang="zh-TW" altLang="en-US" sz="2000" dirty="0" smtClean="0"/>
              <a:t> </a:t>
            </a:r>
            <a:r>
              <a:rPr kumimoji="1" lang="en-US" altLang="zh-TW" sz="2000" dirty="0" smtClean="0"/>
              <a:t>NAT/Fs</a:t>
            </a:r>
          </a:p>
          <a:p>
            <a:pPr lvl="1">
              <a:buFont typeface="Wingdings" charset="2"/>
              <a:buChar char="l"/>
            </a:pPr>
            <a:r>
              <a:rPr kumimoji="1" lang="en-US" altLang="zh-TW" sz="2000" dirty="0" smtClean="0"/>
              <a:t>Network</a:t>
            </a:r>
            <a:r>
              <a:rPr kumimoji="1" lang="zh-TW" altLang="en-US" sz="2000" dirty="0" smtClean="0"/>
              <a:t> </a:t>
            </a:r>
            <a:r>
              <a:rPr kumimoji="1" lang="en-US" altLang="zh-TW" sz="2000" dirty="0" smtClean="0"/>
              <a:t>administrators</a:t>
            </a:r>
            <a:r>
              <a:rPr kumimoji="1" lang="zh-TW" altLang="en-US" sz="2000" dirty="0" smtClean="0"/>
              <a:t> </a:t>
            </a:r>
            <a:r>
              <a:rPr kumimoji="1" lang="en-US" altLang="zh-TW" sz="2000" dirty="0" smtClean="0"/>
              <a:t>won’t</a:t>
            </a:r>
            <a:r>
              <a:rPr kumimoji="1" lang="zh-TW" altLang="en-US" sz="2000" dirty="0" smtClean="0"/>
              <a:t> </a:t>
            </a:r>
            <a:r>
              <a:rPr kumimoji="1" lang="en-US" altLang="zh-TW" sz="2000" dirty="0" smtClean="0"/>
              <a:t>accept</a:t>
            </a:r>
            <a:r>
              <a:rPr kumimoji="1" lang="zh-TW" altLang="en-US" sz="2000" dirty="0" smtClean="0"/>
              <a:t> </a:t>
            </a:r>
            <a:r>
              <a:rPr kumimoji="1" lang="en-US" altLang="zh-TW" sz="2000" dirty="0" smtClean="0"/>
              <a:t>user</a:t>
            </a:r>
            <a:r>
              <a:rPr kumimoji="1" lang="zh-TW" altLang="en-US" sz="2000" dirty="0" smtClean="0"/>
              <a:t> </a:t>
            </a:r>
            <a:r>
              <a:rPr kumimoji="1" lang="en-US" altLang="zh-TW" sz="2000" dirty="0" smtClean="0"/>
              <a:t>applications</a:t>
            </a:r>
            <a:r>
              <a:rPr kumimoji="1" lang="zh-TW" altLang="en-US" sz="2000" dirty="0" smtClean="0"/>
              <a:t> </a:t>
            </a:r>
            <a:r>
              <a:rPr kumimoji="1" lang="en-US" altLang="zh-TW" sz="2000" dirty="0" smtClean="0"/>
              <a:t>controlling</a:t>
            </a:r>
            <a:r>
              <a:rPr kumimoji="1" lang="zh-TW" altLang="en-US" sz="2000" dirty="0" smtClean="0"/>
              <a:t> </a:t>
            </a:r>
            <a:r>
              <a:rPr kumimoji="1" lang="en-US" altLang="zh-TW" sz="2000" dirty="0" smtClean="0"/>
              <a:t>their</a:t>
            </a:r>
            <a:r>
              <a:rPr kumimoji="1" lang="zh-TW" altLang="en-US" sz="2000" dirty="0" smtClean="0"/>
              <a:t> </a:t>
            </a:r>
            <a:r>
              <a:rPr kumimoji="1" lang="en-US" altLang="zh-TW" sz="2000" dirty="0" smtClean="0"/>
              <a:t>firewalls</a:t>
            </a:r>
            <a:endParaRPr kumimoji="1" lang="en-US" altLang="zh-TW" sz="2000"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8</a:t>
            </a:fld>
            <a:endParaRPr lang="en-US" dirty="0"/>
          </a:p>
        </p:txBody>
      </p:sp>
    </p:spTree>
    <p:extLst>
      <p:ext uri="{BB962C8B-B14F-4D97-AF65-F5344CB8AC3E}">
        <p14:creationId xmlns:p14="http://schemas.microsoft.com/office/powerpoint/2010/main" val="11190013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1" lang="en-US" altLang="zh-TW" dirty="0" smtClean="0"/>
              <a:t>Universal</a:t>
            </a:r>
            <a:r>
              <a:rPr kumimoji="1" lang="zh-TW" altLang="en-US" dirty="0" smtClean="0"/>
              <a:t> </a:t>
            </a:r>
            <a:r>
              <a:rPr kumimoji="1" lang="en-US" altLang="zh-TW" dirty="0" smtClean="0"/>
              <a:t>Plug</a:t>
            </a:r>
            <a:r>
              <a:rPr kumimoji="1" lang="zh-TW" altLang="en-US" dirty="0" smtClean="0"/>
              <a:t> </a:t>
            </a:r>
            <a:r>
              <a:rPr kumimoji="1" lang="en-US" altLang="zh-TW" dirty="0" smtClean="0"/>
              <a:t>and</a:t>
            </a:r>
            <a:r>
              <a:rPr kumimoji="1" lang="zh-TW" altLang="en-US" dirty="0" smtClean="0"/>
              <a:t> </a:t>
            </a:r>
            <a:r>
              <a:rPr kumimoji="1" lang="en-US" altLang="zh-TW" dirty="0" smtClean="0"/>
              <a:t>Play</a:t>
            </a:r>
            <a:r>
              <a:rPr kumimoji="1" lang="zh-TW" altLang="en-US" dirty="0"/>
              <a:t> </a:t>
            </a:r>
            <a:r>
              <a:rPr kumimoji="1" lang="en-US" altLang="zh-TW" dirty="0" smtClean="0"/>
              <a:t>(UPnP)</a:t>
            </a:r>
            <a:endParaRPr kumimoji="1" lang="zh-TW" altLang="en-US" dirty="0"/>
          </a:p>
        </p:txBody>
      </p:sp>
      <p:sp>
        <p:nvSpPr>
          <p:cNvPr id="3" name="內容版面配置區 2"/>
          <p:cNvSpPr>
            <a:spLocks noGrp="1"/>
          </p:cNvSpPr>
          <p:nvPr>
            <p:ph idx="1"/>
          </p:nvPr>
        </p:nvSpPr>
        <p:spPr/>
        <p:txBody>
          <a:bodyPr>
            <a:normAutofit/>
          </a:bodyPr>
          <a:lstStyle/>
          <a:p>
            <a:pPr>
              <a:buFont typeface="Wingdings" charset="2"/>
              <a:buChar char="l"/>
            </a:pPr>
            <a:endParaRPr kumimoji="1" lang="en-US" altLang="zh-TW" sz="2400" dirty="0" smtClean="0"/>
          </a:p>
          <a:p>
            <a:pPr>
              <a:buFont typeface="Wingdings" charset="2"/>
              <a:buChar char="l"/>
            </a:pPr>
            <a:r>
              <a:rPr kumimoji="1" lang="en-US" altLang="zh-TW" sz="2400" dirty="0" smtClean="0"/>
              <a:t>A</a:t>
            </a:r>
            <a:r>
              <a:rPr kumimoji="1" lang="zh-TW" altLang="en-US" sz="2400" dirty="0" smtClean="0"/>
              <a:t> </a:t>
            </a:r>
            <a:r>
              <a:rPr kumimoji="1" lang="en-US" altLang="zh-TW" sz="2400" dirty="0" smtClean="0"/>
              <a:t>client</a:t>
            </a:r>
            <a:r>
              <a:rPr kumimoji="1" lang="zh-TW" altLang="en-US" sz="2400" dirty="0" smtClean="0"/>
              <a:t> </a:t>
            </a:r>
            <a:r>
              <a:rPr kumimoji="1" lang="en-US" altLang="zh-TW" sz="2400" dirty="0" smtClean="0"/>
              <a:t>can</a:t>
            </a:r>
            <a:r>
              <a:rPr kumimoji="1" lang="zh-TW" altLang="en-US" sz="2400" dirty="0" smtClean="0"/>
              <a:t> </a:t>
            </a:r>
            <a:r>
              <a:rPr kumimoji="1" lang="en-US" altLang="zh-TW" sz="2400" dirty="0" smtClean="0"/>
              <a:t>use</a:t>
            </a:r>
            <a:r>
              <a:rPr kumimoji="1" lang="zh-TW" altLang="en-US" sz="2400" dirty="0" smtClean="0"/>
              <a:t> </a:t>
            </a:r>
            <a:r>
              <a:rPr kumimoji="1" lang="en-US" altLang="zh-TW" sz="2400" dirty="0" smtClean="0"/>
              <a:t>UPnP</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discover</a:t>
            </a:r>
            <a:r>
              <a:rPr kumimoji="1" lang="zh-TW" altLang="en-US" sz="2400" dirty="0" smtClean="0"/>
              <a:t> </a:t>
            </a:r>
            <a:r>
              <a:rPr kumimoji="1" lang="en-US" altLang="zh-TW" sz="2400" dirty="0" smtClean="0"/>
              <a:t>the</a:t>
            </a:r>
            <a:r>
              <a:rPr kumimoji="1" lang="zh-TW" altLang="en-US" sz="2400" dirty="0" smtClean="0"/>
              <a:t> </a:t>
            </a:r>
            <a:r>
              <a:rPr kumimoji="1" lang="en-US" altLang="zh-TW" sz="2400" dirty="0" smtClean="0"/>
              <a:t>existence</a:t>
            </a:r>
            <a:r>
              <a:rPr kumimoji="1" lang="zh-TW" altLang="en-US" sz="2400" dirty="0" smtClean="0"/>
              <a:t> </a:t>
            </a:r>
            <a:r>
              <a:rPr kumimoji="1" lang="en-US" altLang="zh-TW" sz="2400" dirty="0" smtClean="0"/>
              <a:t>of</a:t>
            </a:r>
            <a:r>
              <a:rPr kumimoji="1" lang="zh-TW" altLang="en-US" sz="2400" dirty="0" smtClean="0"/>
              <a:t> </a:t>
            </a:r>
            <a:r>
              <a:rPr kumimoji="1" lang="en-US" altLang="zh-TW" sz="2400" dirty="0" smtClean="0"/>
              <a:t>a</a:t>
            </a:r>
            <a:r>
              <a:rPr kumimoji="1" lang="zh-TW" altLang="en-US" sz="2400" dirty="0" smtClean="0"/>
              <a:t> </a:t>
            </a:r>
            <a:r>
              <a:rPr kumimoji="1" lang="en-US" altLang="zh-TW" sz="2400" dirty="0" smtClean="0"/>
              <a:t>NAT/F</a:t>
            </a:r>
            <a:r>
              <a:rPr kumimoji="1" lang="zh-TW" altLang="en-US" sz="2400" dirty="0" smtClean="0"/>
              <a:t> </a:t>
            </a:r>
            <a:r>
              <a:rPr kumimoji="1" lang="en-US" altLang="zh-TW" sz="2400" dirty="0" smtClean="0"/>
              <a:t>device</a:t>
            </a:r>
            <a:r>
              <a:rPr kumimoji="1" lang="zh-TW" altLang="en-US" sz="2400" dirty="0" smtClean="0"/>
              <a:t> </a:t>
            </a:r>
            <a:r>
              <a:rPr kumimoji="1" lang="en-US" altLang="zh-TW" sz="2400" dirty="0" smtClean="0"/>
              <a:t>and</a:t>
            </a:r>
            <a:r>
              <a:rPr kumimoji="1" lang="zh-TW" altLang="en-US" sz="2400" dirty="0" smtClean="0"/>
              <a:t> </a:t>
            </a:r>
            <a:r>
              <a:rPr kumimoji="1" lang="en-US" altLang="zh-TW" sz="2400" dirty="0" smtClean="0"/>
              <a:t>ask</a:t>
            </a:r>
            <a:r>
              <a:rPr kumimoji="1" lang="zh-TW" altLang="en-US" sz="2400" dirty="0" smtClean="0"/>
              <a:t> </a:t>
            </a:r>
            <a:r>
              <a:rPr kumimoji="1" lang="en-US" altLang="zh-TW" sz="2400" dirty="0" smtClean="0"/>
              <a:t>it</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map</a:t>
            </a:r>
            <a:r>
              <a:rPr kumimoji="1" lang="zh-TW" altLang="en-US" sz="2400" dirty="0" smtClean="0"/>
              <a:t> </a:t>
            </a:r>
            <a:r>
              <a:rPr kumimoji="1" lang="en-US" altLang="zh-TW" sz="2400" dirty="0" smtClean="0"/>
              <a:t>a</a:t>
            </a:r>
            <a:r>
              <a:rPr kumimoji="1" lang="zh-TW" altLang="en-US" sz="2400" dirty="0" smtClean="0"/>
              <a:t> </a:t>
            </a:r>
            <a:r>
              <a:rPr kumimoji="1" lang="en-US" altLang="zh-TW" sz="2400" dirty="0" smtClean="0"/>
              <a:t>particular</a:t>
            </a:r>
            <a:r>
              <a:rPr kumimoji="1" lang="zh-TW" altLang="en-US" sz="2400" dirty="0" smtClean="0"/>
              <a:t> </a:t>
            </a:r>
            <a:r>
              <a:rPr kumimoji="1" lang="en-US" altLang="zh-TW" sz="2400" dirty="0" smtClean="0"/>
              <a:t>internal</a:t>
            </a:r>
            <a:r>
              <a:rPr kumimoji="1" lang="zh-TW" altLang="en-US" sz="2400" dirty="0" smtClean="0"/>
              <a:t> </a:t>
            </a:r>
            <a:r>
              <a:rPr kumimoji="1" lang="en-US" altLang="zh-TW" sz="2400" dirty="0" smtClean="0"/>
              <a:t>port</a:t>
            </a:r>
            <a:r>
              <a:rPr kumimoji="1" lang="zh-TW" altLang="en-US" sz="2400" dirty="0" smtClean="0"/>
              <a:t> </a:t>
            </a:r>
            <a:r>
              <a:rPr kumimoji="1" lang="en-US" altLang="zh-TW" sz="2400" dirty="0" smtClean="0"/>
              <a:t>to</a:t>
            </a:r>
            <a:r>
              <a:rPr kumimoji="1" lang="zh-TW" altLang="en-US" sz="2400" dirty="0" smtClean="0"/>
              <a:t> </a:t>
            </a:r>
            <a:r>
              <a:rPr kumimoji="1" lang="en-US" altLang="zh-TW" sz="2400" dirty="0" smtClean="0"/>
              <a:t>an</a:t>
            </a:r>
            <a:r>
              <a:rPr kumimoji="1" lang="zh-TW" altLang="en-US" sz="2400" dirty="0" smtClean="0"/>
              <a:t> </a:t>
            </a:r>
            <a:r>
              <a:rPr kumimoji="1" lang="en-US" altLang="zh-TW" sz="2400" dirty="0" smtClean="0"/>
              <a:t>external</a:t>
            </a:r>
            <a:r>
              <a:rPr kumimoji="1" lang="zh-TW" altLang="en-US" sz="2400" dirty="0" smtClean="0"/>
              <a:t> </a:t>
            </a:r>
            <a:r>
              <a:rPr kumimoji="1" lang="en-US" altLang="zh-TW" sz="2400" dirty="0" smtClean="0"/>
              <a:t>port</a:t>
            </a:r>
          </a:p>
          <a:p>
            <a:pPr>
              <a:buFont typeface="Wingdings" charset="2"/>
              <a:buChar char="l"/>
            </a:pPr>
            <a:endParaRPr kumimoji="1" lang="en-US" altLang="zh-TW" sz="2400" dirty="0" smtClean="0"/>
          </a:p>
          <a:p>
            <a:pPr>
              <a:buFont typeface="Wingdings" charset="2"/>
              <a:buChar char="l"/>
            </a:pPr>
            <a:r>
              <a:rPr kumimoji="1" lang="en-US" altLang="zh-TW" sz="2400" dirty="0" smtClean="0"/>
              <a:t>Cannot</a:t>
            </a:r>
            <a:r>
              <a:rPr kumimoji="1" lang="zh-TW" altLang="en-US" sz="2400" dirty="0" smtClean="0"/>
              <a:t> </a:t>
            </a:r>
            <a:r>
              <a:rPr kumimoji="1" lang="en-US" altLang="zh-TW" sz="2400" dirty="0" smtClean="0"/>
              <a:t>totally</a:t>
            </a:r>
            <a:r>
              <a:rPr kumimoji="1" lang="zh-TW" altLang="en-US" sz="2400" dirty="0" smtClean="0"/>
              <a:t> </a:t>
            </a:r>
            <a:r>
              <a:rPr kumimoji="1" lang="en-US" altLang="zh-TW" sz="2400" dirty="0" smtClean="0"/>
              <a:t>rely</a:t>
            </a:r>
            <a:r>
              <a:rPr kumimoji="1" lang="zh-TW" altLang="en-US" sz="2400" dirty="0" smtClean="0"/>
              <a:t> </a:t>
            </a:r>
            <a:r>
              <a:rPr kumimoji="1" lang="en-US" altLang="zh-TW" sz="2400" dirty="0" smtClean="0"/>
              <a:t>on</a:t>
            </a:r>
            <a:r>
              <a:rPr kumimoji="1" lang="zh-TW" altLang="en-US" sz="2400" dirty="0" smtClean="0"/>
              <a:t> </a:t>
            </a:r>
            <a:r>
              <a:rPr kumimoji="1" lang="en-US" altLang="zh-TW" sz="2400" dirty="0" smtClean="0"/>
              <a:t>UPnP</a:t>
            </a:r>
            <a:r>
              <a:rPr kumimoji="1" lang="zh-TW" altLang="en-US" sz="2400" dirty="0" smtClean="0"/>
              <a:t> </a:t>
            </a:r>
            <a:r>
              <a:rPr kumimoji="1" lang="en-US" altLang="zh-TW" sz="2400" dirty="0" smtClean="0"/>
              <a:t>because</a:t>
            </a:r>
            <a:r>
              <a:rPr kumimoji="1" lang="zh-TW" altLang="en-US" sz="2400" dirty="0" smtClean="0"/>
              <a:t> </a:t>
            </a:r>
            <a:r>
              <a:rPr kumimoji="1" lang="en-US" altLang="zh-TW" sz="2400" dirty="0" smtClean="0"/>
              <a:t>many</a:t>
            </a:r>
            <a:r>
              <a:rPr kumimoji="1" lang="zh-TW" altLang="en-US" sz="2400" dirty="0" smtClean="0"/>
              <a:t> </a:t>
            </a:r>
            <a:r>
              <a:rPr kumimoji="1" lang="en-US" altLang="zh-TW" sz="2400" dirty="0" smtClean="0"/>
              <a:t>user</a:t>
            </a:r>
            <a:r>
              <a:rPr kumimoji="1" lang="zh-TW" altLang="en-US" sz="2400" dirty="0" smtClean="0"/>
              <a:t> </a:t>
            </a:r>
            <a:r>
              <a:rPr kumimoji="1" lang="en-US" altLang="zh-TW" sz="2400" dirty="0" smtClean="0"/>
              <a:t>agents</a:t>
            </a:r>
            <a:r>
              <a:rPr kumimoji="1" lang="zh-TW" altLang="en-US" sz="2400" dirty="0" smtClean="0"/>
              <a:t> </a:t>
            </a:r>
            <a:r>
              <a:rPr kumimoji="1" lang="en-US" altLang="zh-TW" sz="2400" dirty="0" smtClean="0"/>
              <a:t>and</a:t>
            </a:r>
            <a:r>
              <a:rPr kumimoji="1" lang="zh-TW" altLang="en-US" sz="2400" dirty="0" smtClean="0"/>
              <a:t> </a:t>
            </a:r>
            <a:r>
              <a:rPr kumimoji="1" lang="en-US" altLang="zh-TW" sz="2400" dirty="0" smtClean="0"/>
              <a:t>NAT/Fs</a:t>
            </a:r>
            <a:r>
              <a:rPr kumimoji="1" lang="zh-TW" altLang="en-US" sz="2400" dirty="0" smtClean="0"/>
              <a:t> </a:t>
            </a:r>
            <a:r>
              <a:rPr kumimoji="1" lang="en-US" altLang="zh-TW" sz="2400" dirty="0" smtClean="0"/>
              <a:t>do</a:t>
            </a:r>
            <a:r>
              <a:rPr kumimoji="1" lang="zh-TW" altLang="en-US" sz="2400" dirty="0" smtClean="0"/>
              <a:t> </a:t>
            </a:r>
            <a:r>
              <a:rPr kumimoji="1" lang="en-US" altLang="zh-TW" sz="2400" dirty="0" smtClean="0"/>
              <a:t>not</a:t>
            </a:r>
            <a:r>
              <a:rPr kumimoji="1" lang="zh-TW" altLang="en-US" sz="2400" dirty="0" smtClean="0"/>
              <a:t> </a:t>
            </a:r>
            <a:r>
              <a:rPr kumimoji="1" lang="en-US" altLang="zh-TW" sz="2400" dirty="0" smtClean="0"/>
              <a:t>support</a:t>
            </a:r>
            <a:r>
              <a:rPr kumimoji="1" lang="zh-TW" altLang="en-US" sz="2400" dirty="0" smtClean="0"/>
              <a:t> </a:t>
            </a:r>
            <a:r>
              <a:rPr kumimoji="1" lang="en-US" altLang="zh-TW" sz="2400" dirty="0" smtClean="0"/>
              <a:t>it</a:t>
            </a:r>
            <a:endParaRPr kumimoji="1" lang="zh-TW" altLang="en-US" sz="2400" dirty="0"/>
          </a:p>
        </p:txBody>
      </p:sp>
      <p:sp>
        <p:nvSpPr>
          <p:cNvPr id="4" name="投影片編號版面配置區 3"/>
          <p:cNvSpPr>
            <a:spLocks noGrp="1"/>
          </p:cNvSpPr>
          <p:nvPr>
            <p:ph type="sldNum" sz="quarter" idx="12"/>
          </p:nvPr>
        </p:nvSpPr>
        <p:spPr/>
        <p:txBody>
          <a:bodyPr/>
          <a:lstStyle/>
          <a:p>
            <a:fld id="{6113E31D-E2AB-40D1-8B51-AFA5AFEF393A}" type="slidenum">
              <a:rPr lang="en-US" smtClean="0"/>
              <a:t>9</a:t>
            </a:fld>
            <a:endParaRPr lang="en-US" dirty="0"/>
          </a:p>
        </p:txBody>
      </p:sp>
    </p:spTree>
    <p:extLst>
      <p:ext uri="{BB962C8B-B14F-4D97-AF65-F5344CB8AC3E}">
        <p14:creationId xmlns:p14="http://schemas.microsoft.com/office/powerpoint/2010/main" val="1103252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回顧">
  <a:themeElements>
    <a:clrScheme name="回顧">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204</TotalTime>
  <Words>1603</Words>
  <Application>Microsoft Macintosh PowerPoint</Application>
  <PresentationFormat>如螢幕大小 (4:3)</PresentationFormat>
  <Paragraphs>145</Paragraphs>
  <Slides>20</Slides>
  <Notes>6</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20</vt:i4>
      </vt:variant>
    </vt:vector>
  </HeadingPairs>
  <TitlesOfParts>
    <vt:vector size="25" baseType="lpstr">
      <vt:lpstr>Calibri</vt:lpstr>
      <vt:lpstr>Calibri Light</vt:lpstr>
      <vt:lpstr>Wingdings</vt:lpstr>
      <vt:lpstr>新細明體</vt:lpstr>
      <vt:lpstr>回顧</vt:lpstr>
      <vt:lpstr>VoIP and NAT/Firewalls: Issues, Traversal Techniques, and a Real-World Solution</vt:lpstr>
      <vt:lpstr>Overview</vt:lpstr>
      <vt:lpstr>Introduction</vt:lpstr>
      <vt:lpstr>Firewalls and NATs</vt:lpstr>
      <vt:lpstr>Firewalls and NATs (cont.)</vt:lpstr>
      <vt:lpstr>SIP Protocol and VoIP Deployment Scenarios</vt:lpstr>
      <vt:lpstr>Scenarios</vt:lpstr>
      <vt:lpstr>VoIP NAT/Fs Traversal Techniques</vt:lpstr>
      <vt:lpstr>Universal Plug and Play (UPnP)</vt:lpstr>
      <vt:lpstr>Simple Traversal of UDP Through NAT</vt:lpstr>
      <vt:lpstr>Traversal Using Relay NAT (TURN)</vt:lpstr>
      <vt:lpstr>A Real-World Solution</vt:lpstr>
      <vt:lpstr>Overview of the NAT/F Traversal Procedure</vt:lpstr>
      <vt:lpstr>Overview of the NAT/F Traversal Procedure (cont.)</vt:lpstr>
      <vt:lpstr>Use of the RTP Relay</vt:lpstr>
      <vt:lpstr>Media Control Protocol (MCP)</vt:lpstr>
      <vt:lpstr>Procedure for NAT/F traversal using the RTP relay</vt:lpstr>
      <vt:lpstr>Procedure for NAT/F traversal using the RTP relay (cont.)</vt:lpstr>
      <vt:lpstr>Advantages of the Solution</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VoIP and NAT/Firewalls: Issues, Traversal Techniques, and a Real-World Solution</dc:title>
  <dc:creator>吳俊霖</dc:creator>
  <cp:lastModifiedBy>吳俊霖</cp:lastModifiedBy>
  <cp:revision>19</cp:revision>
  <dcterms:created xsi:type="dcterms:W3CDTF">2015-12-28T09:26:34Z</dcterms:created>
  <dcterms:modified xsi:type="dcterms:W3CDTF">2015-12-29T01:46:40Z</dcterms:modified>
</cp:coreProperties>
</file>