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5" r:id="rId8"/>
    <p:sldId id="281" r:id="rId9"/>
    <p:sldId id="267" r:id="rId10"/>
    <p:sldId id="268" r:id="rId11"/>
    <p:sldId id="277" r:id="rId12"/>
    <p:sldId id="270" r:id="rId13"/>
    <p:sldId id="280" r:id="rId14"/>
    <p:sldId id="273" r:id="rId15"/>
    <p:sldId id="274" r:id="rId16"/>
    <p:sldId id="282" r:id="rId17"/>
    <p:sldId id="275" r:id="rId18"/>
    <p:sldId id="283" r:id="rId19"/>
    <p:sldId id="279" r:id="rId20"/>
    <p:sldId id="276" r:id="rId21"/>
    <p:sldId id="258" r:id="rId22"/>
    <p:sldId id="264" r:id="rId23"/>
    <p:sldId id="266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90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77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0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83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0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7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96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40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02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6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8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9D9C-C919-496B-924D-91429B1DE03A}" type="datetimeFigureOut">
              <a:rPr lang="zh-TW" altLang="en-US" smtClean="0"/>
              <a:t>2016/2/23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89CFE-9D2F-424D-8758-06A917CB4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4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/>
              <a:t>First Person Omnidirectional Video: System Design </a:t>
            </a:r>
            <a:r>
              <a:rPr lang="en-US" altLang="zh-TW" sz="4000" dirty="0" smtClean="0"/>
              <a:t>and Implications for Immersive </a:t>
            </a:r>
            <a:r>
              <a:rPr lang="en-US" altLang="zh-TW" sz="4000" dirty="0"/>
              <a:t>Experience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92" y="3866968"/>
            <a:ext cx="7455615" cy="106063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6572" y="609599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TVX 2015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38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71222"/>
            <a:ext cx="7886700" cy="5009881"/>
          </a:xfrm>
        </p:spPr>
        <p:txBody>
          <a:bodyPr>
            <a:normAutofit/>
          </a:bodyPr>
          <a:lstStyle/>
          <a:p>
            <a:r>
              <a:rPr lang="en-US" altLang="zh-TW" dirty="0"/>
              <a:t>Participants perform six tasks in </a:t>
            </a:r>
            <a:r>
              <a:rPr lang="en-US" altLang="zh-TW" dirty="0" smtClean="0"/>
              <a:t>total (non-stabilization/</a:t>
            </a:r>
            <a:r>
              <a:rPr lang="en-US" altLang="zh-TW" dirty="0" err="1" smtClean="0"/>
              <a:t>stablization</a:t>
            </a:r>
            <a:r>
              <a:rPr lang="en-US" altLang="zh-TW" dirty="0" smtClean="0"/>
              <a:t>)</a:t>
            </a:r>
          </a:p>
          <a:p>
            <a:pPr lvl="1"/>
            <a:r>
              <a:rPr lang="pt-BR" altLang="zh-TW" dirty="0" smtClean="0"/>
              <a:t>A-N, A-S</a:t>
            </a:r>
            <a:r>
              <a:rPr lang="pt-BR" altLang="zh-TW" dirty="0"/>
              <a:t>, B-N, B-S, C-N, </a:t>
            </a:r>
            <a:r>
              <a:rPr lang="pt-BR" altLang="zh-TW" dirty="0" smtClean="0"/>
              <a:t>C-S</a:t>
            </a:r>
            <a:endParaRPr lang="en-US" altLang="zh-TW" dirty="0" smtClean="0"/>
          </a:p>
          <a:p>
            <a:r>
              <a:rPr lang="en-US" altLang="zh-TW" dirty="0" smtClean="0"/>
              <a:t>Each </a:t>
            </a:r>
            <a:r>
              <a:rPr lang="en-US" altLang="zh-TW" dirty="0"/>
              <a:t>task is two </a:t>
            </a:r>
            <a:r>
              <a:rPr lang="en-US" altLang="zh-TW" dirty="0" smtClean="0"/>
              <a:t>minutes with </a:t>
            </a:r>
            <a:r>
              <a:rPr lang="en-US" altLang="zh-TW" dirty="0"/>
              <a:t>a recovery time of 30 minutes </a:t>
            </a:r>
            <a:r>
              <a:rPr lang="en-US" altLang="zh-TW" dirty="0" smtClean="0"/>
              <a:t>interval</a:t>
            </a:r>
          </a:p>
          <a:p>
            <a:r>
              <a:rPr lang="en-US" altLang="zh-TW" dirty="0"/>
              <a:t>Before and after each </a:t>
            </a:r>
            <a:r>
              <a:rPr lang="en-US" altLang="zh-TW" dirty="0" smtClean="0"/>
              <a:t>task, filled out </a:t>
            </a:r>
            <a:r>
              <a:rPr lang="en-US" altLang="zh-TW" dirty="0"/>
              <a:t>a </a:t>
            </a:r>
            <a:r>
              <a:rPr lang="en-US" altLang="zh-TW" dirty="0" smtClean="0"/>
              <a:t>simulator sickness </a:t>
            </a:r>
            <a:r>
              <a:rPr lang="en-US" altLang="zh-TW" dirty="0"/>
              <a:t>questionnaire (SSQ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dirty="0"/>
              <a:t>the degree to which the participant felt nausea, </a:t>
            </a:r>
            <a:r>
              <a:rPr lang="en-US" altLang="zh-TW" dirty="0" smtClean="0"/>
              <a:t>oculomotor discomfort</a:t>
            </a:r>
            <a:r>
              <a:rPr lang="en-US" altLang="zh-TW" dirty="0"/>
              <a:t>, disorientation, and general </a:t>
            </a:r>
            <a:r>
              <a:rPr lang="en-US" altLang="zh-TW" dirty="0" err="1"/>
              <a:t>cybersickness</a:t>
            </a:r>
            <a:endParaRPr lang="en-US" altLang="zh-TW" dirty="0"/>
          </a:p>
          <a:p>
            <a:r>
              <a:rPr lang="en-US" altLang="zh-TW" dirty="0" smtClean="0">
                <a:latin typeface="Calibri" panose="020F0502020204030204" pitchFamily="34" charset="0"/>
              </a:rPr>
              <a:t>12 </a:t>
            </a:r>
            <a:r>
              <a:rPr lang="en-US" altLang="zh-TW" dirty="0">
                <a:latin typeface="Calibri" panose="020F0502020204030204" pitchFamily="34" charset="0"/>
              </a:rPr>
              <a:t>volunteers aged 20-38</a:t>
            </a:r>
            <a:endParaRPr lang="en-US" altLang="zh-TW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0276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Experiment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36372"/>
            <a:ext cx="7886700" cy="4940591"/>
          </a:xfrm>
        </p:spPr>
        <p:txBody>
          <a:bodyPr/>
          <a:lstStyle/>
          <a:p>
            <a:r>
              <a:rPr lang="en-US" altLang="zh-TW" dirty="0" smtClean="0"/>
              <a:t>The stabilization lessened </a:t>
            </a:r>
            <a:r>
              <a:rPr lang="en-US" altLang="zh-TW" dirty="0"/>
              <a:t>the instances of </a:t>
            </a:r>
            <a:r>
              <a:rPr lang="en-US" altLang="zh-TW" dirty="0" err="1"/>
              <a:t>cybersickness</a:t>
            </a:r>
            <a:r>
              <a:rPr lang="en-US" altLang="zh-TW" dirty="0"/>
              <a:t> in each </a:t>
            </a:r>
            <a:r>
              <a:rPr lang="en-US" altLang="zh-TW" dirty="0" smtClean="0"/>
              <a:t>scenario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/>
              <a:t>There was a significant </a:t>
            </a:r>
            <a:r>
              <a:rPr lang="en-US" altLang="zh-TW" dirty="0" smtClean="0"/>
              <a:t>difference, </a:t>
            </a:r>
            <a:r>
              <a:rPr lang="en-US" altLang="zh-TW" dirty="0"/>
              <a:t>between A-N and A-S, </a:t>
            </a:r>
            <a:r>
              <a:rPr lang="en-US" altLang="zh-TW" dirty="0" smtClean="0"/>
              <a:t>also between </a:t>
            </a:r>
            <a:r>
              <a:rPr lang="en-US" altLang="zh-TW" dirty="0"/>
              <a:t>C-N and C-S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159" y="2023744"/>
            <a:ext cx="4231490" cy="7094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0" y="4154417"/>
            <a:ext cx="3905567" cy="18434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217" y="3464417"/>
            <a:ext cx="4197953" cy="3223428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2498501" y="4765183"/>
            <a:ext cx="824248" cy="1232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033760" y="5403667"/>
            <a:ext cx="2667806" cy="1232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3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Analyses and Observations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Active viewing behavior or not</a:t>
            </a:r>
          </a:p>
          <a:p>
            <a:pPr lvl="1"/>
            <a:r>
              <a:rPr lang="en-US" altLang="zh-TW" dirty="0" smtClean="0"/>
              <a:t>Without stabilization, strong </a:t>
            </a:r>
            <a:r>
              <a:rPr lang="en-US" altLang="zh-TW" dirty="0"/>
              <a:t>disorientation </a:t>
            </a:r>
            <a:r>
              <a:rPr lang="en-US" altLang="zh-TW" dirty="0" smtClean="0"/>
              <a:t>when sudden </a:t>
            </a:r>
            <a:r>
              <a:rPr lang="en-US" altLang="zh-TW" dirty="0"/>
              <a:t>motion in the direction opposite to their intention </a:t>
            </a:r>
            <a:r>
              <a:rPr lang="en-US" altLang="zh-TW" dirty="0" smtClean="0"/>
              <a:t>occurred (A, C)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Stabilization would </a:t>
            </a:r>
            <a:r>
              <a:rPr lang="en-US" altLang="zh-TW" dirty="0"/>
              <a:t>be a beneficial feature in FODV application</a:t>
            </a:r>
            <a:endParaRPr lang="en-US" altLang="zh-TW" dirty="0" smtClean="0"/>
          </a:p>
          <a:p>
            <a:r>
              <a:rPr lang="en-US" altLang="zh-TW" dirty="0" smtClean="0"/>
              <a:t>Synchronization and </a:t>
            </a:r>
            <a:r>
              <a:rPr lang="en-US" altLang="zh-TW" dirty="0" err="1" smtClean="0"/>
              <a:t>asyncronization</a:t>
            </a:r>
            <a:endParaRPr lang="en-US" altLang="zh-TW" dirty="0" smtClean="0"/>
          </a:p>
          <a:p>
            <a:pPr lvl="1"/>
            <a:r>
              <a:rPr lang="en-US" altLang="zh-TW" dirty="0"/>
              <a:t>synchronization </a:t>
            </a:r>
            <a:r>
              <a:rPr lang="en-US" altLang="zh-TW" dirty="0" smtClean="0"/>
              <a:t>in motion </a:t>
            </a:r>
            <a:r>
              <a:rPr lang="en-US" altLang="zh-TW" dirty="0"/>
              <a:t>of FODV and the spectator will lead lessen </a:t>
            </a:r>
            <a:r>
              <a:rPr lang="en-US" altLang="zh-TW" dirty="0" err="1" smtClean="0"/>
              <a:t>cybersickness</a:t>
            </a:r>
            <a:r>
              <a:rPr lang="en-US" altLang="zh-TW" dirty="0" smtClean="0"/>
              <a:t>, and </a:t>
            </a:r>
            <a:r>
              <a:rPr lang="en-US" altLang="zh-TW" dirty="0"/>
              <a:t>also produce more realistic </a:t>
            </a:r>
            <a:r>
              <a:rPr lang="en-US" altLang="zh-TW" dirty="0" smtClean="0"/>
              <a:t>sensations (B)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439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Analyses and Observations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5479"/>
          </a:xfrm>
        </p:spPr>
        <p:txBody>
          <a:bodyPr>
            <a:normAutofit/>
          </a:bodyPr>
          <a:lstStyle/>
          <a:p>
            <a:r>
              <a:rPr lang="en-US" altLang="zh-TW" dirty="0"/>
              <a:t>Existence of first </a:t>
            </a:r>
            <a:r>
              <a:rPr lang="en-US" altLang="zh-TW" dirty="0" smtClean="0"/>
              <a:t>person</a:t>
            </a:r>
          </a:p>
          <a:p>
            <a:pPr lvl="1"/>
            <a:r>
              <a:rPr lang="en-US" altLang="zh-TW" dirty="0"/>
              <a:t>head direction is an important </a:t>
            </a:r>
            <a:r>
              <a:rPr lang="en-US" altLang="zh-TW" dirty="0" smtClean="0"/>
              <a:t>indication of </a:t>
            </a:r>
            <a:r>
              <a:rPr lang="en-US" altLang="zh-TW" dirty="0"/>
              <a:t>awareness, and was eliminated by </a:t>
            </a:r>
            <a:r>
              <a:rPr lang="en-US" altLang="zh-TW" dirty="0" smtClean="0"/>
              <a:t>stabilization</a:t>
            </a:r>
          </a:p>
          <a:p>
            <a:pPr lvl="1"/>
            <a:r>
              <a:rPr lang="en-US" altLang="zh-TW" dirty="0"/>
              <a:t>visualization of the wearer’s </a:t>
            </a:r>
            <a:r>
              <a:rPr lang="en-US" altLang="zh-TW" dirty="0" smtClean="0"/>
              <a:t>head direction </a:t>
            </a:r>
            <a:r>
              <a:rPr lang="en-US" altLang="zh-TW" dirty="0"/>
              <a:t>in the immersive </a:t>
            </a:r>
            <a:r>
              <a:rPr lang="en-US" altLang="zh-TW" dirty="0" smtClean="0"/>
              <a:t>view can address this problem</a:t>
            </a:r>
            <a:endParaRPr lang="en-US" altLang="zh-TW" dirty="0"/>
          </a:p>
          <a:p>
            <a:r>
              <a:rPr lang="en-US" altLang="zh-TW" dirty="0" err="1"/>
              <a:t>Cybersickness</a:t>
            </a:r>
            <a:r>
              <a:rPr lang="en-US" altLang="zh-TW" dirty="0"/>
              <a:t> induced by translational </a:t>
            </a:r>
            <a:r>
              <a:rPr lang="en-US" altLang="zh-TW" dirty="0" smtClean="0"/>
              <a:t>movement even after stabilization</a:t>
            </a:r>
            <a:endParaRPr lang="en-US" altLang="zh-TW" dirty="0" smtClean="0"/>
          </a:p>
          <a:p>
            <a:pPr lvl="1"/>
            <a:r>
              <a:rPr lang="en-US" altLang="zh-TW" dirty="0"/>
              <a:t>the viewer expects to experience acceleration </a:t>
            </a:r>
            <a:r>
              <a:rPr lang="en-US" altLang="zh-TW" dirty="0" smtClean="0"/>
              <a:t>from the </a:t>
            </a:r>
            <a:r>
              <a:rPr lang="en-US" altLang="zh-TW" dirty="0"/>
              <a:t>visual motion caused temporal </a:t>
            </a:r>
            <a:r>
              <a:rPr lang="en-US" altLang="zh-TW" dirty="0" err="1" smtClean="0"/>
              <a:t>cybersickness</a:t>
            </a:r>
            <a:endParaRPr lang="en-US" altLang="zh-TW" dirty="0" smtClean="0"/>
          </a:p>
          <a:p>
            <a:pPr lvl="1"/>
            <a:r>
              <a:rPr lang="en-US" altLang="zh-TW" dirty="0"/>
              <a:t>vertical translational motion, which cannot </a:t>
            </a:r>
            <a:r>
              <a:rPr lang="en-US" altLang="zh-TW" dirty="0" smtClean="0"/>
              <a:t>be eliminated </a:t>
            </a:r>
            <a:r>
              <a:rPr lang="en-US" altLang="zh-TW" dirty="0"/>
              <a:t>by current stabilization process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Setup of Workshop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3335" y="1825625"/>
            <a:ext cx="8232015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50 people</a:t>
            </a:r>
          </a:p>
          <a:p>
            <a:r>
              <a:rPr lang="en-US" altLang="zh-TW" dirty="0"/>
              <a:t>HMD with </a:t>
            </a:r>
            <a:r>
              <a:rPr lang="en-US" altLang="zh-TW" dirty="0" smtClean="0"/>
              <a:t>head </a:t>
            </a:r>
            <a:r>
              <a:rPr lang="en-US" altLang="zh-TW" dirty="0" smtClean="0"/>
              <a:t>tracking </a:t>
            </a:r>
            <a:r>
              <a:rPr lang="en-US" altLang="zh-TW" dirty="0"/>
              <a:t>and 15 inch laptop screen</a:t>
            </a:r>
          </a:p>
          <a:p>
            <a:r>
              <a:rPr lang="en-US" altLang="zh-TW" dirty="0" smtClean="0"/>
              <a:t>Activities </a:t>
            </a:r>
          </a:p>
          <a:p>
            <a:pPr lvl="1"/>
            <a:r>
              <a:rPr lang="en-US" altLang="zh-TW" dirty="0" smtClean="0"/>
              <a:t>Virtual travel: realistic feeling, </a:t>
            </a:r>
            <a:br>
              <a:rPr lang="en-US" altLang="zh-TW" dirty="0" smtClean="0"/>
            </a:br>
            <a:r>
              <a:rPr lang="en-US" altLang="zh-TW" dirty="0" smtClean="0"/>
              <a:t>revisit</a:t>
            </a:r>
          </a:p>
          <a:p>
            <a:pPr lvl="1"/>
            <a:r>
              <a:rPr lang="en-US" altLang="zh-TW" dirty="0" smtClean="0"/>
              <a:t>Virtual gymnastics: with vs. </a:t>
            </a:r>
            <a:br>
              <a:rPr lang="en-US" altLang="zh-TW" dirty="0" smtClean="0"/>
            </a:br>
            <a:r>
              <a:rPr lang="en-US" altLang="zh-TW" dirty="0" smtClean="0"/>
              <a:t>without gymnastics experience </a:t>
            </a:r>
          </a:p>
          <a:p>
            <a:pPr lvl="1"/>
            <a:r>
              <a:rPr lang="en-US" altLang="zh-TW" dirty="0" smtClean="0"/>
              <a:t>Virtual flying experience of the </a:t>
            </a:r>
            <a:br>
              <a:rPr lang="en-US" altLang="zh-TW" dirty="0" smtClean="0"/>
            </a:br>
            <a:r>
              <a:rPr lang="en-US" altLang="zh-TW" dirty="0" smtClean="0"/>
              <a:t>paraglider: virtual tutorial 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111" y="2812267"/>
            <a:ext cx="3603938" cy="20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Technical Challenges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headgear should be less weighted and more suitable for </a:t>
            </a:r>
            <a:r>
              <a:rPr lang="en-US" altLang="zh-TW" dirty="0" smtClean="0"/>
              <a:t>wear, and </a:t>
            </a:r>
            <a:r>
              <a:rPr lang="en-US" altLang="zh-TW" dirty="0"/>
              <a:t>even flexible form </a:t>
            </a:r>
            <a:r>
              <a:rPr lang="en-US" altLang="zh-TW" dirty="0" smtClean="0"/>
              <a:t>factor</a:t>
            </a:r>
          </a:p>
          <a:p>
            <a:r>
              <a:rPr lang="en-US" altLang="zh-TW" dirty="0"/>
              <a:t>The stabilization </a:t>
            </a:r>
            <a:r>
              <a:rPr lang="en-US" altLang="zh-TW" dirty="0" smtClean="0"/>
              <a:t>should be </a:t>
            </a:r>
            <a:r>
              <a:rPr lang="en-US" altLang="zh-TW" dirty="0"/>
              <a:t>improved in terms of compensating for the </a:t>
            </a:r>
            <a:r>
              <a:rPr lang="en-US" altLang="zh-TW" dirty="0" smtClean="0"/>
              <a:t>translational acceleration </a:t>
            </a:r>
            <a:r>
              <a:rPr lang="en-US" altLang="zh-TW" dirty="0"/>
              <a:t>and vibration </a:t>
            </a:r>
            <a:r>
              <a:rPr lang="en-US" altLang="zh-TW" dirty="0" smtClean="0"/>
              <a:t>noise</a:t>
            </a:r>
          </a:p>
          <a:p>
            <a:r>
              <a:rPr lang="en-US" altLang="zh-TW" dirty="0" smtClean="0"/>
              <a:t>Visual gaps </a:t>
            </a:r>
            <a:r>
              <a:rPr lang="en-US" altLang="zh-TW" dirty="0"/>
              <a:t>in the omnidirectional </a:t>
            </a:r>
            <a:r>
              <a:rPr lang="en-US" altLang="zh-TW" dirty="0" smtClean="0"/>
              <a:t>image also </a:t>
            </a:r>
            <a:r>
              <a:rPr lang="en-US" altLang="zh-TW" dirty="0"/>
              <a:t>should be </a:t>
            </a:r>
            <a:r>
              <a:rPr lang="en-US" altLang="zh-TW" dirty="0" smtClean="0"/>
              <a:t>addressed</a:t>
            </a:r>
          </a:p>
          <a:p>
            <a:r>
              <a:rPr lang="en-US" altLang="zh-TW" dirty="0" err="1" smtClean="0"/>
              <a:t>Realtime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32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Technical Challenges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headgear should be less weighted and more suitable for </a:t>
            </a:r>
            <a:r>
              <a:rPr lang="en-US" altLang="zh-TW" dirty="0" smtClean="0"/>
              <a:t>wear, and </a:t>
            </a:r>
            <a:r>
              <a:rPr lang="en-US" altLang="zh-TW" dirty="0"/>
              <a:t>even flexible form </a:t>
            </a:r>
            <a:r>
              <a:rPr lang="en-US" altLang="zh-TW" dirty="0" smtClean="0"/>
              <a:t>factor</a:t>
            </a:r>
          </a:p>
          <a:p>
            <a:r>
              <a:rPr lang="en-US" altLang="zh-TW" dirty="0"/>
              <a:t>The stabilization </a:t>
            </a:r>
            <a:r>
              <a:rPr lang="en-US" altLang="zh-TW" dirty="0" smtClean="0"/>
              <a:t>should be </a:t>
            </a:r>
            <a:r>
              <a:rPr lang="en-US" altLang="zh-TW" dirty="0"/>
              <a:t>improved in terms of compensating for the </a:t>
            </a:r>
            <a:r>
              <a:rPr lang="en-US" altLang="zh-TW" dirty="0" smtClean="0"/>
              <a:t>translational acceleration </a:t>
            </a:r>
            <a:r>
              <a:rPr lang="en-US" altLang="zh-TW" dirty="0"/>
              <a:t>and vibration </a:t>
            </a:r>
            <a:r>
              <a:rPr lang="en-US" altLang="zh-TW" dirty="0" smtClean="0"/>
              <a:t>noise</a:t>
            </a:r>
          </a:p>
          <a:p>
            <a:r>
              <a:rPr lang="en-US" altLang="zh-TW" dirty="0" err="1" smtClean="0"/>
              <a:t>Realtime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17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Implications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risk </a:t>
            </a:r>
            <a:r>
              <a:rPr lang="en-US" altLang="zh-TW" dirty="0"/>
              <a:t>of </a:t>
            </a:r>
            <a:r>
              <a:rPr lang="en-US" altLang="zh-TW" dirty="0" err="1"/>
              <a:t>cybersickness</a:t>
            </a:r>
            <a:r>
              <a:rPr lang="en-US" altLang="zh-TW" dirty="0"/>
              <a:t> even with footage of </a:t>
            </a:r>
            <a:r>
              <a:rPr lang="en-US" altLang="zh-TW" dirty="0" smtClean="0"/>
              <a:t>walking activities </a:t>
            </a:r>
            <a:r>
              <a:rPr lang="en-US" altLang="zh-TW" dirty="0" smtClean="0">
                <a:latin typeface="Calibri" panose="020F0502020204030204" pitchFamily="34" charset="0"/>
              </a:rPr>
              <a:t>→ stabilization</a:t>
            </a:r>
            <a:endParaRPr lang="en-US" altLang="zh-TW" dirty="0"/>
          </a:p>
          <a:p>
            <a:r>
              <a:rPr lang="en-US" altLang="zh-TW" dirty="0" smtClean="0"/>
              <a:t>Overlaying ego-motion </a:t>
            </a:r>
            <a:r>
              <a:rPr lang="en-US" altLang="zh-TW" dirty="0"/>
              <a:t>of the wearer in </a:t>
            </a:r>
            <a:r>
              <a:rPr lang="en-US" altLang="zh-TW" dirty="0" smtClean="0"/>
              <a:t>omnidirectional video </a:t>
            </a:r>
            <a:r>
              <a:rPr lang="en-US" altLang="zh-TW" dirty="0"/>
              <a:t>will help the spectator to understand </a:t>
            </a:r>
            <a:r>
              <a:rPr lang="en-US" altLang="zh-TW" dirty="0" smtClean="0"/>
              <a:t>what the </a:t>
            </a:r>
            <a:r>
              <a:rPr lang="en-US" altLang="zh-TW" dirty="0"/>
              <a:t>wearer was watching and </a:t>
            </a:r>
            <a:r>
              <a:rPr lang="en-US" altLang="zh-TW" dirty="0" smtClean="0"/>
              <a:t>doing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940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Implications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risk </a:t>
            </a:r>
            <a:r>
              <a:rPr lang="en-US" altLang="zh-TW" dirty="0"/>
              <a:t>of </a:t>
            </a:r>
            <a:r>
              <a:rPr lang="en-US" altLang="zh-TW" dirty="0" err="1"/>
              <a:t>cybersickness</a:t>
            </a:r>
            <a:r>
              <a:rPr lang="en-US" altLang="zh-TW" dirty="0"/>
              <a:t> even with footage of </a:t>
            </a:r>
            <a:r>
              <a:rPr lang="en-US" altLang="zh-TW" dirty="0" smtClean="0"/>
              <a:t>walking activities </a:t>
            </a:r>
            <a:r>
              <a:rPr lang="en-US" altLang="zh-TW" dirty="0" smtClean="0">
                <a:latin typeface="Calibri" panose="020F0502020204030204" pitchFamily="34" charset="0"/>
              </a:rPr>
              <a:t>→ stabilization</a:t>
            </a:r>
            <a:endParaRPr lang="en-US" altLang="zh-TW" dirty="0"/>
          </a:p>
          <a:p>
            <a:r>
              <a:rPr lang="en-US" altLang="zh-TW" dirty="0" smtClean="0"/>
              <a:t>Overlaying ego-motion </a:t>
            </a:r>
            <a:r>
              <a:rPr lang="en-US" altLang="zh-TW" dirty="0"/>
              <a:t>of the wearer in </a:t>
            </a:r>
            <a:r>
              <a:rPr lang="en-US" altLang="zh-TW" dirty="0" smtClean="0"/>
              <a:t>omnidirectional video </a:t>
            </a:r>
            <a:r>
              <a:rPr lang="en-US" altLang="zh-TW" dirty="0"/>
              <a:t>will help the spectator to understand </a:t>
            </a:r>
            <a:r>
              <a:rPr lang="en-US" altLang="zh-TW" dirty="0" smtClean="0"/>
              <a:t>what the </a:t>
            </a:r>
            <a:r>
              <a:rPr lang="en-US" altLang="zh-TW" dirty="0"/>
              <a:t>wearer was watching and </a:t>
            </a:r>
            <a:r>
              <a:rPr lang="en-US" altLang="zh-TW" dirty="0" smtClean="0"/>
              <a:t>doing</a:t>
            </a:r>
            <a:endParaRPr lang="en-US" altLang="zh-TW" dirty="0"/>
          </a:p>
          <a:p>
            <a:r>
              <a:rPr lang="en-US" altLang="zh-TW" dirty="0" smtClean="0"/>
              <a:t>Design space for first person omnidirectional video viewing</a:t>
            </a:r>
          </a:p>
          <a:p>
            <a:pPr lvl="1"/>
            <a:r>
              <a:rPr lang="en-US" altLang="zh-TW" dirty="0"/>
              <a:t>what kind of user experience is expected, how </a:t>
            </a:r>
            <a:r>
              <a:rPr lang="en-US" altLang="zh-TW" dirty="0" smtClean="0"/>
              <a:t>stabilization should </a:t>
            </a:r>
            <a:r>
              <a:rPr lang="en-US" altLang="zh-TW" dirty="0"/>
              <a:t>be applied and what other implementation matters</a:t>
            </a: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4857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Implications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Synchronization </a:t>
            </a:r>
            <a:r>
              <a:rPr lang="en-US" altLang="zh-TW" dirty="0" smtClean="0"/>
              <a:t>of motion </a:t>
            </a:r>
            <a:r>
              <a:rPr lang="en-US" altLang="zh-TW" dirty="0"/>
              <a:t>will lessen the induction of </a:t>
            </a:r>
            <a:r>
              <a:rPr lang="en-US" altLang="zh-TW" dirty="0" err="1"/>
              <a:t>cybersickness</a:t>
            </a:r>
            <a:r>
              <a:rPr lang="en-US" altLang="zh-TW" dirty="0"/>
              <a:t>, but </a:t>
            </a:r>
            <a:r>
              <a:rPr lang="en-US" altLang="zh-TW" dirty="0" smtClean="0"/>
              <a:t>also will </a:t>
            </a:r>
            <a:r>
              <a:rPr lang="en-US" altLang="zh-TW" dirty="0"/>
              <a:t>produce an immersive realistic </a:t>
            </a:r>
            <a:r>
              <a:rPr lang="en-US" altLang="zh-TW" dirty="0" smtClean="0"/>
              <a:t>sensation</a:t>
            </a:r>
          </a:p>
          <a:p>
            <a:pPr lvl="1"/>
            <a:r>
              <a:rPr lang="en-US" altLang="zh-TW" dirty="0"/>
              <a:t>adaptive control of stabilization will </a:t>
            </a:r>
            <a:r>
              <a:rPr lang="en-US" altLang="zh-TW" dirty="0" smtClean="0"/>
              <a:t>be one </a:t>
            </a:r>
            <a:r>
              <a:rPr lang="en-US" altLang="zh-TW" dirty="0"/>
              <a:t>of possible application to increase immersion</a:t>
            </a:r>
          </a:p>
          <a:p>
            <a:r>
              <a:rPr lang="en-US" altLang="zh-TW" dirty="0" smtClean="0"/>
              <a:t>Viewing angle information of spectators</a:t>
            </a:r>
          </a:p>
          <a:p>
            <a:pPr lvl="1"/>
            <a:r>
              <a:rPr lang="en-US" altLang="zh-TW" dirty="0"/>
              <a:t>The collected date of those information will </a:t>
            </a:r>
            <a:r>
              <a:rPr lang="en-US" altLang="zh-TW" dirty="0" smtClean="0"/>
              <a:t>generate meaningful </a:t>
            </a:r>
            <a:r>
              <a:rPr lang="en-US" altLang="zh-TW" dirty="0"/>
              <a:t>information about social interest in ODV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77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Recording and sharing own experience completely has </a:t>
            </a:r>
            <a:r>
              <a:rPr lang="en-US" altLang="zh-TW" dirty="0" smtClean="0"/>
              <a:t>been an </a:t>
            </a:r>
            <a:r>
              <a:rPr lang="en-US" altLang="zh-TW" dirty="0"/>
              <a:t>ultimate goal of media technology</a:t>
            </a:r>
          </a:p>
          <a:p>
            <a:r>
              <a:rPr lang="en-US" altLang="zh-TW" dirty="0" smtClean="0"/>
              <a:t>Omni-Directional Video </a:t>
            </a:r>
            <a:r>
              <a:rPr lang="en-US" altLang="zh-TW" dirty="0"/>
              <a:t>(ODV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Capturing, displaying, </a:t>
            </a:r>
            <a:r>
              <a:rPr lang="en-US" altLang="zh-TW" dirty="0" smtClean="0"/>
              <a:t>interaction </a:t>
            </a:r>
            <a:r>
              <a:rPr lang="en-US" altLang="zh-TW" dirty="0"/>
              <a:t>and control </a:t>
            </a:r>
            <a:r>
              <a:rPr lang="en-US" altLang="zh-TW" dirty="0" smtClean="0"/>
              <a:t>interface</a:t>
            </a:r>
          </a:p>
          <a:p>
            <a:r>
              <a:rPr lang="en-US" altLang="zh-TW" dirty="0" smtClean="0"/>
              <a:t>First </a:t>
            </a:r>
            <a:r>
              <a:rPr lang="en-US" altLang="zh-TW" dirty="0"/>
              <a:t>person </a:t>
            </a:r>
            <a:r>
              <a:rPr lang="en-US" altLang="zh-TW" dirty="0" smtClean="0"/>
              <a:t>Omni-</a:t>
            </a:r>
            <a:r>
              <a:rPr lang="en-US" altLang="zh-TW" dirty="0"/>
              <a:t>D</a:t>
            </a:r>
            <a:r>
              <a:rPr lang="en-US" altLang="zh-TW" dirty="0" smtClean="0"/>
              <a:t>irectional </a:t>
            </a:r>
            <a:r>
              <a:rPr lang="en-US" altLang="zh-TW" dirty="0"/>
              <a:t>V</a:t>
            </a:r>
            <a:r>
              <a:rPr lang="en-US" altLang="zh-TW" dirty="0" smtClean="0"/>
              <a:t>ideo (</a:t>
            </a:r>
            <a:r>
              <a:rPr lang="en-US" altLang="zh-TW" dirty="0"/>
              <a:t>FODV) play important role in various </a:t>
            </a:r>
            <a:r>
              <a:rPr lang="en-US" altLang="zh-TW" dirty="0" smtClean="0"/>
              <a:t>applications</a:t>
            </a:r>
          </a:p>
          <a:p>
            <a:pPr lvl="1"/>
            <a:r>
              <a:rPr lang="en-US" altLang="zh-TW" dirty="0" smtClean="0"/>
              <a:t>E.g., entertainment</a:t>
            </a:r>
            <a:r>
              <a:rPr lang="en-US" altLang="zh-TW" dirty="0"/>
              <a:t>, sports viewing, education </a:t>
            </a:r>
            <a:r>
              <a:rPr lang="en-US" altLang="zh-TW" dirty="0" smtClean="0"/>
              <a:t>and simulation training</a:t>
            </a:r>
            <a:r>
              <a:rPr lang="en-US" altLang="zh-TW" dirty="0"/>
              <a:t>, news casting and therapy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87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389"/>
          </a:xfrm>
        </p:spPr>
        <p:txBody>
          <a:bodyPr>
            <a:normAutofit/>
          </a:bodyPr>
          <a:lstStyle/>
          <a:p>
            <a:r>
              <a:rPr lang="en-US" altLang="zh-TW" dirty="0"/>
              <a:t>Omnidirectional video is one of promising </a:t>
            </a:r>
            <a:r>
              <a:rPr lang="en-US" altLang="zh-TW" dirty="0" smtClean="0"/>
              <a:t>media and </a:t>
            </a:r>
            <a:r>
              <a:rPr lang="en-US" altLang="zh-TW" dirty="0"/>
              <a:t>have capability to capture an immersive first person </a:t>
            </a:r>
            <a:r>
              <a:rPr lang="en-US" altLang="zh-TW" dirty="0" smtClean="0"/>
              <a:t>experience</a:t>
            </a:r>
          </a:p>
          <a:p>
            <a:r>
              <a:rPr lang="en-US" altLang="zh-TW" dirty="0" smtClean="0"/>
              <a:t>Aimed to </a:t>
            </a:r>
            <a:r>
              <a:rPr lang="en-US" altLang="zh-TW" dirty="0"/>
              <a:t>provide a solution for existing </a:t>
            </a:r>
            <a:r>
              <a:rPr lang="en-US" altLang="zh-TW" dirty="0" smtClean="0"/>
              <a:t>problems and </a:t>
            </a:r>
            <a:r>
              <a:rPr lang="en-US" altLang="zh-TW" dirty="0"/>
              <a:t>to explore design </a:t>
            </a:r>
            <a:r>
              <a:rPr lang="en-US" altLang="zh-TW" dirty="0" smtClean="0"/>
              <a:t>implications</a:t>
            </a:r>
          </a:p>
          <a:p>
            <a:pPr lvl="1"/>
            <a:r>
              <a:rPr lang="en-US" altLang="zh-TW" dirty="0" smtClean="0"/>
              <a:t>Capturing device </a:t>
            </a:r>
            <a:r>
              <a:rPr lang="en-US" altLang="zh-TW" dirty="0"/>
              <a:t>and image stabilization to alleviate </a:t>
            </a:r>
            <a:r>
              <a:rPr lang="en-US" altLang="zh-TW" dirty="0" err="1" smtClean="0"/>
              <a:t>cybersickness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Evaluating </a:t>
            </a:r>
            <a:r>
              <a:rPr lang="en-US" altLang="zh-TW" dirty="0"/>
              <a:t>and summarized </a:t>
            </a:r>
            <a:r>
              <a:rPr lang="en-US" altLang="zh-TW" dirty="0" smtClean="0"/>
              <a:t>the </a:t>
            </a:r>
            <a:r>
              <a:rPr lang="en-US" altLang="zh-TW" dirty="0"/>
              <a:t>findings and insight into design </a:t>
            </a:r>
            <a:r>
              <a:rPr lang="en-US" altLang="zh-TW" dirty="0" smtClean="0"/>
              <a:t>implications</a:t>
            </a:r>
          </a:p>
          <a:p>
            <a:r>
              <a:rPr lang="en-US" altLang="zh-TW" dirty="0" smtClean="0"/>
              <a:t>Contribute a further exploration </a:t>
            </a:r>
            <a:r>
              <a:rPr lang="en-US" altLang="zh-TW" dirty="0"/>
              <a:t>of first person omnidirectional </a:t>
            </a:r>
            <a:r>
              <a:rPr lang="en-US" altLang="zh-TW" dirty="0" smtClean="0"/>
              <a:t>video and expand </a:t>
            </a:r>
            <a:r>
              <a:rPr lang="en-US" altLang="zh-TW" dirty="0"/>
              <a:t>the eco-system of </a:t>
            </a:r>
            <a:r>
              <a:rPr lang="en-US" altLang="zh-TW" dirty="0" smtClean="0"/>
              <a:t>interactive experience </a:t>
            </a:r>
            <a:r>
              <a:rPr lang="en-US" altLang="zh-TW" dirty="0"/>
              <a:t>of various media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94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User experience in omnidirectional </a:t>
            </a:r>
            <a:r>
              <a:rPr lang="en-US" altLang="zh-TW" dirty="0" smtClean="0"/>
              <a:t>video</a:t>
            </a:r>
          </a:p>
          <a:p>
            <a:r>
              <a:rPr lang="en-US" altLang="zh-TW" dirty="0"/>
              <a:t>Omnidirectional </a:t>
            </a:r>
            <a:r>
              <a:rPr lang="en-US" altLang="zh-TW" dirty="0" smtClean="0"/>
              <a:t>camera</a:t>
            </a:r>
          </a:p>
          <a:p>
            <a:r>
              <a:rPr lang="en-US" altLang="zh-TW" dirty="0" err="1" smtClean="0"/>
              <a:t>Cybersickness</a:t>
            </a:r>
            <a:endParaRPr lang="en-US" altLang="zh-TW" dirty="0" smtClean="0"/>
          </a:p>
          <a:p>
            <a:r>
              <a:rPr lang="en-US" altLang="zh-TW" dirty="0"/>
              <a:t>Omnidirectional image processing and stabilization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4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 parameter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Wider FOV wearable </a:t>
            </a:r>
            <a:r>
              <a:rPr lang="en-US" altLang="zh-TW" dirty="0" smtClean="0"/>
              <a:t>camera will </a:t>
            </a:r>
            <a:r>
              <a:rPr lang="en-US" altLang="zh-TW" dirty="0"/>
              <a:t>reduce number of </a:t>
            </a:r>
            <a:r>
              <a:rPr lang="en-US" altLang="zh-TW" dirty="0" smtClean="0"/>
              <a:t>camera </a:t>
            </a:r>
            <a:r>
              <a:rPr lang="en-US" altLang="zh-TW" dirty="0" smtClean="0">
                <a:latin typeface="Calibri" panose="020F0502020204030204" pitchFamily="34" charset="0"/>
              </a:rPr>
              <a:t>→ </a:t>
            </a:r>
            <a:r>
              <a:rPr lang="en-US" altLang="zh-TW" dirty="0" smtClean="0"/>
              <a:t>reduce </a:t>
            </a:r>
            <a:r>
              <a:rPr lang="en-US" altLang="zh-TW" dirty="0"/>
              <a:t>the </a:t>
            </a:r>
            <a:r>
              <a:rPr lang="en-US" altLang="zh-TW" dirty="0" smtClean="0"/>
              <a:t>visual gap </a:t>
            </a:r>
            <a:r>
              <a:rPr lang="en-US" altLang="zh-TW" dirty="0"/>
              <a:t>in stitched omnidirectional </a:t>
            </a:r>
            <a:r>
              <a:rPr lang="en-US" altLang="zh-TW" dirty="0" smtClean="0"/>
              <a:t>video</a:t>
            </a:r>
          </a:p>
          <a:p>
            <a:r>
              <a:rPr lang="en-US" altLang="zh-TW" dirty="0"/>
              <a:t>longer shutter speed or </a:t>
            </a:r>
            <a:r>
              <a:rPr lang="en-US" altLang="zh-TW" dirty="0" smtClean="0"/>
              <a:t>lower frame </a:t>
            </a:r>
            <a:r>
              <a:rPr lang="en-US" altLang="zh-TW" dirty="0"/>
              <a:t>rate produce image blur which cause error in </a:t>
            </a:r>
            <a:r>
              <a:rPr lang="en-US" altLang="zh-TW" dirty="0" smtClean="0"/>
              <a:t>stabilization</a:t>
            </a:r>
          </a:p>
          <a:p>
            <a:r>
              <a:rPr lang="en-US" altLang="zh-TW" dirty="0"/>
              <a:t>Stitching multiple lower frame rate videos generates </a:t>
            </a:r>
            <a:r>
              <a:rPr lang="en-US" altLang="zh-TW" dirty="0" smtClean="0"/>
              <a:t>not only </a:t>
            </a:r>
            <a:r>
              <a:rPr lang="en-US" altLang="zh-TW" dirty="0"/>
              <a:t>visual gap, but also unexpected jitter through the </a:t>
            </a:r>
            <a:r>
              <a:rPr lang="en-US" altLang="zh-TW" dirty="0" smtClean="0"/>
              <a:t>stabilization process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05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</a:t>
            </a:r>
            <a:r>
              <a:rPr lang="en-US" altLang="zh-TW" dirty="0" smtClean="0"/>
              <a:t>Stabilization </a:t>
            </a:r>
            <a:r>
              <a:rPr lang="en-US" altLang="zh-TW" dirty="0"/>
              <a:t>for F</a:t>
            </a:r>
            <a:r>
              <a:rPr lang="en-US" altLang="zh-TW" dirty="0" smtClean="0"/>
              <a:t>irst Person ODV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each </a:t>
            </a:r>
            <a:r>
              <a:rPr lang="en-US" altLang="zh-TW" dirty="0" err="1"/>
              <a:t>equirectangular</a:t>
            </a:r>
            <a:r>
              <a:rPr lang="en-US" altLang="zh-TW" dirty="0"/>
              <a:t> video frame I(t), image </a:t>
            </a:r>
            <a:r>
              <a:rPr lang="en-US" altLang="zh-TW" dirty="0" smtClean="0"/>
              <a:t>feature points </a:t>
            </a:r>
            <a:r>
              <a:rPr lang="en-US" altLang="zh-TW" dirty="0" err="1"/>
              <a:t>p</a:t>
            </a:r>
            <a:r>
              <a:rPr lang="en-US" altLang="zh-TW" baseline="-25000" dirty="0" err="1"/>
              <a:t>n</a:t>
            </a:r>
            <a:r>
              <a:rPr lang="en-US" altLang="zh-TW" dirty="0"/>
              <a:t>(t</a:t>
            </a:r>
            <a:r>
              <a:rPr lang="en-US" altLang="zh-TW" dirty="0" smtClean="0"/>
              <a:t>) </a:t>
            </a:r>
            <a:r>
              <a:rPr lang="en-US" altLang="zh-TW" dirty="0"/>
              <a:t>are extracted by finding </a:t>
            </a:r>
            <a:r>
              <a:rPr lang="en-US" altLang="zh-TW" dirty="0" smtClean="0"/>
              <a:t>the visual </a:t>
            </a:r>
            <a:r>
              <a:rPr lang="en-US" altLang="zh-TW" dirty="0"/>
              <a:t>corner in the </a:t>
            </a:r>
            <a:r>
              <a:rPr lang="en-US" altLang="zh-TW" dirty="0" err="1"/>
              <a:t>equirectangular</a:t>
            </a:r>
            <a:r>
              <a:rPr lang="en-US" altLang="zh-TW" dirty="0"/>
              <a:t> </a:t>
            </a:r>
            <a:r>
              <a:rPr lang="en-US" altLang="zh-TW" dirty="0" smtClean="0"/>
              <a:t>image</a:t>
            </a:r>
          </a:p>
          <a:p>
            <a:r>
              <a:rPr lang="en-US" altLang="zh-TW" dirty="0"/>
              <a:t>pyramidal </a:t>
            </a:r>
            <a:r>
              <a:rPr lang="en-US" altLang="zh-TW" dirty="0" smtClean="0"/>
              <a:t>KLT </a:t>
            </a:r>
            <a:r>
              <a:rPr lang="en-US" altLang="zh-TW" dirty="0" err="1" smtClean="0"/>
              <a:t>tp</a:t>
            </a:r>
            <a:r>
              <a:rPr lang="en-US" altLang="zh-TW" dirty="0" smtClean="0"/>
              <a:t> calculate optical flow </a:t>
            </a:r>
            <a:r>
              <a:rPr lang="en-US" altLang="zh-TW" dirty="0" err="1" smtClean="0"/>
              <a:t>f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(t) </a:t>
            </a:r>
            <a:r>
              <a:rPr lang="en-US" altLang="zh-TW" dirty="0" smtClean="0">
                <a:latin typeface="Calibri" panose="020F0502020204030204" pitchFamily="34" charset="0"/>
              </a:rPr>
              <a:t>→</a:t>
            </a:r>
            <a:r>
              <a:rPr lang="en-US" altLang="zh-TW" dirty="0">
                <a:latin typeface="Calibri" panose="020F0502020204030204" pitchFamily="34" charset="0"/>
              </a:rPr>
              <a:t/>
            </a:r>
            <a:br>
              <a:rPr lang="en-US" altLang="zh-TW" dirty="0">
                <a:latin typeface="Calibri" panose="020F0502020204030204" pitchFamily="34" charset="0"/>
              </a:rPr>
            </a:br>
            <a:r>
              <a:rPr lang="en-US" altLang="zh-TW" dirty="0" err="1">
                <a:latin typeface="Calibri" panose="020F0502020204030204" pitchFamily="34" charset="0"/>
              </a:rPr>
              <a:t>p</a:t>
            </a:r>
            <a:r>
              <a:rPr lang="en-US" altLang="zh-TW" baseline="-25000" dirty="0" err="1">
                <a:latin typeface="Calibri" panose="020F0502020204030204" pitchFamily="34" charset="0"/>
              </a:rPr>
              <a:t>n</a:t>
            </a:r>
            <a:r>
              <a:rPr lang="en-US" altLang="zh-TW" dirty="0">
                <a:latin typeface="Calibri" panose="020F0502020204030204" pitchFamily="34" charset="0"/>
              </a:rPr>
              <a:t>(t + 1) = </a:t>
            </a:r>
            <a:r>
              <a:rPr lang="en-US" altLang="zh-TW" dirty="0" err="1">
                <a:latin typeface="Calibri" panose="020F0502020204030204" pitchFamily="34" charset="0"/>
              </a:rPr>
              <a:t>p</a:t>
            </a:r>
            <a:r>
              <a:rPr lang="en-US" altLang="zh-TW" baseline="-25000" dirty="0" err="1">
                <a:latin typeface="Calibri" panose="020F0502020204030204" pitchFamily="34" charset="0"/>
              </a:rPr>
              <a:t>n</a:t>
            </a:r>
            <a:r>
              <a:rPr lang="en-US" altLang="zh-TW" dirty="0">
                <a:latin typeface="Calibri" panose="020F0502020204030204" pitchFamily="34" charset="0"/>
              </a:rPr>
              <a:t>(t) </a:t>
            </a:r>
            <a:r>
              <a:rPr lang="en-US" altLang="zh-TW" dirty="0" smtClean="0">
                <a:latin typeface="Calibri" panose="020F0502020204030204" pitchFamily="34" charset="0"/>
              </a:rPr>
              <a:t>+ </a:t>
            </a:r>
            <a:r>
              <a:rPr lang="en-US" altLang="zh-TW" dirty="0" err="1" smtClean="0">
                <a:latin typeface="Calibri" panose="020F0502020204030204" pitchFamily="34" charset="0"/>
              </a:rPr>
              <a:t>f</a:t>
            </a:r>
            <a:r>
              <a:rPr lang="en-US" altLang="zh-TW" baseline="-25000" dirty="0" err="1" smtClean="0">
                <a:latin typeface="Calibri" panose="020F0502020204030204" pitchFamily="34" charset="0"/>
              </a:rPr>
              <a:t>n</a:t>
            </a:r>
            <a:r>
              <a:rPr lang="en-US" altLang="zh-TW" dirty="0" smtClean="0">
                <a:latin typeface="Calibri" panose="020F0502020204030204" pitchFamily="34" charset="0"/>
              </a:rPr>
              <a:t>(t)</a:t>
            </a:r>
          </a:p>
          <a:p>
            <a:r>
              <a:rPr lang="en-US" altLang="zh-TW" dirty="0"/>
              <a:t>2-D image feature </a:t>
            </a:r>
            <a:r>
              <a:rPr lang="en-US" altLang="zh-TW" dirty="0" smtClean="0"/>
              <a:t>points </a:t>
            </a:r>
            <a:r>
              <a:rPr lang="en-US" altLang="zh-TW" dirty="0">
                <a:latin typeface="Calibri" panose="020F0502020204030204" pitchFamily="34" charset="0"/>
              </a:rPr>
              <a:t>→ 3-D </a:t>
            </a:r>
            <a:r>
              <a:rPr lang="en-US" altLang="zh-TW" dirty="0" smtClean="0">
                <a:latin typeface="Calibri" panose="020F0502020204030204" pitchFamily="34" charset="0"/>
              </a:rPr>
              <a:t>points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24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Difficulties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3323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Design of </a:t>
            </a:r>
            <a:r>
              <a:rPr lang="en-US" altLang="zh-TW" dirty="0"/>
              <a:t>capturing device for </a:t>
            </a:r>
            <a:r>
              <a:rPr lang="en-US" altLang="zh-TW" dirty="0" smtClean="0"/>
              <a:t>FODV</a:t>
            </a:r>
          </a:p>
          <a:p>
            <a:pPr lvl="1"/>
            <a:r>
              <a:rPr lang="en-US" altLang="zh-TW" dirty="0"/>
              <a:t>w</a:t>
            </a:r>
            <a:r>
              <a:rPr lang="en-US" altLang="zh-TW" dirty="0" smtClean="0"/>
              <a:t>earable omnidirectional </a:t>
            </a:r>
            <a:r>
              <a:rPr lang="en-US" altLang="zh-TW" dirty="0"/>
              <a:t>camera attached to the </a:t>
            </a:r>
            <a:r>
              <a:rPr lang="en-US" altLang="zh-TW" dirty="0" smtClean="0"/>
              <a:t>head</a:t>
            </a:r>
          </a:p>
          <a:p>
            <a:pPr lvl="1"/>
            <a:r>
              <a:rPr lang="en-US" altLang="zh-TW" dirty="0"/>
              <a:t>no existing solution to satisfy all of </a:t>
            </a:r>
            <a:r>
              <a:rPr lang="en-US" altLang="zh-TW" dirty="0" smtClean="0"/>
              <a:t>robustness, </a:t>
            </a:r>
            <a:r>
              <a:rPr lang="en-US" altLang="zh-TW" dirty="0" err="1" smtClean="0"/>
              <a:t>wearability</a:t>
            </a:r>
            <a:r>
              <a:rPr lang="en-US" altLang="zh-TW" dirty="0" smtClean="0"/>
              <a:t> </a:t>
            </a:r>
            <a:r>
              <a:rPr lang="en-US" altLang="zh-TW" dirty="0"/>
              <a:t>and eye-level position</a:t>
            </a:r>
            <a:endParaRPr lang="en-US" altLang="zh-TW" dirty="0" smtClean="0"/>
          </a:p>
          <a:p>
            <a:r>
              <a:rPr lang="en-US" altLang="zh-TW" dirty="0" smtClean="0"/>
              <a:t>Quality of </a:t>
            </a:r>
            <a:r>
              <a:rPr lang="en-US" altLang="zh-TW" dirty="0"/>
              <a:t>the first-person video from wearable </a:t>
            </a:r>
            <a:r>
              <a:rPr lang="en-US" altLang="zh-TW" dirty="0" smtClean="0"/>
              <a:t>cameras</a:t>
            </a:r>
          </a:p>
          <a:p>
            <a:pPr lvl="1"/>
            <a:r>
              <a:rPr lang="en-US" altLang="zh-TW" dirty="0"/>
              <a:t>often shaky due to the </a:t>
            </a:r>
            <a:r>
              <a:rPr lang="en-US" altLang="zh-TW" dirty="0" smtClean="0"/>
              <a:t>body movement </a:t>
            </a:r>
            <a:r>
              <a:rPr lang="en-US" altLang="zh-TW" dirty="0"/>
              <a:t>during </a:t>
            </a:r>
            <a:r>
              <a:rPr lang="en-US" altLang="zh-TW" dirty="0" smtClean="0"/>
              <a:t>capturing </a:t>
            </a:r>
            <a:r>
              <a:rPr lang="en-US" altLang="zh-TW" dirty="0" smtClean="0">
                <a:latin typeface="Calibri" panose="020F0502020204030204" pitchFamily="34" charset="0"/>
              </a:rPr>
              <a:t>→ </a:t>
            </a:r>
            <a:r>
              <a:rPr lang="en-US" altLang="zh-TW" dirty="0" smtClean="0"/>
              <a:t>viewers </a:t>
            </a:r>
            <a:r>
              <a:rPr lang="en-US" altLang="zh-TW" dirty="0"/>
              <a:t>often feel </a:t>
            </a:r>
            <a:r>
              <a:rPr lang="en-US" altLang="zh-TW" dirty="0" smtClean="0"/>
              <a:t>dizzy</a:t>
            </a:r>
          </a:p>
          <a:p>
            <a:pPr lvl="1"/>
            <a:r>
              <a:rPr lang="en-US" altLang="zh-TW" dirty="0"/>
              <a:t>gets </a:t>
            </a:r>
            <a:r>
              <a:rPr lang="en-US" altLang="zh-TW" dirty="0" smtClean="0"/>
              <a:t>worse when </a:t>
            </a:r>
            <a:r>
              <a:rPr lang="en-US" altLang="zh-TW" dirty="0"/>
              <a:t>the visual experience is immersive on a large screen </a:t>
            </a:r>
            <a:r>
              <a:rPr lang="en-US" altLang="zh-TW" dirty="0" smtClean="0"/>
              <a:t>or HMD</a:t>
            </a:r>
          </a:p>
          <a:p>
            <a:pPr lvl="1"/>
            <a:r>
              <a:rPr lang="en-US" altLang="zh-TW" b="1" dirty="0" err="1" smtClean="0"/>
              <a:t>Cybersickness</a:t>
            </a:r>
            <a:r>
              <a:rPr lang="en-US" altLang="zh-TW" b="1" dirty="0" smtClean="0"/>
              <a:t>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7244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System design including </a:t>
            </a:r>
            <a:r>
              <a:rPr lang="en-US" altLang="zh-TW" dirty="0"/>
              <a:t>capturing device and image processing for </a:t>
            </a:r>
            <a:r>
              <a:rPr lang="en-US" altLang="zh-TW" dirty="0" smtClean="0"/>
              <a:t>stabilizing FODV</a:t>
            </a:r>
          </a:p>
          <a:p>
            <a:r>
              <a:rPr lang="en-US" altLang="zh-TW" dirty="0" smtClean="0"/>
              <a:t>An investigation </a:t>
            </a:r>
            <a:r>
              <a:rPr lang="en-US" altLang="zh-TW" dirty="0"/>
              <a:t>of </a:t>
            </a:r>
            <a:r>
              <a:rPr lang="en-US" altLang="zh-TW" dirty="0" err="1"/>
              <a:t>cybersickness</a:t>
            </a:r>
            <a:r>
              <a:rPr lang="en-US" altLang="zh-TW" dirty="0"/>
              <a:t> and user </a:t>
            </a:r>
            <a:r>
              <a:rPr lang="en-US" altLang="zh-TW" dirty="0" smtClean="0"/>
              <a:t>experience of </a:t>
            </a:r>
            <a:r>
              <a:rPr lang="en-US" altLang="zh-TW" dirty="0"/>
              <a:t>the </a:t>
            </a:r>
            <a:r>
              <a:rPr lang="en-US" altLang="zh-TW" dirty="0" smtClean="0"/>
              <a:t>system</a:t>
            </a:r>
          </a:p>
          <a:p>
            <a:r>
              <a:rPr lang="en-US" altLang="zh-TW" dirty="0" smtClean="0"/>
              <a:t>Design implications </a:t>
            </a:r>
            <a:r>
              <a:rPr lang="en-US" altLang="zh-TW" dirty="0"/>
              <a:t>for </a:t>
            </a:r>
            <a:r>
              <a:rPr lang="en-US" altLang="zh-TW" dirty="0" smtClean="0"/>
              <a:t>FODV from </a:t>
            </a:r>
            <a:r>
              <a:rPr lang="en-US" altLang="zh-TW" dirty="0"/>
              <a:t>series of demo and workshop with </a:t>
            </a:r>
            <a:r>
              <a:rPr lang="en-US" altLang="zh-TW" dirty="0" smtClean="0"/>
              <a:t>their </a:t>
            </a:r>
            <a:r>
              <a:rPr lang="en-US" altLang="zh-TW" dirty="0"/>
              <a:t>proposed </a:t>
            </a:r>
            <a:r>
              <a:rPr lang="en-US" altLang="zh-TW" dirty="0" smtClean="0"/>
              <a:t>FODV system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6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942" y="3821791"/>
            <a:ext cx="5479143" cy="28522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JackIn</a:t>
            </a:r>
            <a:r>
              <a:rPr lang="en-US" altLang="zh-TW" dirty="0" smtClean="0"/>
              <a:t> Head system</a:t>
            </a:r>
          </a:p>
          <a:p>
            <a:pPr lvl="1"/>
            <a:r>
              <a:rPr lang="en-US" altLang="zh-TW" dirty="0"/>
              <a:t>h</a:t>
            </a:r>
            <a:r>
              <a:rPr lang="en-US" altLang="zh-TW" dirty="0" smtClean="0"/>
              <a:t>eadgear with multiple cameras to capture omnidirectional video</a:t>
            </a:r>
          </a:p>
          <a:p>
            <a:pPr lvl="1"/>
            <a:r>
              <a:rPr lang="en-US" altLang="zh-TW" dirty="0" smtClean="0"/>
              <a:t>image processing for </a:t>
            </a:r>
            <a:r>
              <a:rPr lang="en-US" altLang="zh-TW" dirty="0"/>
              <a:t>FODV </a:t>
            </a:r>
            <a:r>
              <a:rPr lang="en-US" altLang="zh-TW" dirty="0" smtClean="0"/>
              <a:t>stabilization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streaming video data </a:t>
            </a:r>
            <a:r>
              <a:rPr lang="en-US" altLang="zh-TW" dirty="0" smtClean="0"/>
              <a:t>and a </a:t>
            </a:r>
            <a:r>
              <a:rPr lang="en-US" altLang="zh-TW" dirty="0"/>
              <a:t>playback system with screen or HMD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Headgear with Omnidirectional Camera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Design considerations</a:t>
            </a:r>
          </a:p>
          <a:p>
            <a:pPr lvl="1"/>
            <a:r>
              <a:rPr lang="en-US" altLang="zh-TW" dirty="0" smtClean="0"/>
              <a:t>lower </a:t>
            </a:r>
            <a:r>
              <a:rPr lang="en-US" altLang="zh-TW" dirty="0"/>
              <a:t>center of </a:t>
            </a:r>
            <a:r>
              <a:rPr lang="en-US" altLang="zh-TW" dirty="0" smtClean="0"/>
              <a:t>balance</a:t>
            </a:r>
          </a:p>
          <a:p>
            <a:pPr lvl="1"/>
            <a:r>
              <a:rPr lang="en-US" altLang="zh-TW" dirty="0" smtClean="0"/>
              <a:t>Captured environment </a:t>
            </a:r>
            <a:br>
              <a:rPr lang="en-US" altLang="zh-TW" dirty="0" smtClean="0"/>
            </a:br>
            <a:r>
              <a:rPr lang="en-US" altLang="zh-TW" dirty="0" smtClean="0"/>
              <a:t>should </a:t>
            </a:r>
            <a:r>
              <a:rPr lang="en-US" altLang="zh-TW" dirty="0"/>
              <a:t>be close to the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first </a:t>
            </a:r>
            <a:r>
              <a:rPr lang="en-US" altLang="zh-TW" dirty="0"/>
              <a:t>person </a:t>
            </a:r>
            <a:r>
              <a:rPr lang="en-US" altLang="zh-TW" dirty="0" smtClean="0"/>
              <a:t>viewpoint</a:t>
            </a:r>
          </a:p>
          <a:p>
            <a:r>
              <a:rPr lang="en-US" altLang="zh-TW" dirty="0" smtClean="0"/>
              <a:t>Existing USB </a:t>
            </a:r>
            <a:r>
              <a:rPr lang="en-US" altLang="zh-TW" dirty="0"/>
              <a:t>camera module has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limitation in terms </a:t>
            </a:r>
            <a:r>
              <a:rPr lang="en-US" altLang="zh-TW" dirty="0"/>
              <a:t>of image quality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and </a:t>
            </a:r>
            <a:r>
              <a:rPr lang="en-US" altLang="zh-TW" dirty="0"/>
              <a:t>video frame </a:t>
            </a:r>
            <a:r>
              <a:rPr lang="en-US" altLang="zh-TW" dirty="0" smtClean="0"/>
              <a:t>rate</a:t>
            </a:r>
          </a:p>
          <a:p>
            <a:r>
              <a:rPr lang="en-US" altLang="zh-TW" dirty="0"/>
              <a:t>Each camera </a:t>
            </a:r>
            <a:r>
              <a:rPr lang="en-US" altLang="zh-TW" dirty="0" smtClean="0"/>
              <a:t>capture 960x1440 </a:t>
            </a:r>
            <a:br>
              <a:rPr lang="en-US" altLang="zh-TW" dirty="0" smtClean="0"/>
            </a:br>
            <a:r>
              <a:rPr lang="en-US" altLang="zh-TW" dirty="0" smtClean="0"/>
              <a:t>pixel</a:t>
            </a:r>
            <a:r>
              <a:rPr lang="en-US" altLang="zh-TW" dirty="0"/>
              <a:t>, </a:t>
            </a:r>
            <a:r>
              <a:rPr lang="en-US" altLang="zh-TW" dirty="0" smtClean="0"/>
              <a:t>100 fps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181" y="1387356"/>
            <a:ext cx="3747407" cy="22103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712" y="4001294"/>
            <a:ext cx="2687028" cy="26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</a:t>
            </a:r>
            <a:r>
              <a:rPr lang="en-US" altLang="zh-TW" dirty="0" smtClean="0"/>
              <a:t>Stabilization </a:t>
            </a:r>
            <a:r>
              <a:rPr lang="en-US" altLang="zh-TW" dirty="0"/>
              <a:t>for F</a:t>
            </a:r>
            <a:r>
              <a:rPr lang="en-US" altLang="zh-TW" dirty="0" smtClean="0"/>
              <a:t>irst Person </a:t>
            </a:r>
            <a:r>
              <a:rPr lang="en-US" altLang="zh-TW" dirty="0"/>
              <a:t>ODV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Calculates rotation </a:t>
            </a:r>
            <a:r>
              <a:rPr lang="en-US" altLang="zh-TW" dirty="0"/>
              <a:t>then eliminate its </a:t>
            </a:r>
            <a:r>
              <a:rPr lang="en-US" altLang="zh-TW" dirty="0" smtClean="0"/>
              <a:t>rotation</a:t>
            </a:r>
          </a:p>
          <a:p>
            <a:r>
              <a:rPr lang="en-US" altLang="zh-TW" dirty="0" smtClean="0"/>
              <a:t>Re-produce smoothed </a:t>
            </a:r>
            <a:r>
              <a:rPr lang="en-US" altLang="zh-TW" dirty="0"/>
              <a:t>rotation to follow the wears head </a:t>
            </a:r>
            <a:r>
              <a:rPr lang="en-US" altLang="zh-TW" dirty="0" smtClean="0"/>
              <a:t>direction with variable parameter</a:t>
            </a:r>
          </a:p>
          <a:p>
            <a:r>
              <a:rPr lang="en-US" altLang="zh-TW" dirty="0" smtClean="0"/>
              <a:t>Parameter depends on video context</a:t>
            </a:r>
          </a:p>
          <a:p>
            <a:pPr lvl="1"/>
            <a:r>
              <a:rPr lang="en-US" altLang="zh-TW" dirty="0" smtClean="0"/>
              <a:t>zero or quite small </a:t>
            </a:r>
            <a:r>
              <a:rPr lang="en-US" altLang="zh-TW" dirty="0" smtClean="0">
                <a:latin typeface="Calibri" panose="020F0502020204030204" pitchFamily="34" charset="0"/>
              </a:rPr>
              <a:t>→ independent view (</a:t>
            </a:r>
            <a:r>
              <a:rPr lang="en-US" altLang="zh-TW" dirty="0"/>
              <a:t>intense motion</a:t>
            </a:r>
            <a:r>
              <a:rPr lang="en-US" altLang="zh-TW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altLang="zh-TW" dirty="0" smtClean="0"/>
              <a:t>larger value </a:t>
            </a:r>
            <a:r>
              <a:rPr lang="en-US" altLang="zh-TW" dirty="0" smtClean="0">
                <a:latin typeface="Calibri" panose="020F0502020204030204" pitchFamily="34" charset="0"/>
              </a:rPr>
              <a:t>→ smoothed view (daily activities)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0" y="4483654"/>
            <a:ext cx="8702499" cy="20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</a:t>
            </a:r>
            <a:r>
              <a:rPr lang="en-US" altLang="zh-TW" dirty="0" smtClean="0"/>
              <a:t>Stabilization </a:t>
            </a:r>
            <a:r>
              <a:rPr lang="en-US" altLang="zh-TW" dirty="0"/>
              <a:t>for F</a:t>
            </a:r>
            <a:r>
              <a:rPr lang="en-US" altLang="zh-TW" dirty="0" smtClean="0"/>
              <a:t>irst Person </a:t>
            </a:r>
            <a:r>
              <a:rPr lang="en-US" altLang="zh-TW" dirty="0"/>
              <a:t>ODV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Calculates rotation </a:t>
            </a:r>
            <a:r>
              <a:rPr lang="en-US" altLang="zh-TW" dirty="0"/>
              <a:t>then eliminate its </a:t>
            </a:r>
            <a:r>
              <a:rPr lang="en-US" altLang="zh-TW" dirty="0" smtClean="0"/>
              <a:t>rotation</a:t>
            </a:r>
          </a:p>
          <a:p>
            <a:r>
              <a:rPr lang="en-US" altLang="zh-TW" dirty="0" smtClean="0"/>
              <a:t>Re-produce smoothed </a:t>
            </a:r>
            <a:r>
              <a:rPr lang="en-US" altLang="zh-TW" dirty="0"/>
              <a:t>rotation to follow the wears head </a:t>
            </a:r>
            <a:r>
              <a:rPr lang="en-US" altLang="zh-TW" dirty="0" smtClean="0"/>
              <a:t>direction with variable parameter</a:t>
            </a:r>
          </a:p>
          <a:p>
            <a:r>
              <a:rPr lang="en-US" altLang="zh-TW" dirty="0" smtClean="0"/>
              <a:t>Parameter</a:t>
            </a:r>
          </a:p>
          <a:p>
            <a:pPr lvl="1"/>
            <a:r>
              <a:rPr lang="en-US" altLang="zh-TW" dirty="0"/>
              <a:t>parameter is </a:t>
            </a:r>
            <a:r>
              <a:rPr lang="en-US" altLang="zh-TW" dirty="0" smtClean="0"/>
              <a:t>zero or </a:t>
            </a:r>
            <a:r>
              <a:rPr lang="en-US" altLang="zh-TW" dirty="0"/>
              <a:t>quite </a:t>
            </a:r>
            <a:r>
              <a:rPr lang="en-US" altLang="zh-TW" dirty="0" smtClean="0"/>
              <a:t>small </a:t>
            </a:r>
            <a:r>
              <a:rPr lang="en-US" altLang="zh-TW" dirty="0">
                <a:latin typeface="Calibri" panose="020F0502020204030204" pitchFamily="34" charset="0"/>
              </a:rPr>
              <a:t>→ independent </a:t>
            </a:r>
            <a:r>
              <a:rPr lang="en-US" altLang="zh-TW" dirty="0" smtClean="0">
                <a:latin typeface="Calibri" panose="020F0502020204030204" pitchFamily="34" charset="0"/>
              </a:rPr>
              <a:t>view</a:t>
            </a:r>
          </a:p>
          <a:p>
            <a:pPr lvl="1"/>
            <a:r>
              <a:rPr lang="en-US" altLang="zh-TW" dirty="0"/>
              <a:t>parameter is larger </a:t>
            </a:r>
            <a:r>
              <a:rPr lang="en-US" altLang="zh-TW" dirty="0" smtClean="0"/>
              <a:t>value </a:t>
            </a:r>
            <a:r>
              <a:rPr lang="en-US" altLang="zh-TW" dirty="0">
                <a:latin typeface="Calibri" panose="020F0502020204030204" pitchFamily="34" charset="0"/>
              </a:rPr>
              <a:t>→ smoothed view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0" y="4483654"/>
            <a:ext cx="8702499" cy="20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</a:t>
            </a:r>
            <a:r>
              <a:rPr lang="en-US" altLang="zh-TW" dirty="0" err="1" smtClean="0"/>
              <a:t>Cybersickness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Scenarios </a:t>
            </a:r>
          </a:p>
          <a:p>
            <a:pPr lvl="1"/>
            <a:r>
              <a:rPr lang="en-US" altLang="zh-TW" dirty="0"/>
              <a:t>Scenario (A): Walking in the </a:t>
            </a:r>
            <a:r>
              <a:rPr lang="en-US" altLang="zh-TW" dirty="0" smtClean="0"/>
              <a:t>town</a:t>
            </a:r>
          </a:p>
          <a:p>
            <a:pPr lvl="1"/>
            <a:r>
              <a:rPr lang="en-US" altLang="zh-TW" dirty="0"/>
              <a:t>Scenario (B): Ball sports, watching to trace the ball</a:t>
            </a:r>
            <a:endParaRPr lang="en-US" altLang="zh-TW" dirty="0" smtClean="0"/>
          </a:p>
          <a:p>
            <a:pPr lvl="1"/>
            <a:r>
              <a:rPr lang="en-US" altLang="zh-TW" dirty="0"/>
              <a:t>Scenario (C): Ball sports, watching to trace another </a:t>
            </a:r>
            <a:r>
              <a:rPr lang="en-US" altLang="zh-TW" dirty="0" smtClean="0"/>
              <a:t>player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65" y="3484391"/>
            <a:ext cx="5203065" cy="32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1005</Words>
  <Application>Microsoft Office PowerPoint</Application>
  <PresentationFormat>如螢幕大小 (4:3)</PresentationFormat>
  <Paragraphs>120</Paragraphs>
  <Slides>23</Slides>
  <Notes>0</Notes>
  <HiddenSlides>6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新細明體</vt:lpstr>
      <vt:lpstr>Arial</vt:lpstr>
      <vt:lpstr>Calibri</vt:lpstr>
      <vt:lpstr>Calibri Light</vt:lpstr>
      <vt:lpstr>Office 佈景主題</vt:lpstr>
      <vt:lpstr>First Person Omnidirectional Video: System Design and Implications for Immersive Experience</vt:lpstr>
      <vt:lpstr>Introduction</vt:lpstr>
      <vt:lpstr>Difficulties</vt:lpstr>
      <vt:lpstr>Contributions</vt:lpstr>
      <vt:lpstr>System Design</vt:lpstr>
      <vt:lpstr>Headgear with Omnidirectional Camera</vt:lpstr>
      <vt:lpstr>Image Stabilization for First Person ODV</vt:lpstr>
      <vt:lpstr>Image Stabilization for First Person ODV</vt:lpstr>
      <vt:lpstr>Evaluation of Cybersickness</vt:lpstr>
      <vt:lpstr>Experiment setup</vt:lpstr>
      <vt:lpstr>Experiment Results</vt:lpstr>
      <vt:lpstr>Analyses and Observations </vt:lpstr>
      <vt:lpstr>Analyses and Observations (cont.)</vt:lpstr>
      <vt:lpstr>Setup of Workshop</vt:lpstr>
      <vt:lpstr>Technical Challenges</vt:lpstr>
      <vt:lpstr>Technical Challenges</vt:lpstr>
      <vt:lpstr>Design Implications</vt:lpstr>
      <vt:lpstr>Design Implications</vt:lpstr>
      <vt:lpstr>Design Implications (cont.)</vt:lpstr>
      <vt:lpstr>Conclusion</vt:lpstr>
      <vt:lpstr>Related Work</vt:lpstr>
      <vt:lpstr>Design parameter</vt:lpstr>
      <vt:lpstr>Image Stabilization for First Person ODV (cont.)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Person Omnidirectional Video: System Design and Implications for Immersive Experience</dc:title>
  <dc:creator>yibin</dc:creator>
  <cp:lastModifiedBy>nmsl</cp:lastModifiedBy>
  <cp:revision>39</cp:revision>
  <dcterms:created xsi:type="dcterms:W3CDTF">2016-02-22T05:03:16Z</dcterms:created>
  <dcterms:modified xsi:type="dcterms:W3CDTF">2016-02-23T00:32:43Z</dcterms:modified>
</cp:coreProperties>
</file>