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63" r:id="rId5"/>
    <p:sldId id="259" r:id="rId6"/>
    <p:sldId id="260" r:id="rId7"/>
    <p:sldId id="261" r:id="rId8"/>
    <p:sldId id="264" r:id="rId9"/>
    <p:sldId id="265" r:id="rId10"/>
    <p:sldId id="266" r:id="rId11"/>
    <p:sldId id="267" r:id="rId12"/>
    <p:sldId id="268" r:id="rId13"/>
    <p:sldId id="262" r:id="rId14"/>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70930" autoAdjust="0"/>
  </p:normalViewPr>
  <p:slideViewPr>
    <p:cSldViewPr snapToGrid="0">
      <p:cViewPr varScale="1">
        <p:scale>
          <a:sx n="65" d="100"/>
          <a:sy n="65" d="100"/>
        </p:scale>
        <p:origin x="16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7B3D37-09D1-47AA-8C0E-0B6F05ABEF57}" type="datetimeFigureOut">
              <a:rPr lang="zh-TW" altLang="en-US" smtClean="0"/>
              <a:t>2015/11/3</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46151-B581-4B74-8307-A8FD010D9DC6}" type="slidenum">
              <a:rPr lang="zh-TW" altLang="en-US" smtClean="0"/>
              <a:t>‹#›</a:t>
            </a:fld>
            <a:endParaRPr lang="zh-TW" altLang="en-US"/>
          </a:p>
        </p:txBody>
      </p:sp>
    </p:spTree>
    <p:extLst>
      <p:ext uri="{BB962C8B-B14F-4D97-AF65-F5344CB8AC3E}">
        <p14:creationId xmlns:p14="http://schemas.microsoft.com/office/powerpoint/2010/main" val="3811096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Overcrowded,</a:t>
            </a:r>
            <a:r>
              <a:rPr lang="en-US" altLang="zh-TW" baseline="0" dirty="0" smtClean="0"/>
              <a:t> arbitrary deployment of home </a:t>
            </a:r>
            <a:r>
              <a:rPr lang="en-US" altLang="zh-TW" baseline="0" dirty="0" err="1" smtClean="0"/>
              <a:t>wlans</a:t>
            </a:r>
            <a:r>
              <a:rPr lang="en-US" altLang="zh-TW" baseline="0" dirty="0" smtClean="0"/>
              <a:t> lead to interference from nearby access point and from other non-</a:t>
            </a:r>
            <a:r>
              <a:rPr lang="en-US" altLang="zh-TW" baseline="0" dirty="0" err="1" smtClean="0"/>
              <a:t>WiFi</a:t>
            </a:r>
            <a:r>
              <a:rPr lang="en-US" altLang="zh-TW" baseline="0" dirty="0" smtClean="0"/>
              <a:t> devices.</a:t>
            </a:r>
          </a:p>
          <a:p>
            <a:r>
              <a:rPr lang="en-US" altLang="zh-TW" baseline="0" dirty="0" smtClean="0"/>
              <a:t>there are several existing works studying on interference estimation. But some of them estimate interference by traffic injection, which affect normal network operations, some of them estimate by traffic collection and subsequent analysis, which only have offline applicability, some of them needs centralized controller, which rarely fit the normal situation.</a:t>
            </a:r>
          </a:p>
          <a:p>
            <a:r>
              <a:rPr lang="en-US" altLang="zh-TW" baseline="0" dirty="0" smtClean="0"/>
              <a:t>This paper propose a MAC layer approach, to passive estimate the interference. Moreover, to understand the impact of the interference, they derive the saturation throughput. This work can be apply on 802.11a, b, and g, as well as 802.11e/n EDCA</a:t>
            </a:r>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2</a:t>
            </a:fld>
            <a:endParaRPr lang="zh-TW" altLang="en-US"/>
          </a:p>
        </p:txBody>
      </p:sp>
    </p:spTree>
    <p:extLst>
      <p:ext uri="{BB962C8B-B14F-4D97-AF65-F5344CB8AC3E}">
        <p14:creationId xmlns:p14="http://schemas.microsoft.com/office/powerpoint/2010/main" val="1302591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The interference generated is so strong that the throughput drops almost to zero after a couple of seconds</a:t>
            </a:r>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12</a:t>
            </a:fld>
            <a:endParaRPr lang="zh-TW" altLang="en-US"/>
          </a:p>
        </p:txBody>
      </p:sp>
    </p:spTree>
    <p:extLst>
      <p:ext uri="{BB962C8B-B14F-4D97-AF65-F5344CB8AC3E}">
        <p14:creationId xmlns:p14="http://schemas.microsoft.com/office/powerpoint/2010/main" val="2771228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The </a:t>
            </a:r>
            <a:r>
              <a:rPr lang="en-US" altLang="zh-TW" dirty="0" err="1" smtClean="0"/>
              <a:t>ap</a:t>
            </a:r>
            <a:r>
              <a:rPr lang="en-US" altLang="zh-TW" baseline="0" dirty="0" smtClean="0"/>
              <a:t> estimate the interference by comparing the </a:t>
            </a:r>
            <a:r>
              <a:rPr lang="en-US" altLang="zh-TW" baseline="0" dirty="0" err="1" smtClean="0"/>
              <a:t>Te</a:t>
            </a:r>
            <a:r>
              <a:rPr lang="en-US" altLang="zh-TW" baseline="0" dirty="0" smtClean="0"/>
              <a:t>(k) and Tm(k), which are the expected time interval and the measured time interval, respectively.</a:t>
            </a:r>
          </a:p>
          <a:p>
            <a:r>
              <a:rPr lang="en-US" altLang="zh-TW" dirty="0" smtClean="0"/>
              <a:t>As you can see the equation, I is the fraction of time taken</a:t>
            </a:r>
            <a:r>
              <a:rPr lang="en-US" altLang="zh-TW" baseline="0" dirty="0" smtClean="0"/>
              <a:t> by interferers. K is the total number of frames transmitted by  the ap. Tm is the measured time interval, which is the interval between </a:t>
            </a:r>
            <a:r>
              <a:rPr lang="en-US" altLang="zh-TW" baseline="0" dirty="0" err="1" smtClean="0"/>
              <a:t>ack</a:t>
            </a:r>
            <a:r>
              <a:rPr lang="en-US" altLang="zh-TW" baseline="0" dirty="0" smtClean="0"/>
              <a:t> notification time and starting transmitting time.</a:t>
            </a:r>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3</a:t>
            </a:fld>
            <a:endParaRPr lang="zh-TW" altLang="en-US"/>
          </a:p>
        </p:txBody>
      </p:sp>
    </p:spTree>
    <p:extLst>
      <p:ext uri="{BB962C8B-B14F-4D97-AF65-F5344CB8AC3E}">
        <p14:creationId xmlns:p14="http://schemas.microsoft.com/office/powerpoint/2010/main" val="2830363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In</a:t>
            </a:r>
            <a:r>
              <a:rPr lang="en-US" altLang="zh-TW" baseline="0" dirty="0" smtClean="0"/>
              <a:t> terms of</a:t>
            </a:r>
            <a:r>
              <a:rPr lang="en-US" altLang="zh-TW" dirty="0" smtClean="0"/>
              <a:t> the expected time interval,</a:t>
            </a:r>
            <a:r>
              <a:rPr lang="en-US" altLang="zh-TW" baseline="0" dirty="0" smtClean="0"/>
              <a:t> you can see the figure, S is SIFS , D is DIFS, and A is ACK.</a:t>
            </a:r>
          </a:p>
          <a:p>
            <a:r>
              <a:rPr lang="en-US" altLang="zh-TW" baseline="0" dirty="0" err="1" smtClean="0"/>
              <a:t>Te</a:t>
            </a:r>
            <a:r>
              <a:rPr lang="en-US" altLang="zh-TW" baseline="0" dirty="0" smtClean="0"/>
              <a:t>(k) is as the equation shown, A is the number of failed transmissions for frame k. </a:t>
            </a:r>
            <a:r>
              <a:rPr lang="en-US" altLang="zh-TW" baseline="0" dirty="0" err="1" smtClean="0"/>
              <a:t>Txi</a:t>
            </a:r>
            <a:r>
              <a:rPr lang="en-US" altLang="zh-TW" baseline="0" dirty="0" smtClean="0"/>
              <a:t> is the duration of failed transmission, Td is the duration of successful transmission, N is the number of </a:t>
            </a:r>
            <a:r>
              <a:rPr lang="en-US" altLang="zh-TW" baseline="0" dirty="0" err="1" smtClean="0"/>
              <a:t>wifi</a:t>
            </a:r>
            <a:r>
              <a:rPr lang="en-US" altLang="zh-TW" baseline="0" dirty="0" smtClean="0"/>
              <a:t> stations of this BSS. TRX and TNR is the durations of successful transmission and failed transmission of other  WS s in this BSS.</a:t>
            </a:r>
          </a:p>
          <a:p>
            <a:r>
              <a:rPr lang="en-US" altLang="zh-TW" baseline="0" dirty="0" smtClean="0"/>
              <a:t>Delta is the airtime taken by non-colliding transmissions from neighboring BSSs, which operates on the same channel, and </a:t>
            </a:r>
            <a:r>
              <a:rPr lang="en-US" altLang="zh-TW" sz="1200" b="1" i="0" kern="1200" dirty="0" smtClean="0">
                <a:solidFill>
                  <a:schemeClr val="tx1"/>
                </a:solidFill>
                <a:effectLst/>
                <a:latin typeface="+mn-lt"/>
                <a:ea typeface="+mn-ea"/>
                <a:cs typeface="+mn-cs"/>
              </a:rPr>
              <a:t>Epsilon </a:t>
            </a:r>
            <a:r>
              <a:rPr lang="en-US" altLang="zh-TW" baseline="0" dirty="0" smtClean="0"/>
              <a:t>is the approximation error </a:t>
            </a:r>
          </a:p>
          <a:p>
            <a:endParaRPr lang="en-US" altLang="zh-TW" baseline="0" dirty="0" smtClean="0"/>
          </a:p>
          <a:p>
            <a:r>
              <a:rPr lang="en-US" altLang="zh-TW" baseline="0" dirty="0" smtClean="0"/>
              <a:t>Each retransmission attempt could occur at a lower bitrate than the previous one.</a:t>
            </a:r>
          </a:p>
          <a:p>
            <a:endParaRPr lang="en-US" altLang="zh-TW" baseline="0" dirty="0" smtClean="0"/>
          </a:p>
          <a:p>
            <a:r>
              <a:rPr lang="en-US" altLang="zh-TW" dirty="0" smtClean="0"/>
              <a:t>Td(k) the duration of the successful transmission, which depends on the data rate and the payload size of the frame and is computed as specified in the 802.11 standard</a:t>
            </a:r>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4</a:t>
            </a:fld>
            <a:endParaRPr lang="zh-TW" altLang="en-US"/>
          </a:p>
        </p:txBody>
      </p:sp>
    </p:spTree>
    <p:extLst>
      <p:ext uri="{BB962C8B-B14F-4D97-AF65-F5344CB8AC3E}">
        <p14:creationId xmlns:p14="http://schemas.microsoft.com/office/powerpoint/2010/main" val="2450453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To understand the impact of the interference, they</a:t>
            </a:r>
            <a:r>
              <a:rPr lang="en-US" altLang="zh-TW" baseline="0" dirty="0" smtClean="0"/>
              <a:t> further compute the theoretical saturation throughput, which is the maximum achievable throughput in this </a:t>
            </a:r>
            <a:r>
              <a:rPr lang="en-US" altLang="zh-TW" baseline="0" dirty="0" err="1" smtClean="0"/>
              <a:t>ap</a:t>
            </a:r>
            <a:r>
              <a:rPr lang="en-US" altLang="zh-TW" baseline="0" dirty="0" smtClean="0"/>
              <a:t>, considering the interference.</a:t>
            </a:r>
          </a:p>
          <a:p>
            <a:endParaRPr lang="en-US" altLang="zh-TW" dirty="0" smtClean="0"/>
          </a:p>
          <a:p>
            <a:r>
              <a:rPr lang="en-US" altLang="zh-TW" dirty="0" smtClean="0"/>
              <a:t>E[T] such as a successful transmission</a:t>
            </a:r>
            <a:r>
              <a:rPr lang="en-US" altLang="zh-TW" baseline="0" dirty="0" smtClean="0"/>
              <a:t> or a collision.</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err="1" smtClean="0">
                <a:solidFill>
                  <a:schemeClr val="accent5">
                    <a:lumMod val="75000"/>
                  </a:schemeClr>
                </a:solidFill>
              </a:rPr>
              <a:t>Delta:Airtime</a:t>
            </a:r>
            <a:r>
              <a:rPr lang="en-US" altLang="zh-TW" dirty="0" smtClean="0">
                <a:solidFill>
                  <a:schemeClr val="accent5">
                    <a:lumMod val="75000"/>
                  </a:schemeClr>
                </a:solidFill>
              </a:rPr>
              <a:t> taken by non-colliding transmissions from neighboring</a:t>
            </a:r>
            <a:r>
              <a:rPr lang="en-US" altLang="zh-TW" baseline="0" dirty="0" smtClean="0">
                <a:solidFill>
                  <a:schemeClr val="accent5">
                    <a:lumMod val="75000"/>
                  </a:schemeClr>
                </a:solidFill>
              </a:rPr>
              <a:t> BSSs operating on the same channel</a:t>
            </a:r>
            <a:endParaRPr lang="zh-TW" altLang="en-US" dirty="0" smtClean="0">
              <a:solidFill>
                <a:schemeClr val="accent5">
                  <a:lumMod val="75000"/>
                </a:schemeClr>
              </a:solidFill>
            </a:endParaRPr>
          </a:p>
          <a:p>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5</a:t>
            </a:fld>
            <a:endParaRPr lang="zh-TW" altLang="en-US"/>
          </a:p>
        </p:txBody>
      </p:sp>
    </p:spTree>
    <p:extLst>
      <p:ext uri="{BB962C8B-B14F-4D97-AF65-F5344CB8AC3E}">
        <p14:creationId xmlns:p14="http://schemas.microsoft.com/office/powerpoint/2010/main" val="3289793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Server is a traffic sink</a:t>
            </a:r>
          </a:p>
          <a:p>
            <a:endParaRPr lang="en-US" altLang="zh-TW" dirty="0" smtClean="0"/>
          </a:p>
          <a:p>
            <a:r>
              <a:rPr lang="en-US" altLang="zh-TW" dirty="0" smtClean="0"/>
              <a:t>They</a:t>
            </a:r>
            <a:r>
              <a:rPr lang="en-US" altLang="zh-TW" baseline="0" dirty="0" smtClean="0"/>
              <a:t> are interested in the throughput loss caused by interferers, so they saturate </a:t>
            </a:r>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7</a:t>
            </a:fld>
            <a:endParaRPr lang="zh-TW" altLang="en-US"/>
          </a:p>
        </p:txBody>
      </p:sp>
    </p:spTree>
    <p:extLst>
      <p:ext uri="{BB962C8B-B14F-4D97-AF65-F5344CB8AC3E}">
        <p14:creationId xmlns:p14="http://schemas.microsoft.com/office/powerpoint/2010/main" val="2283006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In</a:t>
            </a:r>
            <a:r>
              <a:rPr lang="en-US" altLang="zh-TW" baseline="0" dirty="0" smtClean="0"/>
              <a:t> this experiment, they set ap2 operate on channel 11, and ap1 operates on channel 6</a:t>
            </a:r>
          </a:p>
          <a:p>
            <a:r>
              <a:rPr lang="en-US" altLang="zh-TW" baseline="0" dirty="0" err="1" smtClean="0"/>
              <a:t>Thr</a:t>
            </a:r>
            <a:r>
              <a:rPr lang="en-US" altLang="zh-TW" baseline="0" dirty="0" smtClean="0"/>
              <a:t> is the actual throughput, s is the estimated saturation throughput without considering interference, sin is the throughput considering the interference</a:t>
            </a:r>
          </a:p>
          <a:p>
            <a:r>
              <a:rPr lang="en-US" altLang="zh-TW" dirty="0" smtClean="0"/>
              <a:t>Sin </a:t>
            </a:r>
            <a:r>
              <a:rPr lang="en-US" altLang="zh-TW" dirty="0" err="1" smtClean="0"/>
              <a:t>closel</a:t>
            </a:r>
            <a:endParaRPr lang="en-US" altLang="zh-TW" dirty="0" smtClean="0"/>
          </a:p>
          <a:p>
            <a:endParaRPr lang="en-US" altLang="zh-TW" dirty="0" smtClean="0"/>
          </a:p>
          <a:p>
            <a:r>
              <a:rPr lang="en-US" altLang="zh-TW" dirty="0" smtClean="0"/>
              <a:t>Delta is determined by those BSSs</a:t>
            </a:r>
            <a:r>
              <a:rPr lang="en-US" altLang="zh-TW" baseline="0" dirty="0" smtClean="0"/>
              <a:t> </a:t>
            </a:r>
            <a:r>
              <a:rPr lang="en-US" altLang="zh-TW" dirty="0" smtClean="0"/>
              <a:t>that operate on the same channel as BSS1 (channel 6). All these quantities are expressed as </a:t>
            </a:r>
            <a:r>
              <a:rPr lang="en-US" altLang="zh-TW" dirty="0" err="1" smtClean="0"/>
              <a:t>percentagesy</a:t>
            </a:r>
            <a:r>
              <a:rPr lang="en-US" altLang="zh-TW" dirty="0" smtClean="0"/>
              <a:t> matches the throughput measured by AP1 (T </a:t>
            </a:r>
            <a:r>
              <a:rPr lang="en-US" altLang="zh-TW" dirty="0" err="1" smtClean="0"/>
              <a:t>hr</a:t>
            </a:r>
            <a:r>
              <a:rPr lang="en-US" altLang="zh-TW" dirty="0" smtClean="0"/>
              <a:t>) before and after the interfering flow is enabled within BSS2</a:t>
            </a:r>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8</a:t>
            </a:fld>
            <a:endParaRPr lang="zh-TW" altLang="en-US"/>
          </a:p>
        </p:txBody>
      </p:sp>
    </p:spTree>
    <p:extLst>
      <p:ext uri="{BB962C8B-B14F-4D97-AF65-F5344CB8AC3E}">
        <p14:creationId xmlns:p14="http://schemas.microsoft.com/office/powerpoint/2010/main" val="870245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Fig. 4 the comparison between the throughput</a:t>
            </a:r>
          </a:p>
          <a:p>
            <a:r>
              <a:rPr lang="en-US" altLang="zh-TW" dirty="0" smtClean="0"/>
              <a:t>measured by AP1 (T </a:t>
            </a:r>
            <a:r>
              <a:rPr lang="en-US" altLang="zh-TW" dirty="0" err="1" smtClean="0"/>
              <a:t>hr</a:t>
            </a:r>
            <a:r>
              <a:rPr lang="en-US" altLang="zh-TW" dirty="0" smtClean="0"/>
              <a:t>), S and Sin for channel 6 (top) and 11 (bottom).</a:t>
            </a:r>
          </a:p>
          <a:p>
            <a:r>
              <a:rPr lang="en-US" altLang="zh-TW" dirty="0" smtClean="0"/>
              <a:t>T </a:t>
            </a:r>
            <a:r>
              <a:rPr lang="en-US" altLang="zh-TW" dirty="0" err="1" smtClean="0"/>
              <a:t>hr</a:t>
            </a:r>
            <a:r>
              <a:rPr lang="en-US" altLang="zh-TW" dirty="0" smtClean="0"/>
              <a:t> decreases as the interferer traffic load increases.</a:t>
            </a:r>
          </a:p>
          <a:p>
            <a:r>
              <a:rPr lang="en-US" altLang="zh-TW" dirty="0" smtClean="0"/>
              <a:t>Again, S accurately estimates the throughput of BSS1 only in case of co-channel interference,</a:t>
            </a:r>
          </a:p>
          <a:p>
            <a:r>
              <a:rPr lang="en-US" altLang="zh-TW" dirty="0" smtClean="0"/>
              <a:t>i.e., when BSS2 operates on channel 6</a:t>
            </a:r>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9</a:t>
            </a:fld>
            <a:endParaRPr lang="zh-TW" altLang="en-US"/>
          </a:p>
        </p:txBody>
      </p:sp>
    </p:spTree>
    <p:extLst>
      <p:ext uri="{BB962C8B-B14F-4D97-AF65-F5344CB8AC3E}">
        <p14:creationId xmlns:p14="http://schemas.microsoft.com/office/powerpoint/2010/main" val="2221565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The top left figure shows that I accurately capture the impact of different channel interference, while</a:t>
            </a:r>
            <a:r>
              <a:rPr lang="en-US" altLang="zh-TW" baseline="0" dirty="0" smtClean="0"/>
              <a:t> the top right figure shows delta accurately capture the impact of co-channel interference. </a:t>
            </a:r>
          </a:p>
          <a:p>
            <a:r>
              <a:rPr lang="en-US" altLang="zh-TW" baseline="0" dirty="0" smtClean="0"/>
              <a:t>Sin closely matches the result of </a:t>
            </a:r>
            <a:r>
              <a:rPr lang="en-US" altLang="zh-TW" baseline="0" dirty="0" err="1" smtClean="0"/>
              <a:t>thr</a:t>
            </a:r>
            <a:r>
              <a:rPr lang="en-US" altLang="zh-TW" baseline="0" dirty="0" smtClean="0"/>
              <a:t>, </a:t>
            </a:r>
            <a:r>
              <a:rPr lang="en-US" altLang="zh-TW" baseline="0" dirty="0" err="1" smtClean="0"/>
              <a:t>thr</a:t>
            </a:r>
            <a:r>
              <a:rPr lang="en-US" altLang="zh-TW" baseline="0" dirty="0" smtClean="0"/>
              <a:t> changes significantly is due to the different </a:t>
            </a:r>
            <a:r>
              <a:rPr lang="en-US" altLang="zh-TW" baseline="0" dirty="0" err="1" smtClean="0"/>
              <a:t>multipat</a:t>
            </a:r>
            <a:r>
              <a:rPr lang="en-US" altLang="zh-TW" baseline="0" dirty="0" smtClean="0"/>
              <a:t> conditions affecting the channels.</a:t>
            </a:r>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10</a:t>
            </a:fld>
            <a:endParaRPr lang="zh-TW" altLang="en-US"/>
          </a:p>
        </p:txBody>
      </p:sp>
    </p:spTree>
    <p:extLst>
      <p:ext uri="{BB962C8B-B14F-4D97-AF65-F5344CB8AC3E}">
        <p14:creationId xmlns:p14="http://schemas.microsoft.com/office/powerpoint/2010/main" val="35130017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This effect is due to the Bluetooth adaptive frequency hopping (AFH)</a:t>
            </a:r>
          </a:p>
          <a:p>
            <a:r>
              <a:rPr lang="en-US" altLang="zh-TW" dirty="0" smtClean="0"/>
              <a:t>scheme, which tends to avoid channels characterized by high PER</a:t>
            </a:r>
            <a:endParaRPr lang="zh-TW" altLang="en-US" dirty="0"/>
          </a:p>
        </p:txBody>
      </p:sp>
      <p:sp>
        <p:nvSpPr>
          <p:cNvPr id="4" name="投影片編號版面配置區 3"/>
          <p:cNvSpPr>
            <a:spLocks noGrp="1"/>
          </p:cNvSpPr>
          <p:nvPr>
            <p:ph type="sldNum" sz="quarter" idx="10"/>
          </p:nvPr>
        </p:nvSpPr>
        <p:spPr/>
        <p:txBody>
          <a:bodyPr/>
          <a:lstStyle/>
          <a:p>
            <a:fld id="{33046151-B581-4B74-8307-A8FD010D9DC6}" type="slidenum">
              <a:rPr lang="zh-TW" altLang="en-US" smtClean="0"/>
              <a:t>11</a:t>
            </a:fld>
            <a:endParaRPr lang="zh-TW" altLang="en-US"/>
          </a:p>
        </p:txBody>
      </p:sp>
    </p:spTree>
    <p:extLst>
      <p:ext uri="{BB962C8B-B14F-4D97-AF65-F5344CB8AC3E}">
        <p14:creationId xmlns:p14="http://schemas.microsoft.com/office/powerpoint/2010/main" val="918497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3738747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2687650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524972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1694797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4154255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725819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29842" y="2505075"/>
            <a:ext cx="3868340"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29150" y="2505075"/>
            <a:ext cx="3887391"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829180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1711747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248296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4239680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570F3B1-6B05-445F-A28E-784D6408E0E8}" type="datetimeFigureOut">
              <a:rPr lang="zh-TW" altLang="en-US" smtClean="0"/>
              <a:t>2015/11/2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819228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70F3B1-6B05-445F-A28E-784D6408E0E8}" type="datetimeFigureOut">
              <a:rPr lang="zh-TW" altLang="en-US" smtClean="0"/>
              <a:t>2015/11/2</a:t>
            </a:fld>
            <a:endParaRPr lang="zh-TW"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EFAB47-E592-4672-9CB5-60492C6228A6}" type="slidenum">
              <a:rPr lang="zh-TW" altLang="en-US" smtClean="0"/>
              <a:t>‹#›</a:t>
            </a:fld>
            <a:endParaRPr lang="zh-TW" altLang="en-US"/>
          </a:p>
        </p:txBody>
      </p:sp>
    </p:spTree>
    <p:extLst>
      <p:ext uri="{BB962C8B-B14F-4D97-AF65-F5344CB8AC3E}">
        <p14:creationId xmlns:p14="http://schemas.microsoft.com/office/powerpoint/2010/main" val="20329292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r>
              <a:rPr lang="en-US" altLang="zh-TW" sz="4000" dirty="0"/>
              <a:t>A Passive Solution for Interference </a:t>
            </a:r>
            <a:r>
              <a:rPr lang="en-US" altLang="zh-TW" sz="4000" dirty="0" smtClean="0"/>
              <a:t>Estimation in </a:t>
            </a:r>
            <a:r>
              <a:rPr lang="en-US" altLang="zh-TW" sz="4000" dirty="0" err="1"/>
              <a:t>WiFi</a:t>
            </a:r>
            <a:r>
              <a:rPr lang="en-US" altLang="zh-TW" sz="4000" dirty="0"/>
              <a:t> Networks</a:t>
            </a:r>
            <a:endParaRPr lang="zh-TW" altLang="en-US" sz="4000" dirty="0"/>
          </a:p>
        </p:txBody>
      </p:sp>
      <p:sp>
        <p:nvSpPr>
          <p:cNvPr id="3" name="副標題 2"/>
          <p:cNvSpPr>
            <a:spLocks noGrp="1"/>
          </p:cNvSpPr>
          <p:nvPr>
            <p:ph type="subTitle" idx="1"/>
          </p:nvPr>
        </p:nvSpPr>
        <p:spPr/>
        <p:txBody>
          <a:bodyPr>
            <a:normAutofit/>
          </a:bodyPr>
          <a:lstStyle/>
          <a:p>
            <a:r>
              <a:rPr lang="it-IT" altLang="zh-TW" sz="2000" dirty="0">
                <a:solidFill>
                  <a:schemeClr val="bg1">
                    <a:lumMod val="50000"/>
                  </a:schemeClr>
                </a:solidFill>
              </a:rPr>
              <a:t>Claudio Rossi, Claudio Casetti, and Carla-Fabiana Chiasserini</a:t>
            </a:r>
          </a:p>
          <a:p>
            <a:r>
              <a:rPr lang="it-IT" altLang="zh-TW" sz="2000" dirty="0">
                <a:solidFill>
                  <a:schemeClr val="bg1">
                    <a:lumMod val="50000"/>
                  </a:schemeClr>
                </a:solidFill>
              </a:rPr>
              <a:t>Politecnico di Torino, Italy</a:t>
            </a:r>
            <a:endParaRPr lang="zh-TW" altLang="en-US" sz="2000" dirty="0">
              <a:solidFill>
                <a:schemeClr val="bg1">
                  <a:lumMod val="50000"/>
                </a:schemeClr>
              </a:solidFill>
            </a:endParaRPr>
          </a:p>
        </p:txBody>
      </p:sp>
    </p:spTree>
    <p:extLst>
      <p:ext uri="{BB962C8B-B14F-4D97-AF65-F5344CB8AC3E}">
        <p14:creationId xmlns:p14="http://schemas.microsoft.com/office/powerpoint/2010/main" val="100405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varying both the channel used by the interferer (BSS2) and its offered load</a:t>
            </a:r>
            <a:endParaRPr lang="zh-TW" altLang="en-US" dirty="0"/>
          </a:p>
        </p:txBody>
      </p:sp>
      <p:sp>
        <p:nvSpPr>
          <p:cNvPr id="3" name="內容版面配置區 2"/>
          <p:cNvSpPr>
            <a:spLocks noGrp="1"/>
          </p:cNvSpPr>
          <p:nvPr>
            <p:ph idx="1"/>
          </p:nvPr>
        </p:nvSpPr>
        <p:spPr/>
        <p:txBody>
          <a:bodyPr/>
          <a:lstStyle/>
          <a:p>
            <a:endParaRPr lang="zh-TW" altLang="en-US"/>
          </a:p>
        </p:txBody>
      </p:sp>
      <p:pic>
        <p:nvPicPr>
          <p:cNvPr id="5" name="圖片 4"/>
          <p:cNvPicPr>
            <a:picLocks noChangeAspect="1"/>
          </p:cNvPicPr>
          <p:nvPr/>
        </p:nvPicPr>
        <p:blipFill>
          <a:blip r:embed="rId3"/>
          <a:stretch>
            <a:fillRect/>
          </a:stretch>
        </p:blipFill>
        <p:spPr>
          <a:xfrm>
            <a:off x="1891941" y="1825625"/>
            <a:ext cx="5360117" cy="4101598"/>
          </a:xfrm>
          <a:prstGeom prst="rect">
            <a:avLst/>
          </a:prstGeom>
        </p:spPr>
      </p:pic>
    </p:spTree>
    <p:extLst>
      <p:ext uri="{BB962C8B-B14F-4D97-AF65-F5344CB8AC3E}">
        <p14:creationId xmlns:p14="http://schemas.microsoft.com/office/powerpoint/2010/main" val="20391980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Non-</a:t>
            </a:r>
            <a:r>
              <a:rPr lang="en-US" altLang="zh-TW" dirty="0" err="1" smtClean="0"/>
              <a:t>WiFi</a:t>
            </a:r>
            <a:r>
              <a:rPr lang="en-US" altLang="zh-TW" dirty="0" smtClean="0"/>
              <a:t> Devices Interference</a:t>
            </a:r>
            <a:endParaRPr lang="zh-TW" altLang="en-US" dirty="0"/>
          </a:p>
        </p:txBody>
      </p:sp>
      <p:sp>
        <p:nvSpPr>
          <p:cNvPr id="3" name="內容版面配置區 2"/>
          <p:cNvSpPr>
            <a:spLocks noGrp="1"/>
          </p:cNvSpPr>
          <p:nvPr>
            <p:ph idx="1"/>
          </p:nvPr>
        </p:nvSpPr>
        <p:spPr/>
        <p:txBody>
          <a:bodyPr/>
          <a:lstStyle/>
          <a:p>
            <a:r>
              <a:rPr lang="en-US" altLang="zh-TW" dirty="0" smtClean="0"/>
              <a:t>Bluetooth file transfer between 26-50 s</a:t>
            </a:r>
          </a:p>
          <a:p>
            <a:r>
              <a:rPr lang="en-US" altLang="zh-TW" dirty="0" smtClean="0"/>
              <a:t>Bluetooth adaptive frequency hopping scheme </a:t>
            </a:r>
            <a:endParaRPr lang="zh-TW" altLang="en-US" dirty="0"/>
          </a:p>
        </p:txBody>
      </p:sp>
      <p:pic>
        <p:nvPicPr>
          <p:cNvPr id="4" name="圖片 3"/>
          <p:cNvPicPr>
            <a:picLocks noChangeAspect="1"/>
          </p:cNvPicPr>
          <p:nvPr/>
        </p:nvPicPr>
        <p:blipFill>
          <a:blip r:embed="rId3"/>
          <a:stretch>
            <a:fillRect/>
          </a:stretch>
        </p:blipFill>
        <p:spPr>
          <a:xfrm>
            <a:off x="1142153" y="3070009"/>
            <a:ext cx="6674492" cy="3385965"/>
          </a:xfrm>
          <a:prstGeom prst="rect">
            <a:avLst/>
          </a:prstGeom>
        </p:spPr>
      </p:pic>
      <p:cxnSp>
        <p:nvCxnSpPr>
          <p:cNvPr id="6" name="直線單箭頭接點 5"/>
          <p:cNvCxnSpPr/>
          <p:nvPr/>
        </p:nvCxnSpPr>
        <p:spPr>
          <a:xfrm>
            <a:off x="5619135" y="2890684"/>
            <a:ext cx="58994" cy="796413"/>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03520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Non-</a:t>
            </a:r>
            <a:r>
              <a:rPr lang="en-US" altLang="zh-TW" dirty="0" err="1"/>
              <a:t>WiFi</a:t>
            </a:r>
            <a:r>
              <a:rPr lang="en-US" altLang="zh-TW" dirty="0"/>
              <a:t> Devices Interference</a:t>
            </a:r>
            <a:endParaRPr lang="zh-TW" altLang="en-US" dirty="0"/>
          </a:p>
        </p:txBody>
      </p:sp>
      <p:sp>
        <p:nvSpPr>
          <p:cNvPr id="3" name="內容版面配置區 2"/>
          <p:cNvSpPr>
            <a:spLocks noGrp="1"/>
          </p:cNvSpPr>
          <p:nvPr>
            <p:ph idx="1"/>
          </p:nvPr>
        </p:nvSpPr>
        <p:spPr/>
        <p:txBody>
          <a:bodyPr/>
          <a:lstStyle/>
          <a:p>
            <a:r>
              <a:rPr lang="en-US" altLang="zh-TW" dirty="0"/>
              <a:t>analog video </a:t>
            </a:r>
            <a:r>
              <a:rPr lang="en-US" altLang="zh-TW" dirty="0" smtClean="0"/>
              <a:t>sender as interferer from 26 s</a:t>
            </a:r>
            <a:endParaRPr lang="zh-TW" altLang="en-US" dirty="0"/>
          </a:p>
        </p:txBody>
      </p:sp>
      <p:pic>
        <p:nvPicPr>
          <p:cNvPr id="4" name="圖片 3"/>
          <p:cNvPicPr>
            <a:picLocks noChangeAspect="1"/>
          </p:cNvPicPr>
          <p:nvPr/>
        </p:nvPicPr>
        <p:blipFill>
          <a:blip r:embed="rId3"/>
          <a:stretch>
            <a:fillRect/>
          </a:stretch>
        </p:blipFill>
        <p:spPr>
          <a:xfrm>
            <a:off x="872054" y="2751359"/>
            <a:ext cx="6934200" cy="2942034"/>
          </a:xfrm>
          <a:prstGeom prst="rect">
            <a:avLst/>
          </a:prstGeom>
        </p:spPr>
      </p:pic>
    </p:spTree>
    <p:extLst>
      <p:ext uri="{BB962C8B-B14F-4D97-AF65-F5344CB8AC3E}">
        <p14:creationId xmlns:p14="http://schemas.microsoft.com/office/powerpoint/2010/main" val="1065698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Conclusion</a:t>
            </a:r>
            <a:endParaRPr lang="zh-TW" altLang="en-US" dirty="0"/>
          </a:p>
        </p:txBody>
      </p:sp>
      <p:sp>
        <p:nvSpPr>
          <p:cNvPr id="3" name="內容版面配置區 2"/>
          <p:cNvSpPr>
            <a:spLocks noGrp="1"/>
          </p:cNvSpPr>
          <p:nvPr>
            <p:ph idx="1"/>
          </p:nvPr>
        </p:nvSpPr>
        <p:spPr/>
        <p:txBody>
          <a:bodyPr/>
          <a:lstStyle/>
          <a:p>
            <a:r>
              <a:rPr lang="en-US" altLang="zh-TW" dirty="0"/>
              <a:t>designed and implemented a technique for interference estimation in </a:t>
            </a:r>
            <a:r>
              <a:rPr lang="en-US" altLang="zh-TW" dirty="0" smtClean="0"/>
              <a:t>802.11 WLANs</a:t>
            </a:r>
          </a:p>
          <a:p>
            <a:r>
              <a:rPr lang="en-US" altLang="zh-TW" dirty="0" smtClean="0"/>
              <a:t>Implemented at </a:t>
            </a:r>
            <a:r>
              <a:rPr lang="en-US" altLang="zh-TW" dirty="0"/>
              <a:t>the access point and does not require any specialized </a:t>
            </a:r>
            <a:r>
              <a:rPr lang="en-US" altLang="zh-TW" dirty="0" smtClean="0"/>
              <a:t>hardware</a:t>
            </a:r>
          </a:p>
          <a:p>
            <a:r>
              <a:rPr lang="en-US" altLang="zh-TW" dirty="0"/>
              <a:t>validated our technique in a 802.11g </a:t>
            </a:r>
            <a:r>
              <a:rPr lang="en-US" altLang="zh-TW" dirty="0" smtClean="0"/>
              <a:t>network with </a:t>
            </a:r>
            <a:r>
              <a:rPr lang="en-US" altLang="zh-TW" dirty="0"/>
              <a:t>different types of </a:t>
            </a:r>
            <a:r>
              <a:rPr lang="en-US" altLang="zh-TW" dirty="0" smtClean="0"/>
              <a:t>interferers</a:t>
            </a:r>
          </a:p>
          <a:p>
            <a:r>
              <a:rPr lang="en-US" altLang="zh-TW" dirty="0" smtClean="0"/>
              <a:t>Can estimate </a:t>
            </a:r>
            <a:r>
              <a:rPr lang="en-US" altLang="zh-TW" dirty="0"/>
              <a:t>the impact of interference with excellent accuracy, under different scenarios</a:t>
            </a:r>
            <a:endParaRPr lang="zh-TW" altLang="en-US" dirty="0"/>
          </a:p>
        </p:txBody>
      </p:sp>
    </p:spTree>
    <p:extLst>
      <p:ext uri="{BB962C8B-B14F-4D97-AF65-F5344CB8AC3E}">
        <p14:creationId xmlns:p14="http://schemas.microsoft.com/office/powerpoint/2010/main" val="39145212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Introduction</a:t>
            </a:r>
            <a:endParaRPr lang="zh-TW" altLang="en-US" dirty="0"/>
          </a:p>
        </p:txBody>
      </p:sp>
      <p:sp>
        <p:nvSpPr>
          <p:cNvPr id="3" name="內容版面配置區 2"/>
          <p:cNvSpPr>
            <a:spLocks noGrp="1"/>
          </p:cNvSpPr>
          <p:nvPr>
            <p:ph idx="1"/>
          </p:nvPr>
        </p:nvSpPr>
        <p:spPr>
          <a:xfrm>
            <a:off x="628650" y="1825624"/>
            <a:ext cx="7886700" cy="5032376"/>
          </a:xfrm>
        </p:spPr>
        <p:txBody>
          <a:bodyPr>
            <a:normAutofit lnSpcReduction="10000"/>
          </a:bodyPr>
          <a:lstStyle/>
          <a:p>
            <a:r>
              <a:rPr lang="en-US" altLang="zh-TW" dirty="0" smtClean="0"/>
              <a:t>Overcrowded, </a:t>
            </a:r>
            <a:r>
              <a:rPr lang="en-US" altLang="zh-TW" dirty="0"/>
              <a:t>arbitrary deployment of home </a:t>
            </a:r>
            <a:r>
              <a:rPr lang="en-US" altLang="zh-TW" dirty="0" smtClean="0"/>
              <a:t>WLANs </a:t>
            </a:r>
            <a:r>
              <a:rPr lang="en-US" altLang="zh-TW" dirty="0">
                <a:latin typeface="Calibri" panose="020F0502020204030204" pitchFamily="34" charset="0"/>
              </a:rPr>
              <a:t>→  interference from neighboring Access Point (AP) and non-802.11 </a:t>
            </a:r>
            <a:r>
              <a:rPr lang="en-US" altLang="zh-TW" dirty="0" smtClean="0">
                <a:latin typeface="Calibri" panose="020F0502020204030204" pitchFamily="34" charset="0"/>
              </a:rPr>
              <a:t>devices</a:t>
            </a:r>
          </a:p>
          <a:p>
            <a:r>
              <a:rPr lang="en-US" altLang="zh-TW" dirty="0" smtClean="0"/>
              <a:t>Existing works</a:t>
            </a:r>
          </a:p>
          <a:p>
            <a:pPr lvl="1"/>
            <a:r>
              <a:rPr lang="en-US" altLang="zh-TW" dirty="0"/>
              <a:t>traffic </a:t>
            </a:r>
            <a:r>
              <a:rPr lang="en-US" altLang="zh-TW" dirty="0" smtClean="0"/>
              <a:t>injection: </a:t>
            </a:r>
            <a:r>
              <a:rPr lang="en-US" altLang="zh-TW" dirty="0"/>
              <a:t>affect normal network </a:t>
            </a:r>
            <a:r>
              <a:rPr lang="en-US" altLang="zh-TW" dirty="0" smtClean="0"/>
              <a:t>operations</a:t>
            </a:r>
          </a:p>
          <a:p>
            <a:pPr lvl="1"/>
            <a:r>
              <a:rPr lang="en-US" altLang="zh-TW" dirty="0"/>
              <a:t>trace collection and subsequent analysis: offline </a:t>
            </a:r>
            <a:r>
              <a:rPr lang="en-US" altLang="zh-TW" dirty="0" smtClean="0"/>
              <a:t>applicability</a:t>
            </a:r>
          </a:p>
          <a:p>
            <a:pPr lvl="1"/>
            <a:r>
              <a:rPr lang="en-US" altLang="zh-TW" dirty="0"/>
              <a:t>centralized controller or </a:t>
            </a:r>
            <a:r>
              <a:rPr lang="en-US" altLang="zh-TW" dirty="0" smtClean="0"/>
              <a:t>specific-functional </a:t>
            </a:r>
            <a:r>
              <a:rPr lang="en-US" altLang="zh-TW" dirty="0" err="1" smtClean="0"/>
              <a:t>WiFi</a:t>
            </a:r>
            <a:r>
              <a:rPr lang="en-US" altLang="zh-TW" dirty="0" smtClean="0"/>
              <a:t> chipset</a:t>
            </a:r>
          </a:p>
          <a:p>
            <a:r>
              <a:rPr lang="en-US" altLang="zh-TW" dirty="0" smtClean="0"/>
              <a:t>This work</a:t>
            </a:r>
          </a:p>
          <a:p>
            <a:pPr lvl="1"/>
            <a:r>
              <a:rPr lang="en-US" altLang="zh-TW" dirty="0" smtClean="0"/>
              <a:t>MAC-layer approach (passive)</a:t>
            </a:r>
          </a:p>
          <a:p>
            <a:pPr lvl="1"/>
            <a:r>
              <a:rPr lang="en-US" altLang="zh-TW" dirty="0" smtClean="0"/>
              <a:t>Impact of interference</a:t>
            </a:r>
            <a:r>
              <a:rPr lang="en-US" altLang="zh-TW" dirty="0">
                <a:latin typeface="Calibri" panose="020F0502020204030204" pitchFamily="34" charset="0"/>
              </a:rPr>
              <a:t> → </a:t>
            </a:r>
            <a:r>
              <a:rPr lang="en-US" altLang="zh-TW" dirty="0" smtClean="0"/>
              <a:t>saturation throughput</a:t>
            </a:r>
          </a:p>
          <a:p>
            <a:pPr lvl="1"/>
            <a:r>
              <a:rPr lang="en-US" altLang="zh-TW" dirty="0" smtClean="0"/>
              <a:t>802.11a</a:t>
            </a:r>
            <a:r>
              <a:rPr lang="en-US" altLang="zh-TW" dirty="0"/>
              <a:t>, b, and </a:t>
            </a:r>
            <a:r>
              <a:rPr lang="en-US" altLang="zh-TW" dirty="0" smtClean="0"/>
              <a:t>g, easily </a:t>
            </a:r>
            <a:r>
              <a:rPr lang="en-US" altLang="zh-TW" dirty="0"/>
              <a:t>extended to DCF with handshake as well </a:t>
            </a:r>
            <a:r>
              <a:rPr lang="en-US" altLang="zh-TW" dirty="0" smtClean="0"/>
              <a:t>as to </a:t>
            </a:r>
            <a:r>
              <a:rPr lang="en-US" altLang="zh-TW" dirty="0"/>
              <a:t>the 802.11e/n EDCA</a:t>
            </a:r>
            <a:endParaRPr lang="zh-TW" altLang="en-US" dirty="0"/>
          </a:p>
        </p:txBody>
      </p:sp>
    </p:spTree>
    <p:extLst>
      <p:ext uri="{BB962C8B-B14F-4D97-AF65-F5344CB8AC3E}">
        <p14:creationId xmlns:p14="http://schemas.microsoft.com/office/powerpoint/2010/main" val="4105009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Inferring Interference</a:t>
            </a:r>
            <a:endParaRPr lang="zh-TW" altLang="en-US" dirty="0"/>
          </a:p>
        </p:txBody>
      </p:sp>
      <p:sp>
        <p:nvSpPr>
          <p:cNvPr id="3" name="內容版面配置區 2"/>
          <p:cNvSpPr>
            <a:spLocks noGrp="1"/>
          </p:cNvSpPr>
          <p:nvPr>
            <p:ph idx="1"/>
          </p:nvPr>
        </p:nvSpPr>
        <p:spPr/>
        <p:txBody>
          <a:bodyPr/>
          <a:lstStyle/>
          <a:p>
            <a:r>
              <a:rPr lang="en-US" altLang="zh-TW" dirty="0" smtClean="0"/>
              <a:t>the </a:t>
            </a:r>
            <a:r>
              <a:rPr lang="en-US" altLang="zh-TW" dirty="0"/>
              <a:t>AP estimates whether the channel is </a:t>
            </a:r>
            <a:r>
              <a:rPr lang="en-US" altLang="zh-TW" dirty="0" smtClean="0"/>
              <a:t>sensed busy </a:t>
            </a:r>
            <a:r>
              <a:rPr lang="en-US" altLang="zh-TW" dirty="0"/>
              <a:t>because of “legitimate” ongoing transmissions or because of </a:t>
            </a:r>
            <a:r>
              <a:rPr lang="en-US" altLang="zh-TW" dirty="0" smtClean="0"/>
              <a:t>interference</a:t>
            </a:r>
          </a:p>
          <a:p>
            <a:pPr lvl="1"/>
            <a:r>
              <a:rPr lang="en-US" altLang="zh-TW" dirty="0" err="1" smtClean="0"/>
              <a:t>T</a:t>
            </a:r>
            <a:r>
              <a:rPr lang="en-US" altLang="zh-TW" baseline="-25000" dirty="0" err="1" smtClean="0"/>
              <a:t>e</a:t>
            </a:r>
            <a:r>
              <a:rPr lang="en-US" altLang="zh-TW" dirty="0" smtClean="0"/>
              <a:t>(k</a:t>
            </a:r>
            <a:r>
              <a:rPr lang="en-US" altLang="zh-TW" dirty="0"/>
              <a:t>) </a:t>
            </a:r>
            <a:r>
              <a:rPr lang="en-US" altLang="zh-TW" dirty="0" err="1" smtClean="0"/>
              <a:t>v.s</a:t>
            </a:r>
            <a:r>
              <a:rPr lang="en-US" altLang="zh-TW" dirty="0" smtClean="0"/>
              <a:t> T</a:t>
            </a:r>
            <a:r>
              <a:rPr lang="en-US" altLang="zh-TW" baseline="-25000" dirty="0" smtClean="0"/>
              <a:t>m</a:t>
            </a:r>
            <a:r>
              <a:rPr lang="en-US" altLang="zh-TW" dirty="0" smtClean="0"/>
              <a:t>(k) </a:t>
            </a:r>
            <a:r>
              <a:rPr lang="en-US" altLang="zh-TW" dirty="0" smtClean="0">
                <a:latin typeface="Calibri" panose="020F0502020204030204" pitchFamily="34" charset="0"/>
              </a:rPr>
              <a:t>→ </a:t>
            </a:r>
            <a:r>
              <a:rPr lang="en-US" altLang="zh-TW" dirty="0">
                <a:latin typeface="Calibri" panose="020F0502020204030204" pitchFamily="34" charset="0"/>
              </a:rPr>
              <a:t>infer whether unaccounted-for signals (interferers) are cluttering the </a:t>
            </a:r>
            <a:r>
              <a:rPr lang="en-US" altLang="zh-TW" dirty="0" smtClean="0">
                <a:latin typeface="Calibri" panose="020F0502020204030204" pitchFamily="34" charset="0"/>
              </a:rPr>
              <a:t>channel</a:t>
            </a:r>
          </a:p>
          <a:p>
            <a:pPr lvl="1"/>
            <a:endParaRPr lang="zh-TW" altLang="en-US" dirty="0"/>
          </a:p>
        </p:txBody>
      </p:sp>
      <p:pic>
        <p:nvPicPr>
          <p:cNvPr id="4" name="圖片 3"/>
          <p:cNvPicPr>
            <a:picLocks noChangeAspect="1"/>
          </p:cNvPicPr>
          <p:nvPr/>
        </p:nvPicPr>
        <p:blipFill>
          <a:blip r:embed="rId3"/>
          <a:stretch>
            <a:fillRect/>
          </a:stretch>
        </p:blipFill>
        <p:spPr>
          <a:xfrm>
            <a:off x="2197754" y="4530436"/>
            <a:ext cx="3189064" cy="864610"/>
          </a:xfrm>
          <a:prstGeom prst="rect">
            <a:avLst/>
          </a:prstGeom>
        </p:spPr>
      </p:pic>
      <p:sp>
        <p:nvSpPr>
          <p:cNvPr id="5" name="文字方塊 4"/>
          <p:cNvSpPr txBox="1"/>
          <p:nvPr/>
        </p:nvSpPr>
        <p:spPr>
          <a:xfrm>
            <a:off x="4135579" y="5577731"/>
            <a:ext cx="4508927" cy="369332"/>
          </a:xfrm>
          <a:prstGeom prst="rect">
            <a:avLst/>
          </a:prstGeom>
          <a:noFill/>
        </p:spPr>
        <p:txBody>
          <a:bodyPr wrap="none" rtlCol="0">
            <a:spAutoFit/>
          </a:bodyPr>
          <a:lstStyle/>
          <a:p>
            <a:r>
              <a:rPr lang="en-US" altLang="zh-TW" dirty="0" smtClean="0">
                <a:solidFill>
                  <a:schemeClr val="accent6">
                    <a:lumMod val="50000"/>
                  </a:schemeClr>
                </a:solidFill>
              </a:rPr>
              <a:t>Total number of frames transmitted by the AP</a:t>
            </a:r>
            <a:endParaRPr lang="zh-TW" altLang="en-US" dirty="0">
              <a:solidFill>
                <a:schemeClr val="accent6">
                  <a:lumMod val="50000"/>
                </a:schemeClr>
              </a:solidFill>
            </a:endParaRPr>
          </a:p>
        </p:txBody>
      </p:sp>
      <p:cxnSp>
        <p:nvCxnSpPr>
          <p:cNvPr id="8" name="直線單箭頭接點 7"/>
          <p:cNvCxnSpPr/>
          <p:nvPr/>
        </p:nvCxnSpPr>
        <p:spPr>
          <a:xfrm flipH="1" flipV="1">
            <a:off x="4270661" y="5395046"/>
            <a:ext cx="218209" cy="18268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1210986" y="3908970"/>
            <a:ext cx="2378280" cy="369332"/>
          </a:xfrm>
          <a:prstGeom prst="rect">
            <a:avLst/>
          </a:prstGeom>
          <a:noFill/>
        </p:spPr>
        <p:txBody>
          <a:bodyPr wrap="none" rtlCol="0">
            <a:spAutoFit/>
          </a:bodyPr>
          <a:lstStyle/>
          <a:p>
            <a:r>
              <a:rPr lang="en-US" altLang="zh-TW" dirty="0" smtClean="0">
                <a:solidFill>
                  <a:schemeClr val="accent6">
                    <a:lumMod val="50000"/>
                  </a:schemeClr>
                </a:solidFill>
              </a:rPr>
              <a:t>Measured time interval</a:t>
            </a:r>
            <a:endParaRPr lang="zh-TW" altLang="en-US" dirty="0">
              <a:solidFill>
                <a:schemeClr val="accent6">
                  <a:lumMod val="50000"/>
                </a:schemeClr>
              </a:solidFill>
            </a:endParaRPr>
          </a:p>
        </p:txBody>
      </p:sp>
      <p:sp>
        <p:nvSpPr>
          <p:cNvPr id="10" name="文字方塊 9"/>
          <p:cNvSpPr txBox="1"/>
          <p:nvPr/>
        </p:nvSpPr>
        <p:spPr>
          <a:xfrm>
            <a:off x="4650451" y="3918978"/>
            <a:ext cx="2287421" cy="369332"/>
          </a:xfrm>
          <a:prstGeom prst="rect">
            <a:avLst/>
          </a:prstGeom>
          <a:noFill/>
        </p:spPr>
        <p:txBody>
          <a:bodyPr wrap="none" rtlCol="0">
            <a:spAutoFit/>
          </a:bodyPr>
          <a:lstStyle/>
          <a:p>
            <a:r>
              <a:rPr lang="en-US" altLang="zh-TW" dirty="0" smtClean="0">
                <a:solidFill>
                  <a:schemeClr val="accent6">
                    <a:lumMod val="50000"/>
                  </a:schemeClr>
                </a:solidFill>
              </a:rPr>
              <a:t>Expected time interval</a:t>
            </a:r>
            <a:endParaRPr lang="zh-TW" altLang="en-US" dirty="0">
              <a:solidFill>
                <a:schemeClr val="accent6">
                  <a:lumMod val="50000"/>
                </a:schemeClr>
              </a:solidFill>
            </a:endParaRPr>
          </a:p>
        </p:txBody>
      </p:sp>
      <p:cxnSp>
        <p:nvCxnSpPr>
          <p:cNvPr id="11" name="直線單箭頭接點 10"/>
          <p:cNvCxnSpPr/>
          <p:nvPr/>
        </p:nvCxnSpPr>
        <p:spPr>
          <a:xfrm>
            <a:off x="3792286" y="4313026"/>
            <a:ext cx="166725" cy="20740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單箭頭接點 12"/>
          <p:cNvCxnSpPr/>
          <p:nvPr/>
        </p:nvCxnSpPr>
        <p:spPr>
          <a:xfrm flipH="1">
            <a:off x="4817176" y="4275951"/>
            <a:ext cx="97724" cy="24105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文字方塊 14"/>
          <p:cNvSpPr txBox="1"/>
          <p:nvPr/>
        </p:nvSpPr>
        <p:spPr>
          <a:xfrm>
            <a:off x="1007047" y="5206816"/>
            <a:ext cx="2044520" cy="646331"/>
          </a:xfrm>
          <a:prstGeom prst="rect">
            <a:avLst/>
          </a:prstGeom>
          <a:noFill/>
        </p:spPr>
        <p:txBody>
          <a:bodyPr wrap="square" rtlCol="0">
            <a:spAutoFit/>
          </a:bodyPr>
          <a:lstStyle/>
          <a:p>
            <a:r>
              <a:rPr lang="en-US" altLang="zh-TW" dirty="0" smtClean="0">
                <a:solidFill>
                  <a:schemeClr val="accent6">
                    <a:lumMod val="50000"/>
                  </a:schemeClr>
                </a:solidFill>
              </a:rPr>
              <a:t>The fraction of time taken by interferers</a:t>
            </a:r>
            <a:endParaRPr lang="zh-TW" altLang="en-US" dirty="0">
              <a:solidFill>
                <a:schemeClr val="accent6">
                  <a:lumMod val="50000"/>
                </a:schemeClr>
              </a:solidFill>
            </a:endParaRPr>
          </a:p>
        </p:txBody>
      </p:sp>
      <p:sp>
        <p:nvSpPr>
          <p:cNvPr id="16" name="文字方塊 15"/>
          <p:cNvSpPr txBox="1"/>
          <p:nvPr/>
        </p:nvSpPr>
        <p:spPr>
          <a:xfrm>
            <a:off x="1316887" y="4154390"/>
            <a:ext cx="1037848" cy="369332"/>
          </a:xfrm>
          <a:prstGeom prst="rect">
            <a:avLst/>
          </a:prstGeom>
          <a:noFill/>
        </p:spPr>
        <p:txBody>
          <a:bodyPr wrap="none" rtlCol="0">
            <a:spAutoFit/>
          </a:bodyPr>
          <a:lstStyle/>
          <a:p>
            <a:r>
              <a:rPr lang="en-US" altLang="zh-TW" dirty="0" smtClean="0">
                <a:solidFill>
                  <a:schemeClr val="accent5">
                    <a:lumMod val="75000"/>
                  </a:schemeClr>
                </a:solidFill>
              </a:rPr>
              <a:t>t</a:t>
            </a:r>
            <a:r>
              <a:rPr lang="en-US" altLang="zh-TW" baseline="-25000" dirty="0" smtClean="0">
                <a:solidFill>
                  <a:schemeClr val="accent5">
                    <a:lumMod val="75000"/>
                  </a:schemeClr>
                </a:solidFill>
              </a:rPr>
              <a:t>a</a:t>
            </a:r>
            <a:r>
              <a:rPr lang="en-US" altLang="zh-TW" dirty="0" smtClean="0">
                <a:solidFill>
                  <a:schemeClr val="accent5">
                    <a:lumMod val="75000"/>
                  </a:schemeClr>
                </a:solidFill>
              </a:rPr>
              <a:t>(k)-</a:t>
            </a:r>
            <a:r>
              <a:rPr lang="en-US" altLang="zh-TW" dirty="0" err="1" smtClean="0">
                <a:solidFill>
                  <a:schemeClr val="accent5">
                    <a:lumMod val="75000"/>
                  </a:schemeClr>
                </a:solidFill>
              </a:rPr>
              <a:t>t</a:t>
            </a:r>
            <a:r>
              <a:rPr lang="en-US" altLang="zh-TW" baseline="-25000" dirty="0" err="1" smtClean="0">
                <a:solidFill>
                  <a:schemeClr val="accent5">
                    <a:lumMod val="75000"/>
                  </a:schemeClr>
                </a:solidFill>
              </a:rPr>
              <a:t>x</a:t>
            </a:r>
            <a:r>
              <a:rPr lang="en-US" altLang="zh-TW" dirty="0" smtClean="0">
                <a:solidFill>
                  <a:schemeClr val="accent5">
                    <a:lumMod val="75000"/>
                  </a:schemeClr>
                </a:solidFill>
              </a:rPr>
              <a:t>(k)</a:t>
            </a:r>
            <a:endParaRPr lang="zh-TW" altLang="en-US" dirty="0">
              <a:solidFill>
                <a:schemeClr val="accent5">
                  <a:lumMod val="75000"/>
                </a:schemeClr>
              </a:solidFill>
            </a:endParaRPr>
          </a:p>
        </p:txBody>
      </p:sp>
    </p:spTree>
    <p:extLst>
      <p:ext uri="{BB962C8B-B14F-4D97-AF65-F5344CB8AC3E}">
        <p14:creationId xmlns:p14="http://schemas.microsoft.com/office/powerpoint/2010/main" val="2807782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Expected Time Interval</a:t>
            </a:r>
            <a:endParaRPr lang="zh-TW" altLang="en-US" dirty="0"/>
          </a:p>
        </p:txBody>
      </p:sp>
      <p:sp>
        <p:nvSpPr>
          <p:cNvPr id="3" name="內容版面配置區 2"/>
          <p:cNvSpPr>
            <a:spLocks noGrp="1"/>
          </p:cNvSpPr>
          <p:nvPr>
            <p:ph idx="1"/>
          </p:nvPr>
        </p:nvSpPr>
        <p:spPr>
          <a:xfrm>
            <a:off x="628650" y="1539240"/>
            <a:ext cx="7886700" cy="4637723"/>
          </a:xfrm>
        </p:spPr>
        <p:txBody>
          <a:bodyPr/>
          <a:lstStyle/>
          <a:p>
            <a:r>
              <a:rPr lang="en-US" altLang="zh-TW" dirty="0" smtClean="0"/>
              <a:t>the </a:t>
            </a:r>
            <a:r>
              <a:rPr lang="en-US" altLang="zh-TW" dirty="0"/>
              <a:t>case where the AP repeats the transmission of a frame </a:t>
            </a:r>
            <a:r>
              <a:rPr lang="en-US" altLang="zh-TW" dirty="0" smtClean="0"/>
              <a:t>four times </a:t>
            </a:r>
            <a:r>
              <a:rPr lang="en-US" altLang="zh-TW" dirty="0"/>
              <a:t>before success</a:t>
            </a:r>
            <a:endParaRPr lang="zh-TW" altLang="en-US" dirty="0"/>
          </a:p>
        </p:txBody>
      </p:sp>
      <p:pic>
        <p:nvPicPr>
          <p:cNvPr id="4" name="圖片 3"/>
          <p:cNvPicPr>
            <a:picLocks noChangeAspect="1"/>
          </p:cNvPicPr>
          <p:nvPr/>
        </p:nvPicPr>
        <p:blipFill>
          <a:blip r:embed="rId3"/>
          <a:stretch>
            <a:fillRect/>
          </a:stretch>
        </p:blipFill>
        <p:spPr>
          <a:xfrm>
            <a:off x="838200" y="2480648"/>
            <a:ext cx="5527499" cy="701128"/>
          </a:xfrm>
          <a:prstGeom prst="rect">
            <a:avLst/>
          </a:prstGeom>
        </p:spPr>
      </p:pic>
      <p:sp>
        <p:nvSpPr>
          <p:cNvPr id="7" name="文字方塊 6"/>
          <p:cNvSpPr txBox="1"/>
          <p:nvPr/>
        </p:nvSpPr>
        <p:spPr>
          <a:xfrm>
            <a:off x="6937697" y="2054638"/>
            <a:ext cx="1018997" cy="1200329"/>
          </a:xfrm>
          <a:prstGeom prst="rect">
            <a:avLst/>
          </a:prstGeom>
          <a:noFill/>
        </p:spPr>
        <p:txBody>
          <a:bodyPr wrap="none" rtlCol="0">
            <a:spAutoFit/>
          </a:bodyPr>
          <a:lstStyle/>
          <a:p>
            <a:r>
              <a:rPr lang="en-US" altLang="zh-TW" dirty="0" smtClean="0"/>
              <a:t>S: SIFS</a:t>
            </a:r>
          </a:p>
          <a:p>
            <a:r>
              <a:rPr lang="en-US" altLang="zh-TW" dirty="0" smtClean="0"/>
              <a:t>D: DIFS</a:t>
            </a:r>
          </a:p>
          <a:p>
            <a:r>
              <a:rPr lang="en-US" altLang="zh-TW" dirty="0" smtClean="0"/>
              <a:t>A: ACK</a:t>
            </a:r>
          </a:p>
          <a:p>
            <a:r>
              <a:rPr lang="en-US" altLang="zh-TW" dirty="0" smtClean="0"/>
              <a:t>F: Freeze</a:t>
            </a:r>
          </a:p>
        </p:txBody>
      </p:sp>
      <p:pic>
        <p:nvPicPr>
          <p:cNvPr id="8" name="圖片 7"/>
          <p:cNvPicPr>
            <a:picLocks noChangeAspect="1"/>
          </p:cNvPicPr>
          <p:nvPr/>
        </p:nvPicPr>
        <p:blipFill>
          <a:blip r:embed="rId4"/>
          <a:stretch>
            <a:fillRect/>
          </a:stretch>
        </p:blipFill>
        <p:spPr>
          <a:xfrm>
            <a:off x="914915" y="4412132"/>
            <a:ext cx="6010275" cy="2228850"/>
          </a:xfrm>
          <a:prstGeom prst="rect">
            <a:avLst/>
          </a:prstGeom>
        </p:spPr>
      </p:pic>
      <p:sp>
        <p:nvSpPr>
          <p:cNvPr id="9" name="文字方塊 8"/>
          <p:cNvSpPr txBox="1"/>
          <p:nvPr/>
        </p:nvSpPr>
        <p:spPr>
          <a:xfrm>
            <a:off x="2374973" y="4428611"/>
            <a:ext cx="2068451" cy="369332"/>
          </a:xfrm>
          <a:prstGeom prst="rect">
            <a:avLst/>
          </a:prstGeom>
          <a:noFill/>
        </p:spPr>
        <p:txBody>
          <a:bodyPr wrap="none" rtlCol="0">
            <a:spAutoFit/>
          </a:bodyPr>
          <a:lstStyle/>
          <a:p>
            <a:r>
              <a:rPr lang="en-US" altLang="zh-TW" dirty="0" smtClean="0">
                <a:solidFill>
                  <a:schemeClr val="accent5">
                    <a:lumMod val="75000"/>
                  </a:schemeClr>
                </a:solidFill>
              </a:rPr>
              <a:t>Failed transmissions</a:t>
            </a:r>
            <a:endParaRPr lang="zh-TW" altLang="en-US" dirty="0">
              <a:solidFill>
                <a:schemeClr val="accent5">
                  <a:lumMod val="75000"/>
                </a:schemeClr>
              </a:solidFill>
            </a:endParaRPr>
          </a:p>
        </p:txBody>
      </p:sp>
      <p:sp>
        <p:nvSpPr>
          <p:cNvPr id="10" name="文字方塊 9"/>
          <p:cNvSpPr txBox="1"/>
          <p:nvPr/>
        </p:nvSpPr>
        <p:spPr>
          <a:xfrm>
            <a:off x="3160640" y="5054815"/>
            <a:ext cx="2386744" cy="369332"/>
          </a:xfrm>
          <a:prstGeom prst="rect">
            <a:avLst/>
          </a:prstGeom>
          <a:noFill/>
        </p:spPr>
        <p:txBody>
          <a:bodyPr wrap="none" rtlCol="0">
            <a:spAutoFit/>
          </a:bodyPr>
          <a:lstStyle/>
          <a:p>
            <a:r>
              <a:rPr lang="en-US" altLang="zh-TW" dirty="0" smtClean="0">
                <a:solidFill>
                  <a:schemeClr val="accent5">
                    <a:lumMod val="75000"/>
                  </a:schemeClr>
                </a:solidFill>
              </a:rPr>
              <a:t>Successful transmission</a:t>
            </a:r>
            <a:endParaRPr lang="zh-TW" altLang="en-US" dirty="0">
              <a:solidFill>
                <a:schemeClr val="accent5">
                  <a:lumMod val="75000"/>
                </a:schemeClr>
              </a:solidFill>
            </a:endParaRPr>
          </a:p>
        </p:txBody>
      </p:sp>
      <p:sp>
        <p:nvSpPr>
          <p:cNvPr id="11" name="文字方塊 10"/>
          <p:cNvSpPr txBox="1"/>
          <p:nvPr/>
        </p:nvSpPr>
        <p:spPr>
          <a:xfrm>
            <a:off x="337889" y="5464211"/>
            <a:ext cx="1707968" cy="369332"/>
          </a:xfrm>
          <a:prstGeom prst="rect">
            <a:avLst/>
          </a:prstGeom>
          <a:noFill/>
        </p:spPr>
        <p:txBody>
          <a:bodyPr wrap="none" rtlCol="0">
            <a:spAutoFit/>
          </a:bodyPr>
          <a:lstStyle/>
          <a:p>
            <a:r>
              <a:rPr lang="en-US" altLang="zh-TW" dirty="0" smtClean="0">
                <a:solidFill>
                  <a:schemeClr val="accent5">
                    <a:lumMod val="75000"/>
                  </a:schemeClr>
                </a:solidFill>
              </a:rPr>
              <a:t>Number of WSs </a:t>
            </a:r>
            <a:endParaRPr lang="zh-TW" altLang="en-US" dirty="0">
              <a:solidFill>
                <a:schemeClr val="accent5">
                  <a:lumMod val="75000"/>
                </a:schemeClr>
              </a:solidFill>
            </a:endParaRPr>
          </a:p>
        </p:txBody>
      </p:sp>
      <p:sp>
        <p:nvSpPr>
          <p:cNvPr id="12" name="文字方塊 11"/>
          <p:cNvSpPr txBox="1"/>
          <p:nvPr/>
        </p:nvSpPr>
        <p:spPr>
          <a:xfrm>
            <a:off x="2316045" y="6225579"/>
            <a:ext cx="2476512" cy="369332"/>
          </a:xfrm>
          <a:prstGeom prst="rect">
            <a:avLst/>
          </a:prstGeom>
          <a:noFill/>
        </p:spPr>
        <p:txBody>
          <a:bodyPr wrap="none" rtlCol="0">
            <a:spAutoFit/>
          </a:bodyPr>
          <a:lstStyle/>
          <a:p>
            <a:r>
              <a:rPr lang="en-US" altLang="zh-TW" dirty="0" smtClean="0">
                <a:solidFill>
                  <a:schemeClr val="accent5">
                    <a:lumMod val="75000"/>
                  </a:schemeClr>
                </a:solidFill>
              </a:rPr>
              <a:t>Successful transmissions</a:t>
            </a:r>
            <a:endParaRPr lang="zh-TW" altLang="en-US" dirty="0">
              <a:solidFill>
                <a:schemeClr val="accent5">
                  <a:lumMod val="75000"/>
                </a:schemeClr>
              </a:solidFill>
            </a:endParaRPr>
          </a:p>
        </p:txBody>
      </p:sp>
      <p:sp>
        <p:nvSpPr>
          <p:cNvPr id="13" name="文字方塊 12"/>
          <p:cNvSpPr txBox="1"/>
          <p:nvPr/>
        </p:nvSpPr>
        <p:spPr>
          <a:xfrm>
            <a:off x="3613229" y="5556239"/>
            <a:ext cx="2068451" cy="369332"/>
          </a:xfrm>
          <a:prstGeom prst="rect">
            <a:avLst/>
          </a:prstGeom>
          <a:noFill/>
        </p:spPr>
        <p:txBody>
          <a:bodyPr wrap="none" rtlCol="0">
            <a:spAutoFit/>
          </a:bodyPr>
          <a:lstStyle/>
          <a:p>
            <a:r>
              <a:rPr lang="en-US" altLang="zh-TW" dirty="0" smtClean="0">
                <a:solidFill>
                  <a:schemeClr val="accent5">
                    <a:lumMod val="75000"/>
                  </a:schemeClr>
                </a:solidFill>
              </a:rPr>
              <a:t>Failed transmissions</a:t>
            </a:r>
            <a:endParaRPr lang="zh-TW" altLang="en-US" dirty="0">
              <a:solidFill>
                <a:schemeClr val="accent5">
                  <a:lumMod val="75000"/>
                </a:schemeClr>
              </a:solidFill>
            </a:endParaRPr>
          </a:p>
        </p:txBody>
      </p:sp>
      <p:sp>
        <p:nvSpPr>
          <p:cNvPr id="14" name="文字方塊 13"/>
          <p:cNvSpPr txBox="1"/>
          <p:nvPr/>
        </p:nvSpPr>
        <p:spPr>
          <a:xfrm>
            <a:off x="5144461" y="6281306"/>
            <a:ext cx="2670668" cy="369332"/>
          </a:xfrm>
          <a:prstGeom prst="rect">
            <a:avLst/>
          </a:prstGeom>
          <a:noFill/>
        </p:spPr>
        <p:txBody>
          <a:bodyPr wrap="none" rtlCol="0">
            <a:spAutoFit/>
          </a:bodyPr>
          <a:lstStyle/>
          <a:p>
            <a:r>
              <a:rPr lang="en-US" altLang="zh-TW" dirty="0" smtClean="0">
                <a:solidFill>
                  <a:schemeClr val="accent5">
                    <a:lumMod val="75000"/>
                  </a:schemeClr>
                </a:solidFill>
              </a:rPr>
              <a:t>Non-colliding transmission</a:t>
            </a:r>
            <a:endParaRPr lang="zh-TW" altLang="en-US" dirty="0">
              <a:solidFill>
                <a:schemeClr val="accent5">
                  <a:lumMod val="75000"/>
                </a:schemeClr>
              </a:solidFill>
            </a:endParaRPr>
          </a:p>
        </p:txBody>
      </p:sp>
      <p:sp>
        <p:nvSpPr>
          <p:cNvPr id="15" name="文字方塊 14"/>
          <p:cNvSpPr txBox="1"/>
          <p:nvPr/>
        </p:nvSpPr>
        <p:spPr>
          <a:xfrm>
            <a:off x="6414839" y="5604846"/>
            <a:ext cx="2100511" cy="369332"/>
          </a:xfrm>
          <a:prstGeom prst="rect">
            <a:avLst/>
          </a:prstGeom>
          <a:noFill/>
        </p:spPr>
        <p:txBody>
          <a:bodyPr wrap="none" rtlCol="0">
            <a:spAutoFit/>
          </a:bodyPr>
          <a:lstStyle/>
          <a:p>
            <a:r>
              <a:rPr lang="en-US" altLang="zh-TW" dirty="0" smtClean="0">
                <a:solidFill>
                  <a:schemeClr val="accent5">
                    <a:lumMod val="75000"/>
                  </a:schemeClr>
                </a:solidFill>
              </a:rPr>
              <a:t>Approximation error</a:t>
            </a:r>
            <a:endParaRPr lang="zh-TW" altLang="en-US" dirty="0">
              <a:solidFill>
                <a:schemeClr val="accent5">
                  <a:lumMod val="75000"/>
                </a:schemeClr>
              </a:solidFill>
            </a:endParaRPr>
          </a:p>
        </p:txBody>
      </p:sp>
      <p:sp>
        <p:nvSpPr>
          <p:cNvPr id="16" name="文字方塊 15"/>
          <p:cNvSpPr txBox="1"/>
          <p:nvPr/>
        </p:nvSpPr>
        <p:spPr>
          <a:xfrm>
            <a:off x="3130160" y="3243506"/>
            <a:ext cx="5114680" cy="1200329"/>
          </a:xfrm>
          <a:prstGeom prst="rect">
            <a:avLst/>
          </a:prstGeom>
          <a:noFill/>
          <a:ln w="28575">
            <a:solidFill>
              <a:srgbClr val="0070C0"/>
            </a:solidFill>
            <a:prstDash val="dash"/>
          </a:ln>
        </p:spPr>
        <p:txBody>
          <a:bodyPr wrap="square" rtlCol="0">
            <a:spAutoFit/>
          </a:bodyPr>
          <a:lstStyle/>
          <a:p>
            <a:pPr marL="342900" indent="-342900">
              <a:buAutoNum type="arabicPeriod"/>
            </a:pPr>
            <a:r>
              <a:rPr lang="en-US" altLang="zh-TW" dirty="0" smtClean="0"/>
              <a:t>the transmission duration of the data frame</a:t>
            </a:r>
          </a:p>
          <a:p>
            <a:pPr marL="342900" indent="-342900">
              <a:buAutoNum type="arabicPeriod"/>
            </a:pPr>
            <a:r>
              <a:rPr lang="en-US" altLang="zh-TW" dirty="0" smtClean="0"/>
              <a:t>the retransmission timeout T</a:t>
            </a:r>
            <a:r>
              <a:rPr lang="en-US" altLang="zh-TW" baseline="-25000" dirty="0" smtClean="0"/>
              <a:t>o</a:t>
            </a:r>
          </a:p>
          <a:p>
            <a:pPr marL="342900" indent="-342900">
              <a:buAutoNum type="arabicPeriod"/>
            </a:pPr>
            <a:r>
              <a:rPr lang="en-US" altLang="zh-TW" dirty="0" smtClean="0"/>
              <a:t>the </a:t>
            </a:r>
            <a:r>
              <a:rPr lang="en-US" altLang="zh-TW" dirty="0" err="1" smtClean="0"/>
              <a:t>backoff</a:t>
            </a:r>
            <a:r>
              <a:rPr lang="en-US" altLang="zh-TW" dirty="0" smtClean="0"/>
              <a:t> time associated with the </a:t>
            </a:r>
            <a:r>
              <a:rPr lang="en-US" altLang="zh-TW" dirty="0" err="1" smtClean="0"/>
              <a:t>i-th</a:t>
            </a:r>
            <a:r>
              <a:rPr lang="en-US" altLang="zh-TW" dirty="0" smtClean="0"/>
              <a:t> attempt</a:t>
            </a:r>
          </a:p>
          <a:p>
            <a:pPr marL="342900" indent="-342900">
              <a:buAutoNum type="arabicPeriod"/>
            </a:pPr>
            <a:r>
              <a:rPr lang="en-US" altLang="zh-TW" dirty="0" smtClean="0"/>
              <a:t>the DIFS time intervals</a:t>
            </a:r>
            <a:endParaRPr lang="zh-TW" altLang="en-US" dirty="0"/>
          </a:p>
        </p:txBody>
      </p:sp>
      <p:cxnSp>
        <p:nvCxnSpPr>
          <p:cNvPr id="18" name="直線單箭頭接點 17"/>
          <p:cNvCxnSpPr/>
          <p:nvPr/>
        </p:nvCxnSpPr>
        <p:spPr>
          <a:xfrm flipV="1">
            <a:off x="2667000" y="3992880"/>
            <a:ext cx="350520" cy="419252"/>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815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Computing of the Saturation Throughput</a:t>
            </a:r>
            <a:endParaRPr lang="zh-TW" altLang="en-US" dirty="0"/>
          </a:p>
        </p:txBody>
      </p:sp>
      <p:sp>
        <p:nvSpPr>
          <p:cNvPr id="3" name="內容版面配置區 2"/>
          <p:cNvSpPr>
            <a:spLocks noGrp="1"/>
          </p:cNvSpPr>
          <p:nvPr>
            <p:ph idx="1"/>
          </p:nvPr>
        </p:nvSpPr>
        <p:spPr/>
        <p:txBody>
          <a:bodyPr/>
          <a:lstStyle/>
          <a:p>
            <a:r>
              <a:rPr lang="en-US" altLang="zh-TW" dirty="0" smtClean="0"/>
              <a:t>Practical understand the impact of interference</a:t>
            </a:r>
          </a:p>
          <a:p>
            <a:r>
              <a:rPr lang="en-US" altLang="zh-TW" dirty="0" smtClean="0"/>
              <a:t>AP computes: average size of the frame payload (P), maximum payload size (</a:t>
            </a:r>
            <a:r>
              <a:rPr lang="en-US" altLang="zh-TW" dirty="0" err="1" smtClean="0"/>
              <a:t>P</a:t>
            </a:r>
            <a:r>
              <a:rPr lang="en-US" altLang="zh-TW" baseline="-25000" dirty="0" err="1" smtClean="0"/>
              <a:t>max</a:t>
            </a:r>
            <a:r>
              <a:rPr lang="en-US" altLang="zh-TW" dirty="0" smtClean="0"/>
              <a:t>), average data rate (data and ACK), average PER (</a:t>
            </a:r>
            <a:r>
              <a:rPr lang="en-US" altLang="zh-TW" dirty="0" err="1" smtClean="0"/>
              <a:t>p</a:t>
            </a:r>
            <a:r>
              <a:rPr lang="en-US" altLang="zh-TW" baseline="-25000" dirty="0" err="1" smtClean="0"/>
              <a:t>e</a:t>
            </a:r>
            <a:r>
              <a:rPr lang="en-US" altLang="zh-TW" dirty="0" smtClean="0"/>
              <a:t>), and number of active WSs</a:t>
            </a:r>
          </a:p>
        </p:txBody>
      </p:sp>
      <p:pic>
        <p:nvPicPr>
          <p:cNvPr id="4" name="圖片 3"/>
          <p:cNvPicPr>
            <a:picLocks noChangeAspect="1"/>
          </p:cNvPicPr>
          <p:nvPr/>
        </p:nvPicPr>
        <p:blipFill>
          <a:blip r:embed="rId3"/>
          <a:stretch>
            <a:fillRect/>
          </a:stretch>
        </p:blipFill>
        <p:spPr>
          <a:xfrm>
            <a:off x="2714538" y="4688234"/>
            <a:ext cx="4314825" cy="914400"/>
          </a:xfrm>
          <a:prstGeom prst="rect">
            <a:avLst/>
          </a:prstGeom>
        </p:spPr>
      </p:pic>
      <p:sp>
        <p:nvSpPr>
          <p:cNvPr id="5" name="文字方塊 4"/>
          <p:cNvSpPr txBox="1"/>
          <p:nvPr/>
        </p:nvSpPr>
        <p:spPr>
          <a:xfrm>
            <a:off x="1276695" y="3870301"/>
            <a:ext cx="3595255" cy="646331"/>
          </a:xfrm>
          <a:prstGeom prst="rect">
            <a:avLst/>
          </a:prstGeom>
          <a:noFill/>
        </p:spPr>
        <p:txBody>
          <a:bodyPr wrap="square" rtlCol="0">
            <a:spAutoFit/>
          </a:bodyPr>
          <a:lstStyle/>
          <a:p>
            <a:r>
              <a:rPr lang="en-US" altLang="zh-TW" dirty="0" smtClean="0"/>
              <a:t>the probability that a node accesses the medium at a generic time slot</a:t>
            </a:r>
            <a:endParaRPr lang="zh-TW" altLang="en-US" dirty="0"/>
          </a:p>
        </p:txBody>
      </p:sp>
      <p:sp>
        <p:nvSpPr>
          <p:cNvPr id="6" name="文字方塊 5"/>
          <p:cNvSpPr txBox="1"/>
          <p:nvPr/>
        </p:nvSpPr>
        <p:spPr>
          <a:xfrm>
            <a:off x="5541472" y="5591427"/>
            <a:ext cx="3236768" cy="646331"/>
          </a:xfrm>
          <a:prstGeom prst="rect">
            <a:avLst/>
          </a:prstGeom>
          <a:noFill/>
        </p:spPr>
        <p:txBody>
          <a:bodyPr wrap="square" rtlCol="0">
            <a:spAutoFit/>
          </a:bodyPr>
          <a:lstStyle/>
          <a:p>
            <a:r>
              <a:rPr lang="en-US" altLang="zh-TW" dirty="0" smtClean="0"/>
              <a:t>the average duration of a time interval in which an event occurs</a:t>
            </a:r>
            <a:endParaRPr lang="zh-TW" altLang="en-US" dirty="0"/>
          </a:p>
        </p:txBody>
      </p:sp>
      <p:cxnSp>
        <p:nvCxnSpPr>
          <p:cNvPr id="8" name="直線單箭頭接點 7"/>
          <p:cNvCxnSpPr/>
          <p:nvPr/>
        </p:nvCxnSpPr>
        <p:spPr>
          <a:xfrm flipH="1" flipV="1">
            <a:off x="3794760" y="4516632"/>
            <a:ext cx="259080" cy="273314"/>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單箭頭接點 8"/>
          <p:cNvCxnSpPr/>
          <p:nvPr/>
        </p:nvCxnSpPr>
        <p:spPr>
          <a:xfrm>
            <a:off x="5718464" y="5449228"/>
            <a:ext cx="234488" cy="183886"/>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1" name="文字方塊 10"/>
          <p:cNvSpPr txBox="1"/>
          <p:nvPr/>
        </p:nvSpPr>
        <p:spPr>
          <a:xfrm>
            <a:off x="5173762" y="3870301"/>
            <a:ext cx="2371898" cy="646331"/>
          </a:xfrm>
          <a:prstGeom prst="rect">
            <a:avLst/>
          </a:prstGeom>
          <a:noFill/>
        </p:spPr>
        <p:txBody>
          <a:bodyPr wrap="square" rtlCol="0">
            <a:spAutoFit/>
          </a:bodyPr>
          <a:lstStyle/>
          <a:p>
            <a:r>
              <a:rPr lang="en-US" altLang="zh-TW" dirty="0" smtClean="0"/>
              <a:t>The average size of the frame payload</a:t>
            </a:r>
            <a:endParaRPr lang="zh-TW" altLang="en-US" dirty="0"/>
          </a:p>
        </p:txBody>
      </p:sp>
      <p:cxnSp>
        <p:nvCxnSpPr>
          <p:cNvPr id="13" name="直線單箭頭接點 12"/>
          <p:cNvCxnSpPr/>
          <p:nvPr/>
        </p:nvCxnSpPr>
        <p:spPr>
          <a:xfrm flipV="1">
            <a:off x="5770072" y="4516632"/>
            <a:ext cx="65636" cy="241750"/>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pic>
        <p:nvPicPr>
          <p:cNvPr id="15" name="圖片 14"/>
          <p:cNvPicPr>
            <a:picLocks noChangeAspect="1"/>
          </p:cNvPicPr>
          <p:nvPr/>
        </p:nvPicPr>
        <p:blipFill>
          <a:blip r:embed="rId4"/>
          <a:stretch>
            <a:fillRect/>
          </a:stretch>
        </p:blipFill>
        <p:spPr>
          <a:xfrm>
            <a:off x="1049196" y="5633114"/>
            <a:ext cx="3053848" cy="1033793"/>
          </a:xfrm>
          <a:prstGeom prst="rect">
            <a:avLst/>
          </a:prstGeom>
        </p:spPr>
      </p:pic>
    </p:spTree>
    <p:extLst>
      <p:ext uri="{BB962C8B-B14F-4D97-AF65-F5344CB8AC3E}">
        <p14:creationId xmlns:p14="http://schemas.microsoft.com/office/powerpoint/2010/main" val="3620872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System Implementation</a:t>
            </a:r>
            <a:endParaRPr lang="zh-TW" altLang="en-US" dirty="0"/>
          </a:p>
        </p:txBody>
      </p:sp>
      <p:sp>
        <p:nvSpPr>
          <p:cNvPr id="3" name="內容版面配置區 2"/>
          <p:cNvSpPr>
            <a:spLocks noGrp="1"/>
          </p:cNvSpPr>
          <p:nvPr>
            <p:ph idx="1"/>
          </p:nvPr>
        </p:nvSpPr>
        <p:spPr/>
        <p:txBody>
          <a:bodyPr/>
          <a:lstStyle/>
          <a:p>
            <a:r>
              <a:rPr lang="en-US" altLang="zh-TW" dirty="0" smtClean="0"/>
              <a:t>Implement at mac80211 </a:t>
            </a:r>
            <a:r>
              <a:rPr lang="en-US" altLang="zh-TW" dirty="0"/>
              <a:t>module of the Linux wireless driver compact-wireless </a:t>
            </a:r>
            <a:r>
              <a:rPr lang="en-US" altLang="zh-TW" dirty="0" smtClean="0"/>
              <a:t>2011-21-01</a:t>
            </a:r>
          </a:p>
          <a:p>
            <a:r>
              <a:rPr lang="en-US" altLang="zh-TW" dirty="0" smtClean="0"/>
              <a:t>implement </a:t>
            </a:r>
            <a:r>
              <a:rPr lang="en-US" altLang="zh-TW" dirty="0"/>
              <a:t>the computation of S and </a:t>
            </a:r>
            <a:r>
              <a:rPr lang="en-US" altLang="zh-TW" dirty="0" smtClean="0"/>
              <a:t>S</a:t>
            </a:r>
            <a:r>
              <a:rPr lang="en-US" altLang="zh-TW" baseline="-25000" dirty="0" smtClean="0"/>
              <a:t>in</a:t>
            </a:r>
            <a:r>
              <a:rPr lang="en-US" altLang="zh-TW" dirty="0" smtClean="0"/>
              <a:t> with </a:t>
            </a:r>
            <a:r>
              <a:rPr lang="en-US" altLang="zh-TW" dirty="0"/>
              <a:t>a simple user-space program that reads the measurements from file system </a:t>
            </a:r>
            <a:endParaRPr lang="zh-TW" altLang="en-US" dirty="0"/>
          </a:p>
        </p:txBody>
      </p:sp>
    </p:spTree>
    <p:extLst>
      <p:ext uri="{BB962C8B-B14F-4D97-AF65-F5344CB8AC3E}">
        <p14:creationId xmlns:p14="http://schemas.microsoft.com/office/powerpoint/2010/main" val="698225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Experiment Setup</a:t>
            </a:r>
            <a:endParaRPr lang="zh-TW" altLang="en-US" dirty="0"/>
          </a:p>
        </p:txBody>
      </p:sp>
      <p:sp>
        <p:nvSpPr>
          <p:cNvPr id="3" name="內容版面配置區 2"/>
          <p:cNvSpPr>
            <a:spLocks noGrp="1"/>
          </p:cNvSpPr>
          <p:nvPr>
            <p:ph idx="1"/>
          </p:nvPr>
        </p:nvSpPr>
        <p:spPr>
          <a:xfrm>
            <a:off x="628650" y="1825624"/>
            <a:ext cx="7886700" cy="4731039"/>
          </a:xfrm>
        </p:spPr>
        <p:txBody>
          <a:bodyPr>
            <a:normAutofit fontScale="92500" lnSpcReduction="10000"/>
          </a:bodyPr>
          <a:lstStyle/>
          <a:p>
            <a:r>
              <a:rPr lang="en-US" altLang="zh-TW" dirty="0"/>
              <a:t>18 detectable </a:t>
            </a:r>
            <a:r>
              <a:rPr lang="en-US" altLang="zh-TW" dirty="0" smtClean="0"/>
              <a:t>APs</a:t>
            </a:r>
          </a:p>
          <a:p>
            <a:pPr lvl="1"/>
            <a:r>
              <a:rPr lang="en-US" altLang="zh-TW" dirty="0"/>
              <a:t>part of 6 different SSID, whose signal is received at an average strength of −83 </a:t>
            </a:r>
            <a:r>
              <a:rPr lang="en-US" altLang="zh-TW" dirty="0" err="1" smtClean="0"/>
              <a:t>dBm</a:t>
            </a:r>
            <a:endParaRPr lang="en-US" altLang="zh-TW" dirty="0" smtClean="0"/>
          </a:p>
          <a:p>
            <a:r>
              <a:rPr lang="en-US" altLang="zh-TW" dirty="0"/>
              <a:t>2</a:t>
            </a:r>
            <a:r>
              <a:rPr lang="en-US" altLang="zh-TW" dirty="0" smtClean="0"/>
              <a:t> stations and 2 APs</a:t>
            </a:r>
          </a:p>
          <a:p>
            <a:r>
              <a:rPr lang="en-US" altLang="zh-TW" dirty="0"/>
              <a:t>Each AP runs the modified driver </a:t>
            </a:r>
            <a:r>
              <a:rPr lang="en-US" altLang="zh-TW" dirty="0" smtClean="0"/>
              <a:t/>
            </a:r>
            <a:br>
              <a:rPr lang="en-US" altLang="zh-TW" dirty="0" smtClean="0"/>
            </a:br>
            <a:r>
              <a:rPr lang="en-US" altLang="zh-TW" dirty="0" smtClean="0"/>
              <a:t>for </a:t>
            </a:r>
            <a:r>
              <a:rPr lang="en-US" altLang="zh-TW" dirty="0"/>
              <a:t>the computation of I and the </a:t>
            </a:r>
            <a:r>
              <a:rPr lang="en-US" altLang="zh-TW" dirty="0" smtClean="0"/>
              <a:t/>
            </a:r>
            <a:br>
              <a:rPr lang="en-US" altLang="zh-TW" dirty="0" smtClean="0"/>
            </a:br>
            <a:r>
              <a:rPr lang="en-US" altLang="zh-TW" dirty="0" smtClean="0"/>
              <a:t>application </a:t>
            </a:r>
            <a:r>
              <a:rPr lang="en-US" altLang="zh-TW" dirty="0"/>
              <a:t>for </a:t>
            </a:r>
            <a:r>
              <a:rPr lang="en-US" altLang="zh-TW" dirty="0" smtClean="0"/>
              <a:t>the computation </a:t>
            </a:r>
            <a:br>
              <a:rPr lang="en-US" altLang="zh-TW" dirty="0" smtClean="0"/>
            </a:br>
            <a:r>
              <a:rPr lang="en-US" altLang="zh-TW" dirty="0" smtClean="0"/>
              <a:t>of </a:t>
            </a:r>
            <a:r>
              <a:rPr lang="en-US" altLang="zh-TW" dirty="0"/>
              <a:t>S and </a:t>
            </a:r>
            <a:r>
              <a:rPr lang="en-US" altLang="zh-TW" dirty="0" smtClean="0"/>
              <a:t>S</a:t>
            </a:r>
            <a:r>
              <a:rPr lang="en-US" altLang="zh-TW" baseline="-25000" dirty="0" smtClean="0"/>
              <a:t>in</a:t>
            </a:r>
            <a:r>
              <a:rPr lang="zh-TW" altLang="en-US" baseline="-25000" dirty="0" smtClean="0"/>
              <a:t> </a:t>
            </a:r>
            <a:r>
              <a:rPr lang="zh-TW" altLang="en-US" dirty="0"/>
              <a:t> </a:t>
            </a:r>
            <a:endParaRPr lang="en-US" altLang="zh-TW" dirty="0" smtClean="0"/>
          </a:p>
          <a:p>
            <a:r>
              <a:rPr lang="en-US" altLang="zh-TW" dirty="0"/>
              <a:t>BSS1 operates on channel </a:t>
            </a:r>
            <a:r>
              <a:rPr lang="en-US" altLang="zh-TW" dirty="0" smtClean="0"/>
              <a:t>6 </a:t>
            </a:r>
            <a:r>
              <a:rPr lang="en-US" altLang="zh-TW" dirty="0"/>
              <a:t/>
            </a:r>
            <a:br>
              <a:rPr lang="en-US" altLang="zh-TW" dirty="0"/>
            </a:br>
            <a:r>
              <a:rPr lang="en-US" altLang="zh-TW" dirty="0"/>
              <a:t>while </a:t>
            </a:r>
            <a:r>
              <a:rPr lang="en-US" altLang="zh-TW" dirty="0" smtClean="0"/>
              <a:t>BSS2 acts as </a:t>
            </a:r>
            <a:r>
              <a:rPr lang="en-US" altLang="zh-TW" dirty="0"/>
              <a:t>an </a:t>
            </a:r>
            <a:r>
              <a:rPr lang="en-US" altLang="zh-TW" dirty="0" smtClean="0"/>
              <a:t>interferer</a:t>
            </a:r>
          </a:p>
          <a:p>
            <a:r>
              <a:rPr lang="en-US" altLang="zh-TW" dirty="0" smtClean="0"/>
              <a:t>saturate </a:t>
            </a:r>
            <a:r>
              <a:rPr lang="en-US" altLang="zh-TW" dirty="0"/>
              <a:t>BSS1’s capacity with a </a:t>
            </a:r>
            <a:r>
              <a:rPr lang="en-US" altLang="zh-TW" dirty="0" smtClean="0"/>
              <a:t/>
            </a:r>
            <a:br>
              <a:rPr lang="en-US" altLang="zh-TW" dirty="0" smtClean="0"/>
            </a:br>
            <a:r>
              <a:rPr lang="en-US" altLang="zh-TW" dirty="0" smtClean="0"/>
              <a:t>downlink </a:t>
            </a:r>
            <a:r>
              <a:rPr lang="en-US" altLang="zh-TW" dirty="0"/>
              <a:t>UDP flow from the server </a:t>
            </a:r>
            <a:r>
              <a:rPr lang="en-US" altLang="zh-TW" dirty="0" smtClean="0"/>
              <a:t>to WS1 </a:t>
            </a:r>
            <a:r>
              <a:rPr lang="en-US" altLang="zh-TW" dirty="0"/>
              <a:t>(through AP1), at a rate of 30 Mbps</a:t>
            </a:r>
            <a:endParaRPr lang="en-US" altLang="zh-TW" dirty="0" smtClean="0"/>
          </a:p>
        </p:txBody>
      </p:sp>
      <p:pic>
        <p:nvPicPr>
          <p:cNvPr id="4" name="圖片 3"/>
          <p:cNvPicPr>
            <a:picLocks noChangeAspect="1"/>
          </p:cNvPicPr>
          <p:nvPr/>
        </p:nvPicPr>
        <p:blipFill>
          <a:blip r:embed="rId3"/>
          <a:stretch>
            <a:fillRect/>
          </a:stretch>
        </p:blipFill>
        <p:spPr>
          <a:xfrm>
            <a:off x="5768618" y="2790104"/>
            <a:ext cx="3126000" cy="2821520"/>
          </a:xfrm>
          <a:prstGeom prst="rect">
            <a:avLst/>
          </a:prstGeom>
        </p:spPr>
      </p:pic>
      <p:sp>
        <p:nvSpPr>
          <p:cNvPr id="6" name="文字方塊 5"/>
          <p:cNvSpPr txBox="1"/>
          <p:nvPr/>
        </p:nvSpPr>
        <p:spPr>
          <a:xfrm>
            <a:off x="5324168" y="4572000"/>
            <a:ext cx="638316" cy="369332"/>
          </a:xfrm>
          <a:prstGeom prst="rect">
            <a:avLst/>
          </a:prstGeom>
          <a:noFill/>
        </p:spPr>
        <p:txBody>
          <a:bodyPr wrap="none" rtlCol="0">
            <a:spAutoFit/>
          </a:bodyPr>
          <a:lstStyle/>
          <a:p>
            <a:r>
              <a:rPr lang="en-US" altLang="zh-TW" dirty="0" smtClean="0"/>
              <a:t>BSS1</a:t>
            </a:r>
            <a:endParaRPr lang="zh-TW" altLang="en-US" dirty="0"/>
          </a:p>
        </p:txBody>
      </p:sp>
      <p:sp>
        <p:nvSpPr>
          <p:cNvPr id="7" name="文字方塊 6"/>
          <p:cNvSpPr txBox="1"/>
          <p:nvPr/>
        </p:nvSpPr>
        <p:spPr>
          <a:xfrm>
            <a:off x="6337328" y="4572000"/>
            <a:ext cx="638316" cy="369332"/>
          </a:xfrm>
          <a:prstGeom prst="rect">
            <a:avLst/>
          </a:prstGeom>
          <a:noFill/>
        </p:spPr>
        <p:txBody>
          <a:bodyPr wrap="none" rtlCol="0">
            <a:spAutoFit/>
          </a:bodyPr>
          <a:lstStyle/>
          <a:p>
            <a:r>
              <a:rPr lang="en-US" altLang="zh-TW" dirty="0" smtClean="0"/>
              <a:t>BSS2</a:t>
            </a:r>
            <a:endParaRPr lang="zh-TW" altLang="en-US" dirty="0"/>
          </a:p>
        </p:txBody>
      </p:sp>
    </p:spTree>
    <p:extLst>
      <p:ext uri="{BB962C8B-B14F-4D97-AF65-F5344CB8AC3E}">
        <p14:creationId xmlns:p14="http://schemas.microsoft.com/office/powerpoint/2010/main" val="784303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Performance on Different channel</a:t>
            </a:r>
            <a:endParaRPr lang="zh-TW" altLang="en-US" dirty="0"/>
          </a:p>
        </p:txBody>
      </p:sp>
      <p:sp>
        <p:nvSpPr>
          <p:cNvPr id="3" name="內容版面配置區 2"/>
          <p:cNvSpPr>
            <a:spLocks noGrp="1"/>
          </p:cNvSpPr>
          <p:nvPr>
            <p:ph idx="1"/>
          </p:nvPr>
        </p:nvSpPr>
        <p:spPr/>
        <p:txBody>
          <a:bodyPr/>
          <a:lstStyle/>
          <a:p>
            <a:endParaRPr lang="zh-TW" altLang="en-US" dirty="0"/>
          </a:p>
        </p:txBody>
      </p:sp>
      <p:pic>
        <p:nvPicPr>
          <p:cNvPr id="4" name="圖片 3"/>
          <p:cNvPicPr>
            <a:picLocks noChangeAspect="1"/>
          </p:cNvPicPr>
          <p:nvPr/>
        </p:nvPicPr>
        <p:blipFill>
          <a:blip r:embed="rId3"/>
          <a:stretch>
            <a:fillRect/>
          </a:stretch>
        </p:blipFill>
        <p:spPr>
          <a:xfrm>
            <a:off x="296933" y="2304446"/>
            <a:ext cx="6927812" cy="3872517"/>
          </a:xfrm>
          <a:prstGeom prst="rect">
            <a:avLst/>
          </a:prstGeom>
        </p:spPr>
      </p:pic>
      <p:sp>
        <p:nvSpPr>
          <p:cNvPr id="5" name="文字方塊 4"/>
          <p:cNvSpPr txBox="1"/>
          <p:nvPr/>
        </p:nvSpPr>
        <p:spPr>
          <a:xfrm>
            <a:off x="1253613" y="4678675"/>
            <a:ext cx="2477730" cy="369332"/>
          </a:xfrm>
          <a:prstGeom prst="rect">
            <a:avLst/>
          </a:prstGeom>
          <a:noFill/>
        </p:spPr>
        <p:txBody>
          <a:bodyPr wrap="square" rtlCol="0">
            <a:spAutoFit/>
          </a:bodyPr>
          <a:lstStyle/>
          <a:p>
            <a:r>
              <a:rPr lang="en-US" altLang="zh-TW" dirty="0" smtClean="0"/>
              <a:t>No traffic within BSS2</a:t>
            </a:r>
            <a:endParaRPr lang="zh-TW" altLang="en-US" dirty="0"/>
          </a:p>
        </p:txBody>
      </p:sp>
      <p:cxnSp>
        <p:nvCxnSpPr>
          <p:cNvPr id="7" name="直線單箭頭接點 6"/>
          <p:cNvCxnSpPr>
            <a:stCxn id="5" idx="1"/>
          </p:cNvCxnSpPr>
          <p:nvPr/>
        </p:nvCxnSpPr>
        <p:spPr>
          <a:xfrm flipH="1" flipV="1">
            <a:off x="884907" y="4855657"/>
            <a:ext cx="368706" cy="7684"/>
          </a:xfrm>
          <a:prstGeom prst="straightConnector1">
            <a:avLst/>
          </a:prstGeom>
          <a:ln w="28575">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 name="直線單箭頭接點 8"/>
          <p:cNvCxnSpPr/>
          <p:nvPr/>
        </p:nvCxnSpPr>
        <p:spPr>
          <a:xfrm flipH="1">
            <a:off x="3377381" y="4868902"/>
            <a:ext cx="722671" cy="0"/>
          </a:xfrm>
          <a:prstGeom prst="straightConnector1">
            <a:avLst/>
          </a:prstGeom>
          <a:ln w="28575">
            <a:solidFill>
              <a:srgbClr val="C0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pic>
        <p:nvPicPr>
          <p:cNvPr id="11" name="圖片 10"/>
          <p:cNvPicPr>
            <a:picLocks noChangeAspect="1"/>
          </p:cNvPicPr>
          <p:nvPr/>
        </p:nvPicPr>
        <p:blipFill>
          <a:blip r:embed="rId4"/>
          <a:stretch>
            <a:fillRect/>
          </a:stretch>
        </p:blipFill>
        <p:spPr>
          <a:xfrm>
            <a:off x="7403949" y="1519163"/>
            <a:ext cx="1740051" cy="1570566"/>
          </a:xfrm>
          <a:prstGeom prst="rect">
            <a:avLst/>
          </a:prstGeom>
        </p:spPr>
      </p:pic>
      <p:sp>
        <p:nvSpPr>
          <p:cNvPr id="17" name="文字方塊 16"/>
          <p:cNvSpPr txBox="1"/>
          <p:nvPr/>
        </p:nvSpPr>
        <p:spPr>
          <a:xfrm>
            <a:off x="4511042" y="4678675"/>
            <a:ext cx="2477730" cy="646331"/>
          </a:xfrm>
          <a:prstGeom prst="rect">
            <a:avLst/>
          </a:prstGeom>
          <a:noFill/>
        </p:spPr>
        <p:txBody>
          <a:bodyPr wrap="square" rtlCol="0">
            <a:spAutoFit/>
          </a:bodyPr>
          <a:lstStyle/>
          <a:p>
            <a:r>
              <a:rPr lang="en-US" altLang="zh-TW" dirty="0" smtClean="0"/>
              <a:t>30 Mbps from server to WS2</a:t>
            </a:r>
            <a:endParaRPr lang="zh-TW" altLang="en-US" dirty="0"/>
          </a:p>
        </p:txBody>
      </p:sp>
      <p:cxnSp>
        <p:nvCxnSpPr>
          <p:cNvPr id="18" name="直線單箭頭接點 17"/>
          <p:cNvCxnSpPr/>
          <p:nvPr/>
        </p:nvCxnSpPr>
        <p:spPr>
          <a:xfrm flipH="1" flipV="1">
            <a:off x="4061342" y="4850096"/>
            <a:ext cx="368706" cy="5561"/>
          </a:xfrm>
          <a:prstGeom prst="straightConnector1">
            <a:avLst/>
          </a:prstGeom>
          <a:ln w="28575">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9" name="直線單箭頭接點 18"/>
          <p:cNvCxnSpPr/>
          <p:nvPr/>
        </p:nvCxnSpPr>
        <p:spPr>
          <a:xfrm flipH="1">
            <a:off x="6907778" y="4863341"/>
            <a:ext cx="368710" cy="0"/>
          </a:xfrm>
          <a:prstGeom prst="straightConnector1">
            <a:avLst/>
          </a:prstGeom>
          <a:ln w="28575">
            <a:solidFill>
              <a:srgbClr val="C0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66972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varying both the channel used by the </a:t>
            </a:r>
            <a:r>
              <a:rPr lang="en-US" altLang="zh-TW" dirty="0" smtClean="0"/>
              <a:t>interferer (BSS2</a:t>
            </a:r>
            <a:r>
              <a:rPr lang="en-US" altLang="zh-TW" dirty="0"/>
              <a:t>) and its offered load</a:t>
            </a:r>
            <a:endParaRPr lang="zh-TW" altLang="en-US" dirty="0"/>
          </a:p>
        </p:txBody>
      </p:sp>
      <p:sp>
        <p:nvSpPr>
          <p:cNvPr id="3" name="內容版面配置區 2"/>
          <p:cNvSpPr>
            <a:spLocks noGrp="1"/>
          </p:cNvSpPr>
          <p:nvPr>
            <p:ph idx="1"/>
          </p:nvPr>
        </p:nvSpPr>
        <p:spPr>
          <a:xfrm>
            <a:off x="554908" y="1690689"/>
            <a:ext cx="7886700" cy="4351338"/>
          </a:xfrm>
        </p:spPr>
        <p:txBody>
          <a:bodyPr/>
          <a:lstStyle/>
          <a:p>
            <a:r>
              <a:rPr lang="en-US" altLang="zh-TW" dirty="0" smtClean="0"/>
              <a:t>AP2 operates on channel 6, 7, 9, 11</a:t>
            </a:r>
            <a:endParaRPr lang="zh-TW" altLang="en-US" dirty="0"/>
          </a:p>
        </p:txBody>
      </p:sp>
      <p:pic>
        <p:nvPicPr>
          <p:cNvPr id="4" name="圖片 3"/>
          <p:cNvPicPr>
            <a:picLocks noChangeAspect="1"/>
          </p:cNvPicPr>
          <p:nvPr/>
        </p:nvPicPr>
        <p:blipFill>
          <a:blip r:embed="rId3"/>
          <a:stretch>
            <a:fillRect/>
          </a:stretch>
        </p:blipFill>
        <p:spPr>
          <a:xfrm>
            <a:off x="1922059" y="4436203"/>
            <a:ext cx="4741284" cy="2311727"/>
          </a:xfrm>
          <a:prstGeom prst="rect">
            <a:avLst/>
          </a:prstGeom>
        </p:spPr>
      </p:pic>
      <p:pic>
        <p:nvPicPr>
          <p:cNvPr id="5" name="圖片 4"/>
          <p:cNvPicPr>
            <a:picLocks noChangeAspect="1"/>
          </p:cNvPicPr>
          <p:nvPr/>
        </p:nvPicPr>
        <p:blipFill>
          <a:blip r:embed="rId4"/>
          <a:stretch>
            <a:fillRect/>
          </a:stretch>
        </p:blipFill>
        <p:spPr>
          <a:xfrm>
            <a:off x="1789324" y="2150092"/>
            <a:ext cx="4688464" cy="2286111"/>
          </a:xfrm>
          <a:prstGeom prst="rect">
            <a:avLst/>
          </a:prstGeom>
        </p:spPr>
      </p:pic>
      <p:sp>
        <p:nvSpPr>
          <p:cNvPr id="6" name="文字方塊 5"/>
          <p:cNvSpPr txBox="1"/>
          <p:nvPr/>
        </p:nvSpPr>
        <p:spPr>
          <a:xfrm>
            <a:off x="6898486" y="3016252"/>
            <a:ext cx="1122423" cy="369332"/>
          </a:xfrm>
          <a:prstGeom prst="rect">
            <a:avLst/>
          </a:prstGeom>
          <a:noFill/>
        </p:spPr>
        <p:txBody>
          <a:bodyPr wrap="none" rtlCol="0">
            <a:spAutoFit/>
          </a:bodyPr>
          <a:lstStyle/>
          <a:p>
            <a:r>
              <a:rPr lang="en-US" altLang="zh-TW" dirty="0" smtClean="0"/>
              <a:t>Channel 6</a:t>
            </a:r>
            <a:endParaRPr lang="zh-TW" altLang="en-US" dirty="0"/>
          </a:p>
        </p:txBody>
      </p:sp>
      <p:sp>
        <p:nvSpPr>
          <p:cNvPr id="7" name="文字方塊 6"/>
          <p:cNvSpPr txBox="1"/>
          <p:nvPr/>
        </p:nvSpPr>
        <p:spPr>
          <a:xfrm>
            <a:off x="7028135" y="5407400"/>
            <a:ext cx="1239442" cy="369332"/>
          </a:xfrm>
          <a:prstGeom prst="rect">
            <a:avLst/>
          </a:prstGeom>
          <a:noFill/>
        </p:spPr>
        <p:txBody>
          <a:bodyPr wrap="none" rtlCol="0">
            <a:spAutoFit/>
          </a:bodyPr>
          <a:lstStyle/>
          <a:p>
            <a:r>
              <a:rPr lang="en-US" altLang="zh-TW" dirty="0" smtClean="0"/>
              <a:t>Channel 11</a:t>
            </a:r>
            <a:endParaRPr lang="zh-TW" altLang="en-US" dirty="0"/>
          </a:p>
        </p:txBody>
      </p:sp>
    </p:spTree>
    <p:extLst>
      <p:ext uri="{BB962C8B-B14F-4D97-AF65-F5344CB8AC3E}">
        <p14:creationId xmlns:p14="http://schemas.microsoft.com/office/powerpoint/2010/main" val="34064278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1115</TotalTime>
  <Words>1204</Words>
  <Application>Microsoft Office PowerPoint</Application>
  <PresentationFormat>如螢幕大小 (4:3)</PresentationFormat>
  <Paragraphs>118</Paragraphs>
  <Slides>13</Slides>
  <Notes>10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13</vt:i4>
      </vt:variant>
    </vt:vector>
  </HeadingPairs>
  <TitlesOfParts>
    <vt:vector size="18" baseType="lpstr">
      <vt:lpstr>新細明體</vt:lpstr>
      <vt:lpstr>Arial</vt:lpstr>
      <vt:lpstr>Calibri</vt:lpstr>
      <vt:lpstr>Calibri Light</vt:lpstr>
      <vt:lpstr>Office 佈景主題</vt:lpstr>
      <vt:lpstr>A Passive Solution for Interference Estimation in WiFi Networks</vt:lpstr>
      <vt:lpstr>Introduction</vt:lpstr>
      <vt:lpstr>Inferring Interference</vt:lpstr>
      <vt:lpstr>Expected Time Interval</vt:lpstr>
      <vt:lpstr>Computing of the Saturation Throughput</vt:lpstr>
      <vt:lpstr>System Implementation</vt:lpstr>
      <vt:lpstr>Experiment Setup</vt:lpstr>
      <vt:lpstr>Performance on Different channel</vt:lpstr>
      <vt:lpstr>varying both the channel used by the interferer (BSS2) and its offered load</vt:lpstr>
      <vt:lpstr>varying both the channel used by the interferer (BSS2) and its offered load</vt:lpstr>
      <vt:lpstr>Non-WiFi Devices Interference</vt:lpstr>
      <vt:lpstr>Non-WiFi Devices Interference</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yibin</dc:creator>
  <cp:lastModifiedBy>yibin</cp:lastModifiedBy>
  <cp:revision>40</cp:revision>
  <dcterms:created xsi:type="dcterms:W3CDTF">2015-11-02T04:51:18Z</dcterms:created>
  <dcterms:modified xsi:type="dcterms:W3CDTF">2015-11-02T23:27:01Z</dcterms:modified>
</cp:coreProperties>
</file>