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5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81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8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89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3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57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09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6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22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73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09D3-3283-4913-91AE-BF082390113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08FA-A4E9-45DC-8AA7-A470236DC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32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9701" y="1109484"/>
            <a:ext cx="8020319" cy="2387600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A </a:t>
            </a:r>
            <a:r>
              <a:rPr lang="en-US" altLang="zh-TW" sz="3600" dirty="0" err="1"/>
              <a:t>QoE</a:t>
            </a:r>
            <a:r>
              <a:rPr lang="en-US" altLang="zh-TW" sz="3600" dirty="0"/>
              <a:t> study of different stream and </a:t>
            </a:r>
            <a:r>
              <a:rPr lang="en-US" altLang="zh-TW" sz="3600" dirty="0" smtClean="0"/>
              <a:t>layout configurations </a:t>
            </a:r>
            <a:r>
              <a:rPr lang="en-US" altLang="zh-TW" sz="3600" dirty="0"/>
              <a:t>in video conferencing under </a:t>
            </a:r>
            <a:r>
              <a:rPr lang="en-US" altLang="zh-TW" sz="3600" dirty="0" smtClean="0"/>
              <a:t>limited network conditions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Simon N.B.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Gunkel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Marwin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Schmitt, Pablo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Cesar</a:t>
            </a:r>
            <a:b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CWI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: Centrum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Wiskunde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</a:rPr>
              <a:t>Informatica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Science Park 123, 1098 XG Amsterdam, Netherlands</a:t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gunkel@cwi.nl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</a:rPr>
              <a:t>, schmitt@cwi.nl, p.s.cesar@cwi.nl </a:t>
            </a: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3487" y="6078828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IEEE Quality of Multimedia Experience (</a:t>
            </a:r>
            <a:r>
              <a:rPr lang="en-US" altLang="zh-TW" dirty="0" err="1" smtClean="0"/>
              <a:t>QoMEX</a:t>
            </a:r>
            <a:r>
              <a:rPr lang="en-US" altLang="zh-TW" dirty="0" smtClean="0"/>
              <a:t>) 2015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87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RQ1. How is the relationship between </a:t>
            </a:r>
            <a:r>
              <a:rPr lang="en-US" altLang="zh-TW" dirty="0" smtClean="0"/>
              <a:t>individual influencing </a:t>
            </a:r>
            <a:r>
              <a:rPr lang="en-US" altLang="zh-TW" dirty="0"/>
              <a:t>factors and the </a:t>
            </a:r>
            <a:r>
              <a:rPr lang="en-US" altLang="zh-TW" dirty="0" err="1"/>
              <a:t>QoE</a:t>
            </a:r>
            <a:r>
              <a:rPr lang="en-US" altLang="zh-TW" dirty="0" smtClean="0"/>
              <a:t>?</a:t>
            </a:r>
          </a:p>
          <a:p>
            <a:r>
              <a:rPr lang="en-US" altLang="zh-TW" dirty="0"/>
              <a:t>RQ2. What is the impact of network restrictions to </a:t>
            </a:r>
            <a:r>
              <a:rPr lang="en-US" altLang="zh-TW" dirty="0" smtClean="0"/>
              <a:t>the choice </a:t>
            </a:r>
            <a:r>
              <a:rPr lang="en-US" altLang="zh-TW" dirty="0"/>
              <a:t>of layouts? </a:t>
            </a:r>
            <a:endParaRPr lang="en-US" altLang="zh-TW" dirty="0" smtClean="0"/>
          </a:p>
          <a:p>
            <a:r>
              <a:rPr lang="en-US" altLang="zh-TW" dirty="0"/>
              <a:t>RQ3. Can we improve the </a:t>
            </a:r>
            <a:r>
              <a:rPr lang="en-US" altLang="zh-TW" dirty="0" err="1"/>
              <a:t>QoE</a:t>
            </a:r>
            <a:r>
              <a:rPr lang="en-US" altLang="zh-TW" dirty="0"/>
              <a:t> by choosing a </a:t>
            </a:r>
            <a:r>
              <a:rPr lang="en-US" altLang="zh-TW" dirty="0" smtClean="0"/>
              <a:t>particular layout </a:t>
            </a:r>
            <a:r>
              <a:rPr lang="en-US" altLang="zh-TW" dirty="0"/>
              <a:t>and stream configuration based on the </a:t>
            </a:r>
            <a:r>
              <a:rPr lang="en-US" altLang="zh-TW" dirty="0" smtClean="0"/>
              <a:t>network limitations</a:t>
            </a:r>
            <a:r>
              <a:rPr lang="en-US" altLang="zh-TW" dirty="0"/>
              <a:t>?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993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Study Conditions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LQ</a:t>
            </a:r>
            <a:r>
              <a:rPr lang="en-US" altLang="zh-TW" dirty="0"/>
              <a:t>: 320x180, </a:t>
            </a:r>
            <a:r>
              <a:rPr lang="en-US" altLang="zh-TW" dirty="0" smtClean="0"/>
              <a:t>15 fps, and 128 kbps</a:t>
            </a:r>
          </a:p>
          <a:p>
            <a:r>
              <a:rPr lang="en-US" altLang="zh-TW" dirty="0"/>
              <a:t>HQ: </a:t>
            </a:r>
            <a:r>
              <a:rPr lang="en-US" altLang="zh-TW" dirty="0" smtClean="0"/>
              <a:t>1280x720, 15fps and 800kbps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06349"/>
            <a:ext cx="8220075" cy="31051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16714" y="3335628"/>
            <a:ext cx="863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C1/C2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6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Similar PC and rooms (furniture and lighting)</a:t>
            </a:r>
          </a:p>
          <a:p>
            <a:r>
              <a:rPr lang="en-US" altLang="zh-TW" dirty="0"/>
              <a:t>12 </a:t>
            </a:r>
            <a:r>
              <a:rPr lang="en-US" altLang="zh-TW" dirty="0" smtClean="0"/>
              <a:t>questions, assessed </a:t>
            </a:r>
            <a:r>
              <a:rPr lang="en-US" altLang="zh-TW" dirty="0"/>
              <a:t>on a 9-Point </a:t>
            </a:r>
            <a:r>
              <a:rPr lang="en-US" altLang="zh-TW" dirty="0" err="1"/>
              <a:t>likert</a:t>
            </a:r>
            <a:r>
              <a:rPr lang="en-US" altLang="zh-TW" dirty="0"/>
              <a:t>-like </a:t>
            </a:r>
            <a:r>
              <a:rPr lang="en-US" altLang="zh-TW" dirty="0" smtClean="0"/>
              <a:t>scale</a:t>
            </a:r>
          </a:p>
          <a:p>
            <a:r>
              <a:rPr lang="en-US" altLang="zh-TW" dirty="0" smtClean="0"/>
              <a:t>4 </a:t>
            </a:r>
            <a:r>
              <a:rPr lang="en-US" altLang="zh-TW" dirty="0"/>
              <a:t>questions directly concerned </a:t>
            </a:r>
            <a:r>
              <a:rPr lang="en-US" altLang="zh-TW" dirty="0" smtClean="0"/>
              <a:t>with </a:t>
            </a:r>
            <a:r>
              <a:rPr lang="en-US" altLang="zh-TW" dirty="0" err="1" smtClean="0"/>
              <a:t>QoE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Overall experience</a:t>
            </a:r>
          </a:p>
          <a:p>
            <a:pPr lvl="1"/>
            <a:r>
              <a:rPr lang="en-US" altLang="zh-TW" dirty="0" smtClean="0"/>
              <a:t>Visual quality</a:t>
            </a:r>
          </a:p>
          <a:p>
            <a:pPr lvl="1"/>
            <a:r>
              <a:rPr lang="en-US" altLang="zh-TW" dirty="0" smtClean="0"/>
              <a:t>Audio quality</a:t>
            </a:r>
          </a:p>
          <a:p>
            <a:pPr lvl="1"/>
            <a:r>
              <a:rPr lang="en-US" altLang="zh-TW" dirty="0" smtClean="0"/>
              <a:t>Distortion </a:t>
            </a:r>
          </a:p>
          <a:p>
            <a:r>
              <a:rPr lang="en-US" altLang="zh-TW" dirty="0" smtClean="0"/>
              <a:t>Collect information </a:t>
            </a:r>
            <a:r>
              <a:rPr lang="en-US" altLang="zh-TW" dirty="0"/>
              <a:t>from the System (</a:t>
            </a:r>
            <a:r>
              <a:rPr lang="en-US" altLang="zh-TW" dirty="0" smtClean="0"/>
              <a:t>network data, communication </a:t>
            </a:r>
            <a:r>
              <a:rPr lang="en-US" altLang="zh-TW" dirty="0"/>
              <a:t>data) and </a:t>
            </a:r>
            <a:r>
              <a:rPr lang="en-US" altLang="zh-TW" dirty="0" smtClean="0"/>
              <a:t>questionnaire data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459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- Questionnaire </a:t>
            </a:r>
            <a:r>
              <a:rPr lang="en-US" altLang="zh-TW" dirty="0"/>
              <a:t>Rating and Network Loss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67620" cy="4351338"/>
          </a:xfrm>
        </p:spPr>
        <p:txBody>
          <a:bodyPr/>
          <a:lstStyle/>
          <a:p>
            <a:r>
              <a:rPr lang="en-US" altLang="zh-TW" dirty="0"/>
              <a:t>The Overall Experience, Video Quality and Audio Quality are rated similar across the whole </a:t>
            </a:r>
            <a:r>
              <a:rPr lang="en-US" altLang="zh-TW" dirty="0" smtClean="0"/>
              <a:t>study except the distortion</a:t>
            </a:r>
          </a:p>
          <a:p>
            <a:r>
              <a:rPr lang="en-US" altLang="zh-TW" dirty="0"/>
              <a:t> it is difficult for </a:t>
            </a:r>
            <a:r>
              <a:rPr lang="en-US" altLang="zh-TW" dirty="0" smtClean="0"/>
              <a:t>the participants </a:t>
            </a:r>
            <a:r>
              <a:rPr lang="en-US" altLang="zh-TW" dirty="0"/>
              <a:t>to differentiate the between the different factors that </a:t>
            </a:r>
            <a:r>
              <a:rPr lang="en-US" altLang="zh-TW" dirty="0" smtClean="0"/>
              <a:t>influence the </a:t>
            </a:r>
            <a:r>
              <a:rPr lang="en-US" altLang="zh-TW" dirty="0" err="1" smtClean="0"/>
              <a:t>QoE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4130084"/>
            <a:ext cx="8628845" cy="16423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7577" y="5203066"/>
            <a:ext cx="8641724" cy="2833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- Questionnaire </a:t>
            </a:r>
            <a:r>
              <a:rPr lang="en-US" altLang="zh-TW" dirty="0"/>
              <a:t>Rating and Network Loss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loss mainly occurs </a:t>
            </a:r>
            <a:r>
              <a:rPr lang="en-US" altLang="zh-TW" dirty="0"/>
              <a:t>in the high </a:t>
            </a:r>
            <a:r>
              <a:rPr lang="en-US" altLang="zh-TW" dirty="0" smtClean="0"/>
              <a:t>resolution streams</a:t>
            </a:r>
          </a:p>
          <a:p>
            <a:pPr lvl="1"/>
            <a:r>
              <a:rPr lang="en-US" altLang="zh-TW" dirty="0" smtClean="0"/>
              <a:t>higher </a:t>
            </a:r>
            <a:r>
              <a:rPr lang="en-US" altLang="zh-TW" dirty="0"/>
              <a:t>data transfer rates and peaks while switching streams, as well as </a:t>
            </a:r>
            <a:r>
              <a:rPr lang="en-US" altLang="zh-TW" dirty="0" smtClean="0"/>
              <a:t>transmitting I-frames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distortion rating and the loss rate follow the same </a:t>
            </a:r>
            <a:r>
              <a:rPr lang="en-US" altLang="zh-TW" dirty="0" smtClean="0"/>
              <a:t>pattern</a:t>
            </a:r>
          </a:p>
          <a:p>
            <a:pPr>
              <a:buFont typeface="Cambria Math" panose="02040503050406030204" pitchFamily="18" charset="0"/>
              <a:buChar char="⇒"/>
            </a:pPr>
            <a:r>
              <a:rPr lang="en-US" altLang="zh-TW" b="1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the error has more impact on the </a:t>
            </a:r>
            <a:r>
              <a:rPr lang="en-US" altLang="zh-TW" dirty="0" err="1">
                <a:solidFill>
                  <a:srgbClr val="C00000"/>
                </a:solidFill>
              </a:rPr>
              <a:t>QoE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than </a:t>
            </a:r>
            <a:r>
              <a:rPr lang="en-US" altLang="zh-TW" dirty="0">
                <a:solidFill>
                  <a:srgbClr val="C00000"/>
                </a:solidFill>
              </a:rPr>
              <a:t>the lower quality due to lower resolution </a:t>
            </a:r>
            <a:r>
              <a:rPr lang="en-US" altLang="zh-TW" dirty="0" smtClean="0">
                <a:solidFill>
                  <a:srgbClr val="C00000"/>
                </a:solidFill>
              </a:rPr>
              <a:t>and bitrate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– Conditions and Correlations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most values correlate (at least weak) with a </a:t>
            </a:r>
            <a:r>
              <a:rPr lang="en-US" altLang="zh-TW" dirty="0" err="1"/>
              <a:t>negatiive</a:t>
            </a:r>
            <a:r>
              <a:rPr lang="en-US" altLang="zh-TW" dirty="0"/>
              <a:t> correlation of distortion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" y="2639278"/>
            <a:ext cx="8815387" cy="36278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2276" y="5666705"/>
            <a:ext cx="7611414" cy="5102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7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– Conditions and Correlations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Audio became </a:t>
            </a:r>
            <a:r>
              <a:rPr lang="en-US" altLang="zh-TW" dirty="0"/>
              <a:t>more important than video </a:t>
            </a:r>
            <a:r>
              <a:rPr lang="en-US" altLang="zh-TW" dirty="0" smtClean="0"/>
              <a:t>under condition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" y="2603521"/>
            <a:ext cx="8979593" cy="39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</a:t>
            </a:r>
            <a:r>
              <a:rPr lang="en-US" altLang="zh-TW" dirty="0"/>
              <a:t>– Overall ranking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stronger tendency of users towards the </a:t>
            </a:r>
            <a:r>
              <a:rPr lang="en-US" altLang="zh-TW" dirty="0" smtClean="0"/>
              <a:t>tiled layout </a:t>
            </a:r>
            <a:r>
              <a:rPr lang="en-US" altLang="zh-TW" dirty="0"/>
              <a:t>(C2 + </a:t>
            </a:r>
            <a:r>
              <a:rPr lang="en-US" altLang="zh-TW" dirty="0" smtClean="0"/>
              <a:t>C4)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2" y="3340462"/>
            <a:ext cx="9022388" cy="21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it </a:t>
            </a:r>
            <a:r>
              <a:rPr lang="en-US" altLang="zh-TW" dirty="0"/>
              <a:t>is difficult for participants to </a:t>
            </a:r>
            <a:r>
              <a:rPr lang="en-US" altLang="zh-TW" dirty="0" smtClean="0"/>
              <a:t>distinguish between </a:t>
            </a:r>
            <a:r>
              <a:rPr lang="en-US" altLang="zh-TW" dirty="0"/>
              <a:t>the overall conversation dynamics and the different other factors (like video and audio quality) that influence the perception and </a:t>
            </a:r>
            <a:r>
              <a:rPr lang="en-US" altLang="zh-TW" dirty="0" err="1" smtClean="0"/>
              <a:t>QoE</a:t>
            </a:r>
            <a:endParaRPr lang="en-US" altLang="zh-TW" dirty="0" smtClean="0"/>
          </a:p>
          <a:p>
            <a:r>
              <a:rPr lang="en-US" altLang="zh-TW" dirty="0"/>
              <a:t>the correlations between different influencing </a:t>
            </a:r>
            <a:r>
              <a:rPr lang="en-US" altLang="zh-TW" dirty="0" smtClean="0"/>
              <a:t>factors </a:t>
            </a:r>
            <a:r>
              <a:rPr lang="en-US" altLang="zh-TW" dirty="0"/>
              <a:t>are different in the different </a:t>
            </a:r>
            <a:r>
              <a:rPr lang="en-US" altLang="zh-TW" dirty="0" smtClean="0"/>
              <a:t>conditions</a:t>
            </a:r>
          </a:p>
          <a:p>
            <a:r>
              <a:rPr lang="en-US" altLang="zh-TW" dirty="0"/>
              <a:t>our conversation task does </a:t>
            </a:r>
            <a:r>
              <a:rPr lang="en-US" altLang="zh-TW" dirty="0" smtClean="0"/>
              <a:t>not strongly </a:t>
            </a:r>
            <a:r>
              <a:rPr lang="en-US" altLang="zh-TW" dirty="0"/>
              <a:t>depend on visual </a:t>
            </a:r>
            <a:r>
              <a:rPr lang="en-US" altLang="zh-TW" dirty="0" smtClean="0"/>
              <a:t>ques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stability of the system </a:t>
            </a:r>
            <a:r>
              <a:rPr lang="en-US" altLang="zh-TW" dirty="0" smtClean="0"/>
              <a:t>and a </a:t>
            </a:r>
            <a:r>
              <a:rPr lang="en-US" altLang="zh-TW" dirty="0"/>
              <a:t>balanced stream quality, as well as, a balanced visual </a:t>
            </a:r>
            <a:r>
              <a:rPr lang="en-US" altLang="zh-TW" dirty="0" smtClean="0"/>
              <a:t>layout seems </a:t>
            </a:r>
            <a:r>
              <a:rPr lang="en-US" altLang="zh-TW" dirty="0"/>
              <a:t>most satisfying to the users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8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270651" cy="4351338"/>
          </a:xfrm>
        </p:spPr>
        <p:txBody>
          <a:bodyPr/>
          <a:lstStyle/>
          <a:p>
            <a:r>
              <a:rPr lang="en-US" altLang="zh-TW" dirty="0"/>
              <a:t>Wide popularity </a:t>
            </a:r>
            <a:r>
              <a:rPr lang="en-US" altLang="zh-TW" dirty="0" smtClean="0"/>
              <a:t>of video </a:t>
            </a:r>
            <a:r>
              <a:rPr lang="en-US" altLang="zh-TW" dirty="0"/>
              <a:t>conferencing systems</a:t>
            </a:r>
          </a:p>
          <a:p>
            <a:r>
              <a:rPr lang="en-US" altLang="zh-TW" dirty="0" smtClean="0"/>
              <a:t>Limited research </a:t>
            </a:r>
            <a:r>
              <a:rPr lang="en-US" altLang="zh-TW" dirty="0"/>
              <a:t>work in the aspect of </a:t>
            </a:r>
            <a:r>
              <a:rPr lang="en-US" altLang="zh-TW" dirty="0" smtClean="0"/>
              <a:t>group conversation </a:t>
            </a:r>
            <a:r>
              <a:rPr lang="en-US" altLang="zh-TW" dirty="0"/>
              <a:t>analysis in video </a:t>
            </a:r>
            <a:r>
              <a:rPr lang="en-US" altLang="zh-TW" dirty="0" smtClean="0"/>
              <a:t>conferencing</a:t>
            </a:r>
          </a:p>
          <a:p>
            <a:pPr lvl="1"/>
            <a:r>
              <a:rPr lang="en-US" altLang="zh-TW" dirty="0" smtClean="0"/>
              <a:t>one to many</a:t>
            </a:r>
          </a:p>
          <a:p>
            <a:r>
              <a:rPr lang="en-US" altLang="zh-TW" dirty="0" smtClean="0"/>
              <a:t>This paper study the relationship between </a:t>
            </a:r>
            <a:r>
              <a:rPr lang="en-US" altLang="zh-TW" dirty="0" err="1"/>
              <a:t>QoE</a:t>
            </a:r>
            <a:r>
              <a:rPr lang="en-US" altLang="zh-TW" dirty="0"/>
              <a:t> and three different factors: layout, video </a:t>
            </a:r>
            <a:r>
              <a:rPr lang="en-US" altLang="zh-TW" dirty="0" smtClean="0"/>
              <a:t>quality, and </a:t>
            </a:r>
            <a:r>
              <a:rPr lang="en-US" altLang="zh-TW" dirty="0"/>
              <a:t>network </a:t>
            </a:r>
            <a:r>
              <a:rPr lang="en-US" altLang="zh-TW" dirty="0" smtClean="0"/>
              <a:t>limitations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Current Video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569"/>
            <a:ext cx="4210050" cy="3219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74" y="2539206"/>
            <a:ext cx="45243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and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European </a:t>
            </a:r>
            <a:r>
              <a:rPr lang="en-US" altLang="zh-TW" dirty="0"/>
              <a:t>Framework 7 project </a:t>
            </a:r>
            <a:r>
              <a:rPr lang="en-US" altLang="zh-TW" dirty="0" err="1" smtClean="0"/>
              <a:t>Vconect</a:t>
            </a:r>
            <a:endParaRPr lang="en-US" altLang="zh-TW" dirty="0" smtClean="0"/>
          </a:p>
          <a:p>
            <a:r>
              <a:rPr lang="en-US" altLang="zh-TW" dirty="0" smtClean="0"/>
              <a:t>Server-centric architecture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2842891"/>
            <a:ext cx="5578240" cy="38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0" y="365126"/>
            <a:ext cx="8664440" cy="60004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6062" y="365126"/>
            <a:ext cx="4005330" cy="62159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353060" y="445937"/>
            <a:ext cx="4551160" cy="6063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Client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capturing, encoding and transmitting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(conventional video chat)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receive, decode and compose multiple audio and video streams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automated analysis of the captured audio and video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9089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0" y="365126"/>
            <a:ext cx="8664440" cy="60004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0" y="1596979"/>
            <a:ext cx="4332220" cy="508715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9780" y="461656"/>
            <a:ext cx="4100400" cy="6063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Server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Social communication between a large number of end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Efficient packet switch and replicator which connects multiple source to multiple clients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Messages transmissions between components and session management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9546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0" y="365126"/>
            <a:ext cx="8664440" cy="60004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98512" y="683977"/>
            <a:ext cx="4705708" cy="9530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9780" y="1825625"/>
            <a:ext cx="8664440" cy="458587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Reasoning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The </a:t>
            </a:r>
            <a:r>
              <a:rPr lang="en-US" altLang="zh-TW" sz="2400" b="1" dirty="0" err="1" smtClean="0"/>
              <a:t>Optimiser</a:t>
            </a:r>
            <a:r>
              <a:rPr lang="en-US" altLang="zh-TW" sz="2400" b="1" dirty="0" smtClean="0"/>
              <a:t> </a:t>
            </a:r>
            <a:r>
              <a:rPr lang="en-US" altLang="zh-TW" sz="2400" dirty="0" smtClean="0"/>
              <a:t>ensures optimal use of the network at lowest cost, while maximizing the Quality of Experience for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Orchestrator</a:t>
            </a:r>
            <a:r>
              <a:rPr lang="en-US" altLang="zh-TW" sz="2400" dirty="0" smtClean="0"/>
              <a:t> takes decisions on the visual layout and whom to show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/>
              <a:t>The Experiment Control </a:t>
            </a:r>
            <a:r>
              <a:rPr lang="en-US" altLang="zh-TW" sz="2400" dirty="0" smtClean="0"/>
              <a:t>adjusts the algorithm to the different study conditions, and helps to synchronize log data from the different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5139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follow a fixed rather </a:t>
            </a:r>
            <a:r>
              <a:rPr lang="en-US" altLang="zh-TW" dirty="0" smtClean="0"/>
              <a:t>than dynamic </a:t>
            </a:r>
            <a:r>
              <a:rPr lang="en-US" altLang="zh-TW" dirty="0"/>
              <a:t>optimization approach, based on </a:t>
            </a:r>
            <a:r>
              <a:rPr lang="en-US" altLang="zh-TW" dirty="0" smtClean="0"/>
              <a:t>there </a:t>
            </a:r>
            <a:r>
              <a:rPr lang="en-US" altLang="zh-TW" dirty="0"/>
              <a:t>4 </a:t>
            </a:r>
            <a:r>
              <a:rPr lang="en-US" altLang="zh-TW" dirty="0" smtClean="0"/>
              <a:t>study conditions</a:t>
            </a:r>
          </a:p>
          <a:p>
            <a:r>
              <a:rPr lang="en-US" altLang="zh-TW" dirty="0" smtClean="0"/>
              <a:t>The goal here </a:t>
            </a:r>
            <a:r>
              <a:rPr lang="en-US" altLang="zh-TW" dirty="0"/>
              <a:t>is to better understand the </a:t>
            </a:r>
            <a:r>
              <a:rPr lang="en-US" altLang="zh-TW" dirty="0" smtClean="0"/>
              <a:t>possible 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 </a:t>
            </a:r>
            <a:r>
              <a:rPr lang="en-US" altLang="zh-TW" dirty="0"/>
              <a:t>impact of different strategies and client layouts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325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Study Setup and Methodology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090347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focus on the relationship between 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 and </a:t>
            </a:r>
            <a:r>
              <a:rPr lang="en-US" altLang="zh-TW" dirty="0"/>
              <a:t>three different factors: layout, </a:t>
            </a:r>
            <a:r>
              <a:rPr lang="en-US" altLang="zh-TW" dirty="0" smtClean="0"/>
              <a:t>video </a:t>
            </a:r>
            <a:r>
              <a:rPr lang="en-US" altLang="zh-TW" dirty="0"/>
              <a:t>quality (</a:t>
            </a:r>
            <a:r>
              <a:rPr lang="en-US" altLang="zh-TW" dirty="0" smtClean="0"/>
              <a:t>resolution) and </a:t>
            </a:r>
            <a:r>
              <a:rPr lang="en-US" altLang="zh-TW" dirty="0"/>
              <a:t>network limitations (packet loss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20 participants </a:t>
            </a:r>
            <a:r>
              <a:rPr lang="en-US" altLang="zh-TW" dirty="0"/>
              <a:t>in 5 </a:t>
            </a:r>
            <a:r>
              <a:rPr lang="en-US" altLang="zh-TW" dirty="0" smtClean="0"/>
              <a:t>groups</a:t>
            </a:r>
          </a:p>
          <a:p>
            <a:pPr lvl="1"/>
            <a:r>
              <a:rPr lang="en-US" altLang="zh-TW" dirty="0"/>
              <a:t>from 16 different nationalities, with </a:t>
            </a:r>
            <a:r>
              <a:rPr lang="en-US" altLang="zh-TW" dirty="0" smtClean="0"/>
              <a:t>an average </a:t>
            </a:r>
            <a:r>
              <a:rPr lang="en-US" altLang="zh-TW" dirty="0"/>
              <a:t>age of 27 (SD 5), and 6 different </a:t>
            </a:r>
            <a:r>
              <a:rPr lang="en-US" altLang="zh-TW" dirty="0" smtClean="0"/>
              <a:t>professions</a:t>
            </a:r>
            <a:endParaRPr lang="en-US" altLang="zh-TW" dirty="0"/>
          </a:p>
          <a:p>
            <a:pPr lvl="1"/>
            <a:r>
              <a:rPr lang="en-US" altLang="zh-TW" dirty="0"/>
              <a:t>discussion about “</a:t>
            </a:r>
            <a:r>
              <a:rPr lang="en-US" altLang="zh-TW" dirty="0" smtClean="0"/>
              <a:t>wilderness survival”</a:t>
            </a:r>
          </a:p>
          <a:p>
            <a:pPr lvl="1"/>
            <a:r>
              <a:rPr lang="en-US" altLang="zh-TW" dirty="0"/>
              <a:t>already employed in other multi-party video </a:t>
            </a:r>
            <a:r>
              <a:rPr lang="en-US" altLang="zh-TW" dirty="0" smtClean="0"/>
              <a:t>conferencing studies </a:t>
            </a:r>
            <a:r>
              <a:rPr lang="en-US" altLang="zh-TW" dirty="0"/>
              <a:t>and a similar task is suggested in ITU P.1301</a:t>
            </a:r>
            <a:endParaRPr lang="en-US" altLang="zh-TW" dirty="0" smtClean="0"/>
          </a:p>
          <a:p>
            <a:r>
              <a:rPr lang="en-US" altLang="zh-TW" dirty="0" smtClean="0"/>
              <a:t>4 different </a:t>
            </a:r>
            <a:r>
              <a:rPr lang="en-US" altLang="zh-TW" dirty="0"/>
              <a:t>layout/stream configurations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50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673</Words>
  <Application>Microsoft Office PowerPoint</Application>
  <PresentationFormat>如螢幕大小 (4:3)</PresentationFormat>
  <Paragraphs>84</Paragraphs>
  <Slides>18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A QoE study of different stream and layout configurations in video conferencing under limited network conditions</vt:lpstr>
      <vt:lpstr>Introduction</vt:lpstr>
      <vt:lpstr>Current Video Systems</vt:lpstr>
      <vt:lpstr>System and Architecture</vt:lpstr>
      <vt:lpstr>PowerPoint 簡報</vt:lpstr>
      <vt:lpstr>PowerPoint 簡報</vt:lpstr>
      <vt:lpstr>PowerPoint 簡報</vt:lpstr>
      <vt:lpstr>PowerPoint 簡報</vt:lpstr>
      <vt:lpstr>Study Setup and Methodology</vt:lpstr>
      <vt:lpstr>Research Questions</vt:lpstr>
      <vt:lpstr>Study Conditions </vt:lpstr>
      <vt:lpstr>Procedure</vt:lpstr>
      <vt:lpstr>Results - Questionnaire Rating and Network Loss</vt:lpstr>
      <vt:lpstr>Results - Questionnaire Rating and Network Loss</vt:lpstr>
      <vt:lpstr>Results – Conditions and Correlations</vt:lpstr>
      <vt:lpstr>Results – Conditions and Correlations</vt:lpstr>
      <vt:lpstr>Results – Overall ranking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QoE study of different stream and layout configurations in video conferencing under limited network conditions</dc:title>
  <dc:creator>yibin</dc:creator>
  <cp:lastModifiedBy>yibin</cp:lastModifiedBy>
  <cp:revision>21</cp:revision>
  <dcterms:created xsi:type="dcterms:W3CDTF">2015-12-14T13:16:49Z</dcterms:created>
  <dcterms:modified xsi:type="dcterms:W3CDTF">2015-12-14T23:36:13Z</dcterms:modified>
</cp:coreProperties>
</file>