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9" r:id="rId4"/>
    <p:sldId id="280" r:id="rId5"/>
    <p:sldId id="281" r:id="rId6"/>
    <p:sldId id="284" r:id="rId7"/>
    <p:sldId id="285" r:id="rId8"/>
    <p:sldId id="286" r:id="rId9"/>
    <p:sldId id="282" r:id="rId10"/>
    <p:sldId id="283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58101" autoAdjust="0"/>
  </p:normalViewPr>
  <p:slideViewPr>
    <p:cSldViewPr>
      <p:cViewPr varScale="1">
        <p:scale>
          <a:sx n="30" d="100"/>
          <a:sy n="30" d="100"/>
        </p:scale>
        <p:origin x="-18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640B-4C8B-4074-8446-A13E8492E84C}" type="datetimeFigureOut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4B38-4A3D-41C4-911A-1E3460387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5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46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9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39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91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69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16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8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92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67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4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54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94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5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77A-5902-42DD-A6A5-5348C1E178E8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0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9F2-C1FA-4ABD-911D-FB7F6CEA0788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8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6075-DB91-4AA7-B665-E97FBDF15174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37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90A-0360-4191-AABD-C17E13729192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7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D2E6-7A94-4CCF-9EFE-98BCA210BE74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7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2AD6-ED01-4056-84C0-CA8FE00F64BE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646-6D50-48F9-A1BB-20BAE92D11F1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99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DC1-F05B-4A64-97FC-6823DB4E2339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582-11B3-4B65-A31E-59039E7379E8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0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D451-EED9-4A81-9565-E7994AFB92C6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53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C3CE-7F52-4C36-8CD5-3619A1B4754B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39F5-6174-45DD-90E8-1AB68A128AEC}" type="datetime1">
              <a:rPr lang="zh-TW" altLang="en-US" smtClean="0"/>
              <a:t>2015/11/9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9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683618"/>
          </a:xfrm>
        </p:spPr>
        <p:txBody>
          <a:bodyPr>
            <a:normAutofit/>
          </a:bodyPr>
          <a:lstStyle/>
          <a:p>
            <a:r>
              <a:rPr lang="en-US" altLang="zh-TW" dirty="0"/>
              <a:t>A Software Defined Networking Architecture for</a:t>
            </a:r>
            <a:br>
              <a:rPr lang="en-US" altLang="zh-TW" dirty="0"/>
            </a:br>
            <a:r>
              <a:rPr lang="en-US" altLang="zh-TW" dirty="0"/>
              <a:t>the Internet-of-Things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Zhijing</a:t>
            </a:r>
            <a:r>
              <a:rPr lang="en-US" altLang="zh-TW" dirty="0"/>
              <a:t> Qin∗, Grit </a:t>
            </a:r>
            <a:r>
              <a:rPr lang="en-US" altLang="zh-TW" dirty="0" err="1"/>
              <a:t>Denker</a:t>
            </a:r>
            <a:r>
              <a:rPr lang="en-US" altLang="zh-TW" dirty="0"/>
              <a:t>§, Carlo </a:t>
            </a:r>
            <a:r>
              <a:rPr lang="en-US" altLang="zh-TW" dirty="0" err="1"/>
              <a:t>Giannelli</a:t>
            </a:r>
            <a:r>
              <a:rPr lang="en-US" altLang="zh-TW" dirty="0" smtClean="0"/>
              <a:t>‡,</a:t>
            </a:r>
            <a:r>
              <a:rPr lang="zh-TW" altLang="en-US" dirty="0" smtClean="0"/>
              <a:t> </a:t>
            </a:r>
            <a:r>
              <a:rPr lang="en-US" altLang="zh-TW" dirty="0" smtClean="0"/>
              <a:t>Paolo </a:t>
            </a:r>
            <a:r>
              <a:rPr lang="en-US" altLang="zh-TW" dirty="0" err="1"/>
              <a:t>Bellavista</a:t>
            </a:r>
            <a:r>
              <a:rPr lang="en-US" altLang="zh-TW" dirty="0"/>
              <a:t>‡, </a:t>
            </a:r>
            <a:r>
              <a:rPr lang="en-US" altLang="zh-TW" dirty="0" err="1"/>
              <a:t>Nalini</a:t>
            </a:r>
            <a:r>
              <a:rPr lang="en-US" altLang="zh-TW" dirty="0"/>
              <a:t> </a:t>
            </a:r>
            <a:r>
              <a:rPr lang="en-US" altLang="zh-TW" dirty="0" err="1"/>
              <a:t>Venkatasubramanian</a:t>
            </a:r>
            <a:r>
              <a:rPr lang="en-US" altLang="zh-TW" dirty="0"/>
              <a:t>∗</a:t>
            </a:r>
          </a:p>
          <a:p>
            <a:r>
              <a:rPr lang="en-US" altLang="zh-TW" dirty="0"/>
              <a:t>∗ University of California, Irvine, </a:t>
            </a:r>
            <a:r>
              <a:rPr lang="en-US" altLang="zh-TW" dirty="0" smtClean="0"/>
              <a:t>USA</a:t>
            </a:r>
          </a:p>
          <a:p>
            <a:r>
              <a:rPr lang="en-US" altLang="zh-TW" dirty="0" smtClean="0"/>
              <a:t>‡ </a:t>
            </a:r>
            <a:r>
              <a:rPr lang="en-US" altLang="zh-TW" dirty="0"/>
              <a:t>University of Bologna, </a:t>
            </a:r>
            <a:r>
              <a:rPr lang="en-US" altLang="zh-TW" dirty="0" smtClean="0"/>
              <a:t>Italy</a:t>
            </a:r>
          </a:p>
          <a:p>
            <a:r>
              <a:rPr lang="en-US" altLang="zh-TW" dirty="0" smtClean="0"/>
              <a:t>§ </a:t>
            </a:r>
            <a:r>
              <a:rPr lang="en-US" altLang="zh-TW" dirty="0"/>
              <a:t>SRI International, USA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07504" y="476672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Network Operations and Management Symposium (NOMS), 2014 IEEE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291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GA-Based Multi </a:t>
            </a:r>
            <a:r>
              <a:rPr lang="en-US" altLang="zh-TW" dirty="0"/>
              <a:t>Constraints </a:t>
            </a:r>
            <a:br>
              <a:rPr lang="en-US" altLang="zh-TW" dirty="0"/>
            </a:br>
            <a:r>
              <a:rPr lang="en-US" altLang="zh-TW" dirty="0" smtClean="0"/>
              <a:t>Flow Scheduling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Problem statement</a:t>
                </a:r>
              </a:p>
              <a:p>
                <a:pPr lvl="1"/>
                <a:r>
                  <a:rPr lang="en-US" altLang="zh-TW" dirty="0" smtClean="0"/>
                  <a:t>Given a directed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altLang="zh-TW" dirty="0" smtClean="0"/>
                  <a:t>, each link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)∈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has a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set of flows and each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has several parameters: source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dirty="0" smtClean="0"/>
                  <a:t>, destination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dirty="0" smtClean="0"/>
                  <a:t>,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 and arrival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Each flow has a </a:t>
                </a:r>
                <a:r>
                  <a:rPr lang="en-US" altLang="zh-TW" dirty="0" err="1" smtClean="0"/>
                  <a:t>QoS</a:t>
                </a:r>
                <a:r>
                  <a:rPr lang="en-US" altLang="zh-TW" dirty="0" smtClean="0"/>
                  <a:t> requirements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problem is to find a path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from source node to destination node for each flow, such that: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r>
                  <a:rPr lang="en-US" altLang="zh-TW" dirty="0" smtClean="0"/>
                  <a:t>Data structures and procedures: chromosome structure and Initialization</a:t>
                </a:r>
              </a:p>
              <a:p>
                <a:pPr lvl="1"/>
                <a:r>
                  <a:rPr lang="en-US" altLang="zh-TW" dirty="0" smtClean="0"/>
                  <a:t>A chromosome represents a path</a:t>
                </a:r>
              </a:p>
              <a:p>
                <a:pPr lvl="1"/>
                <a:r>
                  <a:rPr lang="en-US" altLang="zh-TW" dirty="0" smtClean="0"/>
                  <a:t>Each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eventually has one chromosome</a:t>
                </a:r>
              </a:p>
              <a:p>
                <a:pPr lvl="1"/>
                <a:r>
                  <a:rPr lang="en-US" altLang="zh-TW" dirty="0" smtClean="0"/>
                  <a:t>Two initial chromosomes for each flow are set by using </a:t>
                </a:r>
                <a:r>
                  <a:rPr lang="en-US" altLang="zh-TW" dirty="0" err="1" smtClean="0"/>
                  <a:t>Dijkstra’s</a:t>
                </a:r>
                <a:r>
                  <a:rPr lang="en-US" altLang="zh-TW" dirty="0" smtClean="0"/>
                  <a:t> algorithm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12" t="-928" r="-982" b="-10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9"/>
            <a:ext cx="5472608" cy="5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8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/>
              <a:t>GA-Based Multi Constraints </a:t>
            </a:r>
            <a:br>
              <a:rPr lang="en-US" altLang="zh-TW" dirty="0"/>
            </a:br>
            <a:r>
              <a:rPr lang="en-US" altLang="zh-TW" dirty="0"/>
              <a:t>Flow </a:t>
            </a:r>
            <a:r>
              <a:rPr lang="en-US" altLang="zh-TW" dirty="0" smtClean="0"/>
              <a:t>Scheduling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Fitness Value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Crossover</a:t>
            </a:r>
          </a:p>
          <a:p>
            <a:pPr lvl="1"/>
            <a:r>
              <a:rPr lang="en-US" altLang="zh-TW" dirty="0" smtClean="0"/>
              <a:t>choose the most two top ranked chromosomes with common genes as the parents</a:t>
            </a:r>
          </a:p>
          <a:p>
            <a:pPr lvl="1"/>
            <a:r>
              <a:rPr lang="en-US" altLang="zh-TW" dirty="0" smtClean="0"/>
              <a:t>E.g., use (s, a, b, c, d) and (s, e, b, d) to generate two children (s, a, b, d) and (s, e, b, c, d)</a:t>
            </a:r>
          </a:p>
          <a:p>
            <a:r>
              <a:rPr lang="en-US" altLang="zh-TW" dirty="0" smtClean="0"/>
              <a:t>Mutation</a:t>
            </a:r>
          </a:p>
          <a:p>
            <a:pPr lvl="1"/>
            <a:r>
              <a:rPr lang="en-US" altLang="zh-TW" dirty="0" smtClean="0"/>
              <a:t>Given a path </a:t>
            </a:r>
            <a:r>
              <a:rPr lang="en-US" altLang="zh-TW" dirty="0" err="1" smtClean="0"/>
              <a:t>s,a,b,c,d</a:t>
            </a:r>
            <a:r>
              <a:rPr lang="en-US" altLang="zh-TW" dirty="0" smtClean="0"/>
              <a:t>, choose a bottleneck node, say b</a:t>
            </a:r>
          </a:p>
          <a:p>
            <a:pPr lvl="1"/>
            <a:r>
              <a:rPr lang="en-US" altLang="zh-TW" dirty="0" smtClean="0"/>
              <a:t>Among the neighbors of its last hop, node a, randomly choose another node x which can reach destination d =&gt; get mutation path s, a, x, …, d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5752"/>
            <a:ext cx="5253980" cy="6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/>
              <a:t>GA-Based Multi Constraints </a:t>
            </a:r>
            <a:br>
              <a:rPr lang="en-US" altLang="zh-TW" dirty="0"/>
            </a:br>
            <a:r>
              <a:rPr lang="en-US" altLang="zh-TW" dirty="0"/>
              <a:t>Flow Scheduling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Acceptance and Replacement</a:t>
            </a:r>
          </a:p>
          <a:p>
            <a:pPr lvl="1"/>
            <a:r>
              <a:rPr lang="en-US" altLang="zh-TW" dirty="0" smtClean="0"/>
              <a:t>The top two chromosomes of the output of mutation will replace the current two chromosome parents</a:t>
            </a:r>
          </a:p>
          <a:p>
            <a:pPr lvl="1"/>
            <a:r>
              <a:rPr lang="en-US" altLang="zh-TW" dirty="0" smtClean="0"/>
              <a:t>New parents will be the input of the Crossover procedure for the next iteration</a:t>
            </a:r>
          </a:p>
          <a:p>
            <a:r>
              <a:rPr lang="en-US" altLang="zh-TW" dirty="0" smtClean="0"/>
              <a:t>Termination</a:t>
            </a:r>
          </a:p>
          <a:p>
            <a:pPr lvl="1"/>
            <a:r>
              <a:rPr lang="en-US" altLang="zh-TW" dirty="0" smtClean="0"/>
              <a:t>The algorithm iteratively runs until each flow has a feasible path (with fitness value 0) or the predefined generation size is achieved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Implement the prototype of the proposed controller using </a:t>
            </a:r>
            <a:r>
              <a:rPr lang="en-US" altLang="zh-TW" dirty="0" err="1" smtClean="0"/>
              <a:t>Qualnet</a:t>
            </a:r>
            <a:r>
              <a:rPr lang="en-US" altLang="zh-TW" dirty="0" smtClean="0"/>
              <a:t> simulation platform [31]</a:t>
            </a:r>
          </a:p>
          <a:p>
            <a:pPr lvl="1"/>
            <a:r>
              <a:rPr lang="en-US" altLang="zh-TW" dirty="0" smtClean="0"/>
              <a:t>Customized </a:t>
            </a:r>
            <a:r>
              <a:rPr lang="en-US" altLang="zh-TW" dirty="0" err="1" smtClean="0"/>
              <a:t>Qualnet</a:t>
            </a:r>
            <a:r>
              <a:rPr lang="en-US" altLang="zh-TW" dirty="0" smtClean="0"/>
              <a:t> with SDN features by injecting an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-like protocol in IP layer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6381328"/>
            <a:ext cx="9147572" cy="48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[31] “Scalable networks technologies http://www.scalable-networks.com.”</a:t>
            </a:r>
            <a:endParaRPr lang="zh-TW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23460"/>
            <a:ext cx="5292080" cy="35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r>
              <a:rPr lang="en-US" altLang="zh-TW" dirty="0" smtClean="0"/>
              <a:t>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GA-based flow scheduling with two common scheduling algorithms used in SDN world</a:t>
            </a:r>
          </a:p>
          <a:p>
            <a:pPr lvl="1"/>
            <a:r>
              <a:rPr lang="en-US" altLang="zh-TW" dirty="0" smtClean="0"/>
              <a:t>Bin packing: tries to maximize the link utilization</a:t>
            </a:r>
          </a:p>
          <a:p>
            <a:pPr lvl="1"/>
            <a:r>
              <a:rPr lang="en-US" altLang="zh-TW" dirty="0" smtClean="0"/>
              <a:t>Load balancing: let total amount of the flows  is proportional to the capacity of the link</a:t>
            </a:r>
          </a:p>
          <a:p>
            <a:r>
              <a:rPr lang="en-US" altLang="zh-TW" dirty="0" smtClean="0"/>
              <a:t>Exploit a real deployed smart campus network topology [32]</a:t>
            </a:r>
          </a:p>
          <a:p>
            <a:pPr lvl="1"/>
            <a:r>
              <a:rPr lang="en-US" altLang="zh-TW" dirty="0" smtClean="0"/>
              <a:t>Vehicles with wireless connectivity exploit either LTE 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road side units to receive data from servers</a:t>
            </a:r>
          </a:p>
          <a:p>
            <a:pPr lvl="1"/>
            <a:r>
              <a:rPr lang="en-US" altLang="zh-TW" dirty="0" smtClean="0"/>
              <a:t>Consist of 3 data servers, 3 edge switches, 2 core routers, and 15 APs with 45 end devices</a:t>
            </a:r>
          </a:p>
          <a:p>
            <a:pPr lvl="1"/>
            <a:r>
              <a:rPr lang="en-US" altLang="zh-TW" dirty="0" smtClean="0"/>
              <a:t>Three types of APs: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Femtocell</a:t>
            </a:r>
            <a:r>
              <a:rPr lang="en-US" altLang="zh-TW" dirty="0" smtClean="0"/>
              <a:t>, and Bluetooth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[32] UC </a:t>
            </a:r>
            <a:r>
              <a:rPr lang="en-US" altLang="zh-TW" sz="1800" dirty="0"/>
              <a:t>B</a:t>
            </a:r>
            <a:r>
              <a:rPr lang="en-US" altLang="zh-TW" sz="1800" dirty="0" smtClean="0"/>
              <a:t>erkeley campus network maps. [Online]. Available: http://net.berkeley.edu/netinfo/newmaps/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r>
              <a:rPr lang="en-US" altLang="zh-TW" dirty="0" smtClean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Each of the three data servers provides either file sharing, tele audio, or video streaming </a:t>
            </a:r>
            <a:r>
              <a:rPr lang="en-US" altLang="zh-TW" dirty="0" smtClean="0"/>
              <a:t>services</a:t>
            </a:r>
          </a:p>
          <a:p>
            <a:pPr lvl="1"/>
            <a:r>
              <a:rPr lang="en-US" altLang="zh-TW" dirty="0" smtClean="0"/>
              <a:t>File sharing flows are modeled by sending Constant Bit Rate with packet length uniformly distributed in [100, 1000] bytes with period T</a:t>
            </a:r>
          </a:p>
          <a:p>
            <a:pPr lvl="1"/>
            <a:r>
              <a:rPr lang="en-US" altLang="zh-TW" dirty="0" smtClean="0"/>
              <a:t>Tele audio and video streaming flows are from real traffic traces [26, 27]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6138020"/>
            <a:ext cx="9130970" cy="76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[26] Video streaming trace files. [Online]. Available: http://trace.eas.asu.edu/TRACE/ltvt.html</a:t>
            </a:r>
          </a:p>
          <a:p>
            <a:pPr marL="0" indent="0">
              <a:buNone/>
            </a:pPr>
            <a:r>
              <a:rPr lang="fr-FR" altLang="zh-TW" sz="1800" dirty="0" smtClean="0"/>
              <a:t>[27] Skype tele audio trace files. [Online]. Available: </a:t>
            </a:r>
            <a:r>
              <a:rPr lang="en-US" altLang="zh-TW" sz="1800" dirty="0" smtClean="0"/>
              <a:t>http://tstat.polito.it/traces-skype.shtml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Procedure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 GA-based algorithm, initially choose two paths for each flow as parents</a:t>
                </a:r>
              </a:p>
              <a:p>
                <a:r>
                  <a:rPr lang="en-US" altLang="zh-TW" dirty="0" smtClean="0"/>
                  <a:t>Services have different </a:t>
                </a:r>
                <a:r>
                  <a:rPr lang="en-US" altLang="zh-TW" dirty="0" err="1" smtClean="0"/>
                  <a:t>QoS</a:t>
                </a:r>
                <a:r>
                  <a:rPr lang="en-US" altLang="zh-TW" dirty="0" smtClean="0"/>
                  <a:t> requirements</a:t>
                </a:r>
              </a:p>
              <a:p>
                <a:pPr lvl="1"/>
                <a:r>
                  <a:rPr lang="en-US" altLang="zh-TW" dirty="0" smtClean="0"/>
                  <a:t>File sharing service requires large throughput</a:t>
                </a:r>
              </a:p>
              <a:p>
                <a:pPr lvl="1"/>
                <a:r>
                  <a:rPr lang="en-US" altLang="zh-TW" dirty="0" smtClean="0"/>
                  <a:t>Tele audio service requires low delay</a:t>
                </a:r>
              </a:p>
              <a:p>
                <a:pPr lvl="1"/>
                <a:r>
                  <a:rPr lang="en-US" altLang="zh-TW" dirty="0" smtClean="0"/>
                  <a:t>Video streaming service requires low jitter</a:t>
                </a:r>
              </a:p>
              <a:p>
                <a:r>
                  <a:rPr lang="en-US" altLang="zh-TW" dirty="0" smtClean="0"/>
                  <a:t>Instead of setting particular </a:t>
                </a:r>
                <a:r>
                  <a:rPr lang="en-US" altLang="zh-TW" dirty="0" err="1" smtClean="0"/>
                  <a:t>QoS</a:t>
                </a:r>
                <a:r>
                  <a:rPr lang="en-US" altLang="zh-TW" dirty="0" smtClean="0"/>
                  <a:t> requirement in the simulation, the authors try to optimize </a:t>
                </a:r>
                <a:r>
                  <a:rPr lang="en-US" altLang="zh-TW" dirty="0" err="1" smtClean="0"/>
                  <a:t>QoS</a:t>
                </a:r>
                <a:r>
                  <a:rPr lang="en-US" altLang="zh-TW" dirty="0" smtClean="0"/>
                  <a:t> performance in a predefined amount of generations (set 10 here)</a:t>
                </a:r>
              </a:p>
              <a:p>
                <a:r>
                  <a:rPr lang="en-US" altLang="zh-TW" dirty="0" smtClean="0"/>
                  <a:t>Changes in equation and the parameters</a:t>
                </a:r>
              </a:p>
              <a:p>
                <a:pPr lvl="1"/>
                <a:r>
                  <a:rPr lang="en-US" altLang="zh-TW" dirty="0" smtClean="0"/>
                  <a:t>Fitness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l-GR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/>
                        <a:ea typeface="Cambria Math"/>
                      </a:rPr>
                      <m:t>β</m:t>
                    </m:r>
                    <m:sSub>
                      <m:sSubPr>
                        <m:ctrlPr>
                          <a:rPr lang="el-GR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10000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12" t="-928" r="-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36099"/>
              </p:ext>
            </p:extLst>
          </p:nvPr>
        </p:nvGraphicFramePr>
        <p:xfrm>
          <a:off x="6444208" y="5085184"/>
          <a:ext cx="2376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dirty="0" smtClean="0"/>
                        <a:t>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dirty="0" smtClean="0"/>
                        <a:t>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dirty="0" smtClean="0"/>
                        <a:t>γ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File Sharing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Tele Audio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Video Streaming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8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0" y="1988840"/>
            <a:ext cx="8787581" cy="350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1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41" y="1988840"/>
            <a:ext cx="4244918" cy="35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5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paper presented an SDN controller design in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Multinetworks</a:t>
            </a:r>
            <a:endParaRPr lang="en-US" altLang="zh-TW" dirty="0"/>
          </a:p>
          <a:p>
            <a:pPr lvl="1"/>
            <a:r>
              <a:rPr lang="en-US" altLang="zh-TW" dirty="0" smtClean="0"/>
              <a:t>Gave a vision on tasks and resources in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environments</a:t>
            </a:r>
          </a:p>
          <a:p>
            <a:pPr lvl="1"/>
            <a:r>
              <a:rPr lang="en-US" altLang="zh-TW" dirty="0" smtClean="0"/>
              <a:t>Illustrated how to bridge the gap between abstract high level tasks and specific low level network/device resources</a:t>
            </a:r>
          </a:p>
          <a:p>
            <a:r>
              <a:rPr lang="en-US" altLang="zh-TW" dirty="0" smtClean="0"/>
              <a:t>Developed a variant of Network Calculus to estimate the end-to-end flow performance</a:t>
            </a:r>
          </a:p>
          <a:p>
            <a:r>
              <a:rPr lang="en-US" altLang="zh-TW" dirty="0" smtClean="0"/>
              <a:t>Simulation has shown that the proposed flow scheduling algorithm has better performance compared with existing ones</a:t>
            </a:r>
          </a:p>
          <a:p>
            <a:r>
              <a:rPr lang="en-US" altLang="zh-TW" dirty="0" smtClean="0"/>
              <a:t>Currently in the process of integrating the layered controller design with the MINA </a:t>
            </a:r>
            <a:r>
              <a:rPr lang="en-US" altLang="zh-TW" smtClean="0"/>
              <a:t>software stack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87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scenarios give rise to many technical and organizational challenges</a:t>
            </a:r>
          </a:p>
          <a:p>
            <a:r>
              <a:rPr lang="en-US" altLang="zh-TW" dirty="0" smtClean="0"/>
              <a:t>Real world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deployments are characterized by very heterogeneous devices and connectivity capabilities</a:t>
            </a:r>
          </a:p>
          <a:p>
            <a:r>
              <a:rPr lang="en-US" altLang="zh-TW" dirty="0"/>
              <a:t>New challenges are introduced</a:t>
            </a:r>
          </a:p>
          <a:p>
            <a:pPr lvl="1"/>
            <a:r>
              <a:rPr lang="en-US" altLang="zh-TW" dirty="0"/>
              <a:t>Shared provisioning of network and sensor resources across apps</a:t>
            </a:r>
          </a:p>
          <a:p>
            <a:pPr lvl="1"/>
            <a:r>
              <a:rPr lang="en-US" altLang="zh-TW" dirty="0"/>
              <a:t>Interoperability challenge of the heterogeneous applications and devices</a:t>
            </a:r>
          </a:p>
          <a:p>
            <a:r>
              <a:rPr lang="en-US" altLang="zh-TW" dirty="0"/>
              <a:t>Contribution of this paper</a:t>
            </a:r>
          </a:p>
          <a:p>
            <a:pPr lvl="1"/>
            <a:r>
              <a:rPr lang="en-US" altLang="zh-TW" dirty="0" smtClean="0"/>
              <a:t>Propose </a:t>
            </a:r>
            <a:r>
              <a:rPr lang="en-US" altLang="zh-TW" dirty="0"/>
              <a:t>a novel </a:t>
            </a:r>
            <a:r>
              <a:rPr lang="en-US" altLang="zh-TW" dirty="0" err="1"/>
              <a:t>IoT</a:t>
            </a:r>
            <a:r>
              <a:rPr lang="en-US" altLang="zh-TW" dirty="0"/>
              <a:t> multi-network controller</a:t>
            </a:r>
          </a:p>
          <a:p>
            <a:pPr lvl="1"/>
            <a:r>
              <a:rPr lang="en-US" altLang="zh-TW" dirty="0"/>
              <a:t>Introduce and modify the Network Calculus to model </a:t>
            </a:r>
            <a:r>
              <a:rPr lang="en-US" altLang="zh-TW" dirty="0" err="1"/>
              <a:t>IoT</a:t>
            </a:r>
            <a:r>
              <a:rPr lang="en-US" altLang="zh-TW" dirty="0"/>
              <a:t> multi-network</a:t>
            </a:r>
          </a:p>
          <a:p>
            <a:pPr lvl="1"/>
            <a:r>
              <a:rPr lang="en-US" altLang="zh-TW" dirty="0"/>
              <a:t>Propose a multiple-</a:t>
            </a:r>
            <a:r>
              <a:rPr lang="en-US" altLang="zh-TW" dirty="0" err="1"/>
              <a:t>QoS</a:t>
            </a:r>
            <a:r>
              <a:rPr lang="en-US" altLang="zh-TW" dirty="0"/>
              <a:t>-constraints flow scheduling algorithm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35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Controller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Fig. 1 shows the controller architecture</a:t>
            </a:r>
          </a:p>
          <a:p>
            <a:pPr lvl="1"/>
            <a:r>
              <a:rPr lang="en-US" altLang="zh-TW" dirty="0" smtClean="0"/>
              <a:t>Admin/Analyst API enables control processes by humans or external programs</a:t>
            </a:r>
          </a:p>
          <a:p>
            <a:r>
              <a:rPr lang="en-US" altLang="zh-TW" dirty="0" smtClean="0"/>
              <a:t>Fig. 2 shows the layered view</a:t>
            </a:r>
          </a:p>
          <a:p>
            <a:pPr lvl="1"/>
            <a:r>
              <a:rPr lang="en-US" altLang="zh-TW" dirty="0" smtClean="0"/>
              <a:t>Hide details of lower layers so that tasks can be accomplished in a more flexible way</a:t>
            </a:r>
          </a:p>
          <a:p>
            <a:pPr lvl="1"/>
            <a:r>
              <a:rPr lang="en-US" altLang="zh-TW" dirty="0" smtClean="0"/>
              <a:t>Separate abstraction levels allow dedicated algorithms for a certain layer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03548" y="4247791"/>
            <a:ext cx="8136904" cy="2632564"/>
            <a:chOff x="467544" y="4247791"/>
            <a:chExt cx="8136904" cy="26325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247791"/>
              <a:ext cx="3888432" cy="263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304075"/>
              <a:ext cx="3744416" cy="257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42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bridge between high level task descriptions and low level resource specifications is needed</a:t>
            </a:r>
          </a:p>
          <a:p>
            <a:r>
              <a:rPr lang="en-US" altLang="zh-TW" dirty="0" smtClean="0"/>
              <a:t>Employ a semantic modelling approach to provide such bridge</a:t>
            </a:r>
          </a:p>
          <a:p>
            <a:pPr lvl="1"/>
            <a:r>
              <a:rPr lang="en-US" altLang="zh-TW" dirty="0" smtClean="0"/>
              <a:t>Describe characteristics and capabilities of network and device resources and services</a:t>
            </a:r>
          </a:p>
          <a:p>
            <a:pPr lvl="1"/>
            <a:r>
              <a:rPr lang="en-US" altLang="zh-TW" dirty="0" smtClean="0"/>
              <a:t>Describe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tasks as hierarchical semantic tasks descriptions</a:t>
            </a:r>
          </a:p>
          <a:p>
            <a:r>
              <a:rPr lang="en-US" altLang="zh-TW" dirty="0" smtClean="0"/>
              <a:t>Example: a generic task description for “</a:t>
            </a:r>
            <a:r>
              <a:rPr lang="en-US" altLang="zh-TW" dirty="0" err="1" smtClean="0"/>
              <a:t>LocateAndTrack</a:t>
            </a:r>
            <a:r>
              <a:rPr lang="en-US" altLang="zh-TW" dirty="0" smtClean="0"/>
              <a:t>(Vehicle, Location)”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6499"/>
            <a:ext cx="5288260" cy="24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1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Flow Scheduling</a:t>
            </a:r>
            <a:br>
              <a:rPr lang="en-US" altLang="zh-TW" dirty="0" smtClean="0"/>
            </a:br>
            <a:r>
              <a:rPr lang="en-US" altLang="zh-TW" dirty="0" smtClean="0"/>
              <a:t>- Network Calculus-Based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Network Calculus [23] is a technique dealing with queueing type problems in modern packet-switched computer networks</a:t>
            </a:r>
          </a:p>
          <a:p>
            <a:pPr lvl="1"/>
            <a:r>
              <a:rPr lang="en-US" altLang="zh-TW" dirty="0" smtClean="0"/>
              <a:t>Focus on performance guarantees, modeling arrival traffic, service capability, and departure traffic as curves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-42882" y="6165303"/>
            <a:ext cx="9177826" cy="70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[23] J.-Y. Le </a:t>
            </a:r>
            <a:r>
              <a:rPr lang="en-US" altLang="zh-TW" sz="1800" dirty="0" err="1" smtClean="0"/>
              <a:t>Boudec</a:t>
            </a:r>
            <a:r>
              <a:rPr lang="en-US" altLang="zh-TW" sz="1800" dirty="0" smtClean="0"/>
              <a:t> and P. </a:t>
            </a:r>
            <a:r>
              <a:rPr lang="en-US" altLang="zh-TW" sz="1800" dirty="0" err="1" smtClean="0"/>
              <a:t>Thiran</a:t>
            </a:r>
            <a:r>
              <a:rPr lang="en-US" altLang="zh-TW" sz="1800" dirty="0" smtClean="0"/>
              <a:t>, Network calculus: a theory of deterministic queuing systems for the internet. Springer, 2001, vol. 2050.</a:t>
            </a:r>
            <a:endParaRPr lang="zh-TW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8292"/>
            <a:ext cx="3384376" cy="29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8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Flow Scheduling</a:t>
            </a:r>
            <a:br>
              <a:rPr lang="en-US" altLang="zh-TW" dirty="0" smtClean="0"/>
            </a:br>
            <a:r>
              <a:rPr lang="en-US" altLang="zh-TW" dirty="0" smtClean="0"/>
              <a:t>- Network Calculus-Based Model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Assume each node has constant capacity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TW" dirty="0" smtClean="0"/>
                  <a:t> and can provide a service curve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as Fig. 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transmission delay, which depends 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zh-TW" dirty="0" smtClean="0"/>
                  <a:t>, the length of the packet, and the amount of data in front of this packet when it hits the queue</a:t>
                </a:r>
              </a:p>
              <a:p>
                <a:r>
                  <a:rPr lang="en-US" altLang="zh-TW" dirty="0" smtClean="0"/>
                  <a:t>Use min-plus convolution on arrival and service curves to generate a departure curve: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which means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12" t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7" y="3861048"/>
            <a:ext cx="5112567" cy="3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95" y="4745559"/>
            <a:ext cx="5487811" cy="5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0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Flow Scheduling</a:t>
            </a:r>
            <a:br>
              <a:rPr lang="en-US" altLang="zh-TW" dirty="0" smtClean="0"/>
            </a:br>
            <a:r>
              <a:rPr lang="en-US" altLang="zh-TW" dirty="0" smtClean="0"/>
              <a:t>- Network Calculus-Based Model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properties enabling Network Calculus to model multiple flows in complex networks</a:t>
            </a:r>
          </a:p>
          <a:p>
            <a:pPr lvl="1"/>
            <a:r>
              <a:rPr lang="en-US" altLang="zh-TW" dirty="0"/>
              <a:t>If there’s more than one flow going through a node, all flows share the same transmission </a:t>
            </a:r>
            <a:r>
              <a:rPr lang="en-US" altLang="zh-TW" dirty="0" smtClean="0"/>
              <a:t>service</a:t>
            </a:r>
          </a:p>
          <a:p>
            <a:pPr lvl="1"/>
            <a:r>
              <a:rPr lang="en-US" altLang="zh-TW" dirty="0" smtClean="0"/>
              <a:t>In a multi-hop path, the departure curve of current hop is the arrival curve of the next hop as in Fig. 5</a:t>
            </a:r>
          </a:p>
          <a:p>
            <a:r>
              <a:rPr lang="en-US" altLang="zh-TW" dirty="0" smtClean="0"/>
              <a:t>Modify classic Network Calculus by examining the traffic as a set of discrete points, where each point represents a packet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01" y="4949865"/>
            <a:ext cx="4638799" cy="190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0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/>
              <a:t>Flow Scheduling</a:t>
            </a:r>
            <a:br>
              <a:rPr lang="en-US" altLang="zh-TW" dirty="0"/>
            </a:br>
            <a:r>
              <a:rPr lang="en-US" altLang="zh-TW" dirty="0"/>
              <a:t>- Network Calculus-Based Model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9089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Define jitter as the difference between two successive packet arrival intervals</a:t>
            </a:r>
          </a:p>
          <a:p>
            <a:r>
              <a:rPr lang="en-US" altLang="zh-TW" dirty="0" smtClean="0"/>
              <a:t>Once get arrival curve D(t) of flow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at destination node by the modified Network Calculus model, compare it with flow i’s initial arrival curve A(t)</a:t>
            </a:r>
          </a:p>
          <a:p>
            <a:pPr lvl="1"/>
            <a:r>
              <a:rPr lang="en-US" altLang="zh-TW" dirty="0" smtClean="0"/>
              <a:t>Each packet suffers from a delay and have a final arrival time</a:t>
            </a:r>
          </a:p>
          <a:p>
            <a:r>
              <a:rPr lang="en-US" altLang="zh-TW" dirty="0"/>
              <a:t>Validation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2497"/>
            <a:ext cx="3851920" cy="244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74" y="4967287"/>
            <a:ext cx="1949406" cy="18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0" y="4392496"/>
            <a:ext cx="3342674" cy="246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 smtClean="0"/>
              <a:t>Two-hop network</a:t>
            </a:r>
          </a:p>
          <a:p>
            <a:pPr lvl="1"/>
            <a:r>
              <a:rPr lang="en-US" altLang="zh-TW" dirty="0" err="1" smtClean="0"/>
              <a:t>Qualnet</a:t>
            </a:r>
            <a:r>
              <a:rPr lang="en-US" altLang="zh-TW" dirty="0" smtClean="0"/>
              <a:t> simulator</a:t>
            </a:r>
          </a:p>
          <a:p>
            <a:pPr lvl="1"/>
            <a:r>
              <a:rPr lang="en-US" altLang="zh-TW" dirty="0" smtClean="0"/>
              <a:t>Average error rate of delay, jitter, and throughput are 0.05, 0.08, and 0.03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609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smtClean="0"/>
              <a:t>GA-Based Multi </a:t>
            </a:r>
            <a:r>
              <a:rPr lang="en-US" altLang="zh-TW" dirty="0"/>
              <a:t>Constraints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Flow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communication path in a network perfectly matches with the chromosome concept in GAs</a:t>
            </a:r>
          </a:p>
          <a:p>
            <a:pPr lvl="1"/>
            <a:r>
              <a:rPr lang="en-US" altLang="zh-TW" dirty="0" smtClean="0"/>
              <a:t>Nodes are the genes</a:t>
            </a:r>
          </a:p>
          <a:p>
            <a:pPr lvl="1"/>
            <a:r>
              <a:rPr lang="en-US" altLang="zh-TW" dirty="0" smtClean="0"/>
              <a:t>Mutation and crossover can be done by replacing a sub-path and exchanging sub-paths between two paths</a:t>
            </a:r>
          </a:p>
          <a:p>
            <a:pPr lvl="1"/>
            <a:r>
              <a:rPr lang="en-US" altLang="zh-TW" dirty="0" smtClean="0"/>
              <a:t>Fitness value is the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performance of the flow going through this path</a:t>
            </a:r>
          </a:p>
          <a:p>
            <a:r>
              <a:rPr lang="en-US" altLang="zh-TW" dirty="0" smtClean="0"/>
              <a:t>Many GA-based routing protocols with multiple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 constraints have been proposed [28], [29], [30], but this paper makes the following key contributions</a:t>
            </a:r>
          </a:p>
          <a:p>
            <a:pPr lvl="1"/>
            <a:r>
              <a:rPr lang="en-US" altLang="zh-TW" dirty="0" smtClean="0"/>
              <a:t>Take the inter flow interference into consideration</a:t>
            </a:r>
          </a:p>
          <a:p>
            <a:pPr lvl="1"/>
            <a:r>
              <a:rPr lang="en-US" altLang="zh-TW" dirty="0" smtClean="0"/>
              <a:t>Schedule the flows over links with different capacity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300" dirty="0"/>
              <a:t>[28] R. </a:t>
            </a:r>
            <a:r>
              <a:rPr lang="en-US" altLang="zh-TW" sz="1300" dirty="0" err="1" smtClean="0"/>
              <a:t>Leela</a:t>
            </a:r>
            <a:r>
              <a:rPr lang="en-US" altLang="zh-TW" sz="1300" dirty="0" smtClean="0"/>
              <a:t> et al., “</a:t>
            </a:r>
            <a:r>
              <a:rPr lang="en-US" altLang="zh-TW" sz="1300" dirty="0"/>
              <a:t>Multi-constraint </a:t>
            </a:r>
            <a:r>
              <a:rPr lang="en-US" altLang="zh-TW" sz="1300" dirty="0" err="1" smtClean="0"/>
              <a:t>qos</a:t>
            </a:r>
            <a:r>
              <a:rPr lang="en-US" altLang="zh-TW" sz="1300" dirty="0" smtClean="0"/>
              <a:t> unicast </a:t>
            </a:r>
            <a:r>
              <a:rPr lang="en-US" altLang="zh-TW" sz="1300" dirty="0"/>
              <a:t>routing using genetic </a:t>
            </a:r>
            <a:r>
              <a:rPr lang="en-US" altLang="zh-TW" sz="1300" dirty="0" smtClean="0"/>
              <a:t>algorithm,” </a:t>
            </a:r>
            <a:r>
              <a:rPr lang="en-US" altLang="zh-TW" sz="1300" dirty="0"/>
              <a:t>Appl. Soft </a:t>
            </a:r>
            <a:r>
              <a:rPr lang="en-US" altLang="zh-TW" sz="1300" dirty="0" err="1"/>
              <a:t>Comput</a:t>
            </a:r>
            <a:r>
              <a:rPr lang="en-US" altLang="zh-TW" sz="1300" dirty="0" smtClean="0"/>
              <a:t>., vol</a:t>
            </a:r>
            <a:r>
              <a:rPr lang="en-US" altLang="zh-TW" sz="1300" dirty="0"/>
              <a:t>. 11, no. 2, Mar. 2011.</a:t>
            </a:r>
          </a:p>
          <a:p>
            <a:pPr marL="0" indent="0">
              <a:buNone/>
            </a:pPr>
            <a:r>
              <a:rPr lang="en-US" altLang="zh-TW" sz="1300" dirty="0"/>
              <a:t>[29] F. </a:t>
            </a:r>
            <a:r>
              <a:rPr lang="en-US" altLang="zh-TW" sz="1300" dirty="0" smtClean="0"/>
              <a:t>Xiang et al., “</a:t>
            </a:r>
            <a:r>
              <a:rPr lang="en-US" altLang="zh-TW" sz="1300" dirty="0" err="1"/>
              <a:t>Qos</a:t>
            </a:r>
            <a:r>
              <a:rPr lang="en-US" altLang="zh-TW" sz="1300" dirty="0"/>
              <a:t> routing based </a:t>
            </a:r>
            <a:r>
              <a:rPr lang="en-US" altLang="zh-TW" sz="1300" dirty="0" smtClean="0"/>
              <a:t>on genetic </a:t>
            </a:r>
            <a:r>
              <a:rPr lang="en-US" altLang="zh-TW" sz="1300" dirty="0"/>
              <a:t>algorithm,” Computer Communications, vol. 22, no. 1516, </a:t>
            </a:r>
            <a:r>
              <a:rPr lang="en-US" altLang="zh-TW" sz="1300" dirty="0" smtClean="0"/>
              <a:t>pp. 1392 </a:t>
            </a:r>
            <a:r>
              <a:rPr lang="en-US" altLang="zh-TW" sz="1300" dirty="0"/>
              <a:t>– 1399, 1999.</a:t>
            </a:r>
          </a:p>
          <a:p>
            <a:pPr marL="0" indent="0">
              <a:buNone/>
            </a:pPr>
            <a:r>
              <a:rPr lang="it-IT" altLang="zh-TW" sz="1300" dirty="0"/>
              <a:t>[30] A. </a:t>
            </a:r>
            <a:r>
              <a:rPr lang="it-IT" altLang="zh-TW" sz="1300" dirty="0" smtClean="0"/>
              <a:t>Koyama et al. “</a:t>
            </a:r>
            <a:r>
              <a:rPr lang="it-IT" altLang="zh-TW" sz="1300" dirty="0"/>
              <a:t>A </a:t>
            </a:r>
            <a:r>
              <a:rPr lang="it-IT" altLang="zh-TW" sz="1300" dirty="0" smtClean="0"/>
              <a:t>ga-based </a:t>
            </a:r>
            <a:r>
              <a:rPr lang="en-US" altLang="zh-TW" sz="1300" dirty="0" smtClean="0"/>
              <a:t>multi-purpose </a:t>
            </a:r>
            <a:r>
              <a:rPr lang="en-US" altLang="zh-TW" sz="1300" dirty="0"/>
              <a:t>optimization algorithm for </a:t>
            </a:r>
            <a:r>
              <a:rPr lang="en-US" altLang="zh-TW" sz="1300" dirty="0" err="1"/>
              <a:t>qos</a:t>
            </a:r>
            <a:r>
              <a:rPr lang="en-US" altLang="zh-TW" sz="1300" dirty="0"/>
              <a:t> routing,” in </a:t>
            </a:r>
            <a:r>
              <a:rPr lang="en-US" altLang="zh-TW" sz="1300" dirty="0" smtClean="0"/>
              <a:t>Advanced Information </a:t>
            </a:r>
            <a:r>
              <a:rPr lang="en-US" altLang="zh-TW" sz="1300" dirty="0"/>
              <a:t>Networking and Applications, 2004</a:t>
            </a:r>
            <a:r>
              <a:rPr lang="en-US" altLang="zh-TW" sz="1300" dirty="0" smtClean="0"/>
              <a:t>.</a:t>
            </a:r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82660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1555</Words>
  <Application>Microsoft Office PowerPoint</Application>
  <PresentationFormat>如螢幕大小 (4:3)</PresentationFormat>
  <Paragraphs>175</Paragraphs>
  <Slides>19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A Software Defined Networking Architecture for the Internet-of-Things</vt:lpstr>
      <vt:lpstr>Introduction</vt:lpstr>
      <vt:lpstr>Controller Architecture</vt:lpstr>
      <vt:lpstr>Resource Matching</vt:lpstr>
      <vt:lpstr>Flow Scheduling - Network Calculus-Based Model</vt:lpstr>
      <vt:lpstr>Flow Scheduling - Network Calculus-Based Model (Cont.)</vt:lpstr>
      <vt:lpstr>Flow Scheduling - Network Calculus-Based Model (Cont.)</vt:lpstr>
      <vt:lpstr>Flow Scheduling - Network Calculus-Based Model (Cont.)</vt:lpstr>
      <vt:lpstr>GA-Based Multi Constraints  Flow Scheduling</vt:lpstr>
      <vt:lpstr>GA-Based Multi Constraints  Flow Scheduling (Cont.)</vt:lpstr>
      <vt:lpstr>GA-Based Multi Constraints  Flow Scheduling (Cont.)</vt:lpstr>
      <vt:lpstr>GA-Based Multi Constraints  Flow Scheduling (Cont.)</vt:lpstr>
      <vt:lpstr>Experiment Setup</vt:lpstr>
      <vt:lpstr>Experiment Setup (Cont.)</vt:lpstr>
      <vt:lpstr>Experiment Setup (Cont.)</vt:lpstr>
      <vt:lpstr>Experiment Procedure</vt:lpstr>
      <vt:lpstr>Evaluation Results</vt:lpstr>
      <vt:lpstr>Evaluation Results (Cont.)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Adaptation in Sentient Spaces</dc:title>
  <dc:creator>Laura</dc:creator>
  <cp:lastModifiedBy>Laura</cp:lastModifiedBy>
  <cp:revision>163</cp:revision>
  <dcterms:created xsi:type="dcterms:W3CDTF">2015-09-15T00:50:29Z</dcterms:created>
  <dcterms:modified xsi:type="dcterms:W3CDTF">2015-11-09T22:13:02Z</dcterms:modified>
</cp:coreProperties>
</file>