
<file path=[Content_Types].xml><?xml version="1.0" encoding="utf-8"?>
<Types xmlns="http://schemas.openxmlformats.org/package/2006/content-types">
  <Default Extension="tmp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6" r:id="rId2"/>
    <p:sldId id="257" r:id="rId3"/>
    <p:sldId id="264" r:id="rId4"/>
    <p:sldId id="265" r:id="rId5"/>
    <p:sldId id="258" r:id="rId6"/>
    <p:sldId id="259" r:id="rId7"/>
    <p:sldId id="260" r:id="rId8"/>
    <p:sldId id="261" r:id="rId9"/>
    <p:sldId id="262" r:id="rId10"/>
    <p:sldId id="263" r:id="rId11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66" autoAdjust="0"/>
    <p:restoredTop sz="94660"/>
  </p:normalViewPr>
  <p:slideViewPr>
    <p:cSldViewPr snapToGrid="0">
      <p:cViewPr varScale="1">
        <p:scale>
          <a:sx n="118" d="100"/>
          <a:sy n="118" d="100"/>
        </p:scale>
        <p:origin x="252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ADA180-D563-4C43-B14D-20BBBFB22BF1}" type="datetimeFigureOut">
              <a:rPr lang="zh-TW" altLang="en-US" smtClean="0"/>
              <a:t>2013/11/11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B873C-E077-4FE5-AC7F-104CBB6EABB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374263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ADA180-D563-4C43-B14D-20BBBFB22BF1}" type="datetimeFigureOut">
              <a:rPr lang="zh-TW" altLang="en-US" smtClean="0"/>
              <a:t>2013/11/11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B873C-E077-4FE5-AC7F-104CBB6EABB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459960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ADA180-D563-4C43-B14D-20BBBFB22BF1}" type="datetimeFigureOut">
              <a:rPr lang="zh-TW" altLang="en-US" smtClean="0"/>
              <a:t>2013/11/11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B873C-E077-4FE5-AC7F-104CBB6EABB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839741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ADA180-D563-4C43-B14D-20BBBFB22BF1}" type="datetimeFigureOut">
              <a:rPr lang="zh-TW" altLang="en-US" smtClean="0"/>
              <a:t>2013/11/11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B873C-E077-4FE5-AC7F-104CBB6EABB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521776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ADA180-D563-4C43-B14D-20BBBFB22BF1}" type="datetimeFigureOut">
              <a:rPr lang="zh-TW" altLang="en-US" smtClean="0"/>
              <a:t>2013/11/11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B873C-E077-4FE5-AC7F-104CBB6EABB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546304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ADA180-D563-4C43-B14D-20BBBFB22BF1}" type="datetimeFigureOut">
              <a:rPr lang="zh-TW" altLang="en-US" smtClean="0"/>
              <a:t>2013/11/11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B873C-E077-4FE5-AC7F-104CBB6EABB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957591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ADA180-D563-4C43-B14D-20BBBFB22BF1}" type="datetimeFigureOut">
              <a:rPr lang="zh-TW" altLang="en-US" smtClean="0"/>
              <a:t>2013/11/11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B873C-E077-4FE5-AC7F-104CBB6EABB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857226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ADA180-D563-4C43-B14D-20BBBFB22BF1}" type="datetimeFigureOut">
              <a:rPr lang="zh-TW" altLang="en-US" smtClean="0"/>
              <a:t>2013/11/11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B873C-E077-4FE5-AC7F-104CBB6EABB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30568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ADA180-D563-4C43-B14D-20BBBFB22BF1}" type="datetimeFigureOut">
              <a:rPr lang="zh-TW" altLang="en-US" smtClean="0"/>
              <a:t>2013/11/11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B873C-E077-4FE5-AC7F-104CBB6EABB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826491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ADA180-D563-4C43-B14D-20BBBFB22BF1}" type="datetimeFigureOut">
              <a:rPr lang="zh-TW" altLang="en-US" smtClean="0"/>
              <a:t>2013/11/11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B873C-E077-4FE5-AC7F-104CBB6EABB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34703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ADA180-D563-4C43-B14D-20BBBFB22BF1}" type="datetimeFigureOut">
              <a:rPr lang="zh-TW" altLang="en-US" smtClean="0"/>
              <a:t>2013/11/11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B873C-E077-4FE5-AC7F-104CBB6EABB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318319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ADA180-D563-4C43-B14D-20BBBFB22BF1}" type="datetimeFigureOut">
              <a:rPr lang="zh-TW" altLang="en-US" smtClean="0"/>
              <a:t>2013/11/11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7B873C-E077-4FE5-AC7F-104CBB6EABB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009064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tmp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mp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tmp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tmp"/><Relationship Id="rId2" Type="http://schemas.openxmlformats.org/officeDocument/2006/relationships/image" Target="../media/image3.tmp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419100" y="829734"/>
            <a:ext cx="9740900" cy="3031066"/>
          </a:xfrm>
        </p:spPr>
        <p:txBody>
          <a:bodyPr/>
          <a:lstStyle/>
          <a:p>
            <a:pPr algn="ctr"/>
            <a:r>
              <a:rPr lang="en-US" altLang="zh-TW" sz="3600" dirty="0"/>
              <a:t>A design and implementation of </a:t>
            </a:r>
            <a:r>
              <a:rPr lang="en-US" altLang="zh-TW" sz="3600" dirty="0" err="1"/>
              <a:t>OpenFlow</a:t>
            </a:r>
            <a:r>
              <a:rPr lang="en-US" altLang="zh-TW" sz="3600" dirty="0"/>
              <a:t> Controller handling IP multicast with Fast Tree Switching</a:t>
            </a:r>
            <a:endParaRPr lang="zh-TW" altLang="en-US" sz="3600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19767" y="4444533"/>
            <a:ext cx="7766936" cy="1096899"/>
          </a:xfrm>
        </p:spPr>
        <p:txBody>
          <a:bodyPr>
            <a:normAutofit lnSpcReduction="10000"/>
          </a:bodyPr>
          <a:lstStyle/>
          <a:p>
            <a:pPr algn="ctr"/>
            <a:r>
              <a:rPr lang="en-US" altLang="zh-TW" dirty="0" smtClean="0"/>
              <a:t>Daisuke </a:t>
            </a:r>
            <a:r>
              <a:rPr lang="en-US" altLang="zh-TW" dirty="0" err="1" smtClean="0"/>
              <a:t>Kotani</a:t>
            </a:r>
            <a:r>
              <a:rPr lang="en-US" altLang="zh-TW" dirty="0" smtClean="0"/>
              <a:t>, Kazuya Suzuki and Hideyuki </a:t>
            </a:r>
            <a:r>
              <a:rPr lang="en-US" altLang="zh-TW" dirty="0" err="1" smtClean="0"/>
              <a:t>Shimonishi</a:t>
            </a:r>
            <a:endParaRPr lang="en-US" altLang="zh-TW" dirty="0" smtClean="0"/>
          </a:p>
          <a:p>
            <a:pPr algn="ctr"/>
            <a:r>
              <a:rPr lang="en-US" altLang="zh-TW" dirty="0" smtClean="0"/>
              <a:t>2012 IEEE/IPSJ International Symposium on Applications and the Internet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94019149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zh-TW" dirty="0" smtClean="0"/>
              <a:t>Discussion &amp; Conclusion</a:t>
            </a:r>
            <a:endParaRPr lang="zh-TW" altLang="en-US" dirty="0"/>
          </a:p>
        </p:txBody>
      </p:sp>
      <p:pic>
        <p:nvPicPr>
          <p:cNvPr id="4" name="內容版面配置區 3" descr="畫面剪輯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7334" y="2275311"/>
            <a:ext cx="4478828" cy="2467378"/>
          </a:xfrm>
        </p:spPr>
      </p:pic>
      <p:sp>
        <p:nvSpPr>
          <p:cNvPr id="5" name="文字方塊 4"/>
          <p:cNvSpPr txBox="1"/>
          <p:nvPr/>
        </p:nvSpPr>
        <p:spPr>
          <a:xfrm>
            <a:off x="5425440" y="1658112"/>
            <a:ext cx="570585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dirty="0" smtClean="0">
                <a:solidFill>
                  <a:schemeClr val="tx2"/>
                </a:solidFill>
              </a:rPr>
              <a:t>Some factors need be considered in real </a:t>
            </a:r>
            <a:r>
              <a:rPr lang="en-US" altLang="zh-TW" dirty="0" err="1" smtClean="0">
                <a:solidFill>
                  <a:schemeClr val="tx2"/>
                </a:solidFill>
              </a:rPr>
              <a:t>enviroments</a:t>
            </a:r>
            <a:r>
              <a:rPr lang="en-US" altLang="zh-TW" dirty="0" smtClean="0">
                <a:solidFill>
                  <a:schemeClr val="tx2"/>
                </a:solidFill>
              </a:rPr>
              <a:t>:</a:t>
            </a:r>
          </a:p>
          <a:p>
            <a:r>
              <a:rPr lang="en-US" altLang="zh-TW" dirty="0">
                <a:solidFill>
                  <a:schemeClr val="tx2"/>
                </a:solidFill>
              </a:rPr>
              <a:t> </a:t>
            </a:r>
            <a:r>
              <a:rPr lang="en-US" altLang="zh-TW" dirty="0" smtClean="0">
                <a:solidFill>
                  <a:schemeClr val="tx2"/>
                </a:solidFill>
              </a:rPr>
              <a:t>1) round trip time</a:t>
            </a:r>
          </a:p>
          <a:p>
            <a:r>
              <a:rPr lang="en-US" altLang="zh-TW" dirty="0">
                <a:solidFill>
                  <a:schemeClr val="tx2"/>
                </a:solidFill>
              </a:rPr>
              <a:t> </a:t>
            </a:r>
            <a:r>
              <a:rPr lang="en-US" altLang="zh-TW" dirty="0" smtClean="0">
                <a:solidFill>
                  <a:schemeClr val="tx2"/>
                </a:solidFill>
              </a:rPr>
              <a:t>2) packets other than multicast </a:t>
            </a:r>
            <a:endParaRPr lang="zh-TW" altLang="en-US" dirty="0">
              <a:solidFill>
                <a:schemeClr val="tx2"/>
              </a:solidFill>
            </a:endParaRPr>
          </a:p>
        </p:txBody>
      </p:sp>
      <p:sp>
        <p:nvSpPr>
          <p:cNvPr id="6" name="文字方塊 5"/>
          <p:cNvSpPr txBox="1"/>
          <p:nvPr/>
        </p:nvSpPr>
        <p:spPr>
          <a:xfrm>
            <a:off x="5449824" y="3035808"/>
            <a:ext cx="551078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dirty="0" smtClean="0">
                <a:solidFill>
                  <a:schemeClr val="tx2"/>
                </a:solidFill>
              </a:rPr>
              <a:t>Future works:</a:t>
            </a:r>
          </a:p>
          <a:p>
            <a:r>
              <a:rPr lang="en-US" altLang="zh-TW" dirty="0">
                <a:solidFill>
                  <a:schemeClr val="tx2"/>
                </a:solidFill>
              </a:rPr>
              <a:t> </a:t>
            </a:r>
            <a:r>
              <a:rPr lang="en-US" altLang="zh-TW" dirty="0" smtClean="0">
                <a:solidFill>
                  <a:schemeClr val="tx2"/>
                </a:solidFill>
              </a:rPr>
              <a:t>1) reduce the flow entries of backup multicast trees</a:t>
            </a:r>
          </a:p>
          <a:p>
            <a:r>
              <a:rPr lang="en-US" altLang="zh-TW" dirty="0">
                <a:solidFill>
                  <a:schemeClr val="tx2"/>
                </a:solidFill>
              </a:rPr>
              <a:t> </a:t>
            </a:r>
            <a:r>
              <a:rPr lang="en-US" altLang="zh-TW" dirty="0" smtClean="0">
                <a:solidFill>
                  <a:schemeClr val="tx2"/>
                </a:solidFill>
              </a:rPr>
              <a:t>2) a method to switch trees faster in the </a:t>
            </a:r>
            <a:r>
              <a:rPr lang="en-US" altLang="zh-TW" dirty="0" err="1" smtClean="0">
                <a:solidFill>
                  <a:schemeClr val="tx2"/>
                </a:solidFill>
              </a:rPr>
              <a:t>enviroments</a:t>
            </a:r>
            <a:r>
              <a:rPr lang="en-US" altLang="zh-TW" dirty="0" smtClean="0">
                <a:solidFill>
                  <a:schemeClr val="tx2"/>
                </a:solidFill>
              </a:rPr>
              <a:t>    </a:t>
            </a:r>
          </a:p>
          <a:p>
            <a:r>
              <a:rPr lang="en-US" altLang="zh-TW" dirty="0">
                <a:solidFill>
                  <a:schemeClr val="tx2"/>
                </a:solidFill>
              </a:rPr>
              <a:t> </a:t>
            </a:r>
            <a:r>
              <a:rPr lang="en-US" altLang="zh-TW" dirty="0" smtClean="0">
                <a:solidFill>
                  <a:schemeClr val="tx2"/>
                </a:solidFill>
              </a:rPr>
              <a:t>    that RTTs are long</a:t>
            </a:r>
            <a:endParaRPr lang="zh-TW" altLang="en-US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150274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396662" y="317500"/>
            <a:ext cx="8596668" cy="1320800"/>
          </a:xfrm>
        </p:spPr>
        <p:txBody>
          <a:bodyPr/>
          <a:lstStyle/>
          <a:p>
            <a:pPr algn="ctr"/>
            <a:r>
              <a:rPr lang="en-US" altLang="zh-TW" dirty="0" smtClean="0"/>
              <a:t>Introduction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280416" y="1638300"/>
            <a:ext cx="11667744" cy="4796762"/>
          </a:xfrm>
        </p:spPr>
        <p:txBody>
          <a:bodyPr>
            <a:normAutofit/>
          </a:bodyPr>
          <a:lstStyle/>
          <a:p>
            <a:r>
              <a:rPr lang="en-US" altLang="zh-TW" sz="2400" dirty="0" smtClean="0"/>
              <a:t>IP-multicast is useful in modern multi-media applications for transporting large data from </a:t>
            </a:r>
            <a:r>
              <a:rPr lang="en-US" altLang="zh-TW" sz="2400" dirty="0" smtClean="0">
                <a:solidFill>
                  <a:srgbClr val="FF0000"/>
                </a:solidFill>
              </a:rPr>
              <a:t>single</a:t>
            </a:r>
            <a:r>
              <a:rPr lang="en-US" altLang="zh-TW" sz="2400" dirty="0" smtClean="0"/>
              <a:t> point to </a:t>
            </a:r>
            <a:r>
              <a:rPr lang="en-US" altLang="zh-TW" sz="2400" dirty="0" smtClean="0">
                <a:solidFill>
                  <a:srgbClr val="FF0000"/>
                </a:solidFill>
              </a:rPr>
              <a:t>one or multiple </a:t>
            </a:r>
            <a:r>
              <a:rPr lang="en-US" altLang="zh-TW" sz="2400" dirty="0" smtClean="0"/>
              <a:t>receivers </a:t>
            </a:r>
          </a:p>
          <a:p>
            <a:r>
              <a:rPr lang="en-US" altLang="zh-TW" sz="3600" dirty="0" smtClean="0">
                <a:solidFill>
                  <a:srgbClr val="FF0000"/>
                </a:solidFill>
              </a:rPr>
              <a:t>But</a:t>
            </a:r>
            <a:r>
              <a:rPr lang="en-US" altLang="zh-TW" sz="3600" dirty="0" smtClean="0"/>
              <a:t>, </a:t>
            </a:r>
            <a:r>
              <a:rPr lang="en-US" altLang="zh-TW" sz="2400" dirty="0" smtClean="0"/>
              <a:t>there are still some serious problems of IP based multicast</a:t>
            </a:r>
          </a:p>
          <a:p>
            <a:pPr lvl="1"/>
            <a:r>
              <a:rPr lang="en-US" altLang="zh-TW" sz="2800" dirty="0" smtClean="0"/>
              <a:t>One of them is </a:t>
            </a:r>
            <a:r>
              <a:rPr lang="en-US" altLang="zh-TW" sz="2800" dirty="0" smtClean="0">
                <a:solidFill>
                  <a:srgbClr val="FF0000"/>
                </a:solidFill>
              </a:rPr>
              <a:t>reconstructing</a:t>
            </a:r>
            <a:r>
              <a:rPr lang="en-US" altLang="zh-TW" sz="2800" dirty="0" smtClean="0"/>
              <a:t> </a:t>
            </a:r>
            <a:r>
              <a:rPr lang="en-US" altLang="zh-TW" sz="2800" dirty="0" smtClean="0">
                <a:solidFill>
                  <a:srgbClr val="FF0000"/>
                </a:solidFill>
              </a:rPr>
              <a:t>multicast tree while network failure occurs</a:t>
            </a:r>
          </a:p>
          <a:p>
            <a:pPr lvl="2"/>
            <a:r>
              <a:rPr lang="en-US" altLang="zh-TW" dirty="0" smtClean="0">
                <a:solidFill>
                  <a:srgbClr val="FF0000"/>
                </a:solidFill>
              </a:rPr>
              <a:t>This will cause packets loss that is intolerable</a:t>
            </a:r>
          </a:p>
          <a:p>
            <a:pPr lvl="1"/>
            <a:r>
              <a:rPr lang="en-US" altLang="zh-TW" sz="2800" dirty="0" smtClean="0"/>
              <a:t>Traditionally, we use prepare </a:t>
            </a:r>
            <a:r>
              <a:rPr lang="en-US" altLang="zh-TW" sz="2800" dirty="0" smtClean="0">
                <a:solidFill>
                  <a:srgbClr val="FF0000"/>
                </a:solidFill>
              </a:rPr>
              <a:t>redundant multicast tree </a:t>
            </a:r>
            <a:r>
              <a:rPr lang="en-US" altLang="zh-TW" sz="2800" dirty="0" smtClean="0"/>
              <a:t>to overcome them</a:t>
            </a:r>
          </a:p>
          <a:p>
            <a:r>
              <a:rPr lang="en-US" altLang="zh-TW" sz="3600" dirty="0" smtClean="0">
                <a:solidFill>
                  <a:srgbClr val="FF0000"/>
                </a:solidFill>
              </a:rPr>
              <a:t>However</a:t>
            </a:r>
            <a:r>
              <a:rPr lang="en-US" altLang="zh-TW" sz="3600" dirty="0" smtClean="0"/>
              <a:t>, </a:t>
            </a:r>
            <a:r>
              <a:rPr lang="en-US" altLang="zh-TW" sz="2400" dirty="0" smtClean="0"/>
              <a:t>it require </a:t>
            </a:r>
            <a:r>
              <a:rPr lang="en-US" altLang="zh-TW" sz="2400" dirty="0" smtClean="0">
                <a:solidFill>
                  <a:srgbClr val="FF0000"/>
                </a:solidFill>
              </a:rPr>
              <a:t>centralized</a:t>
            </a:r>
            <a:r>
              <a:rPr lang="en-US" altLang="zh-TW" sz="2400" dirty="0" smtClean="0"/>
              <a:t> computation to computing tree that is surprisingly suit for </a:t>
            </a:r>
            <a:r>
              <a:rPr lang="en-US" altLang="zh-TW" sz="2400" dirty="0" err="1" smtClean="0"/>
              <a:t>OpenFlow</a:t>
            </a:r>
            <a:r>
              <a:rPr lang="en-US" altLang="zh-TW" sz="2400" dirty="0" smtClean="0"/>
              <a:t>/SDN</a:t>
            </a:r>
            <a:endParaRPr lang="en-US" altLang="zh-TW" sz="2400" dirty="0"/>
          </a:p>
          <a:p>
            <a:r>
              <a:rPr lang="en-US" altLang="zh-TW" sz="2400" dirty="0" err="1" smtClean="0"/>
              <a:t>Kotani</a:t>
            </a:r>
            <a:r>
              <a:rPr lang="en-US" altLang="zh-TW" sz="2400" dirty="0" smtClean="0"/>
              <a:t> et al. design a algorithm to reduce packet loss while multicast tree reconstruction with </a:t>
            </a:r>
            <a:r>
              <a:rPr lang="en-US" altLang="zh-TW" sz="2400" dirty="0" err="1" smtClean="0"/>
              <a:t>OpenFlow</a:t>
            </a:r>
            <a:endParaRPr lang="en-US" altLang="zh-TW" sz="3600" dirty="0" smtClean="0"/>
          </a:p>
        </p:txBody>
      </p:sp>
    </p:spTree>
    <p:extLst>
      <p:ext uri="{BB962C8B-B14F-4D97-AF65-F5344CB8AC3E}">
        <p14:creationId xmlns:p14="http://schemas.microsoft.com/office/powerpoint/2010/main" val="37407417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8200" y="316992"/>
            <a:ext cx="10515600" cy="959168"/>
          </a:xfrm>
        </p:spPr>
        <p:txBody>
          <a:bodyPr/>
          <a:lstStyle/>
          <a:p>
            <a:pPr algn="ctr"/>
            <a:r>
              <a:rPr lang="en-US" altLang="zh-TW" dirty="0" smtClean="0"/>
              <a:t>Related works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838200" y="1804416"/>
            <a:ext cx="10515600" cy="4616387"/>
          </a:xfrm>
        </p:spPr>
        <p:txBody>
          <a:bodyPr/>
          <a:lstStyle/>
          <a:p>
            <a:r>
              <a:rPr lang="en-US" altLang="zh-TW" dirty="0" smtClean="0"/>
              <a:t>For IP multicast group management….</a:t>
            </a:r>
          </a:p>
          <a:p>
            <a:pPr lvl="1"/>
            <a:r>
              <a:rPr lang="en-US" altLang="zh-TW" dirty="0" smtClean="0"/>
              <a:t>IP multicast use </a:t>
            </a:r>
            <a:r>
              <a:rPr lang="en-US" altLang="zh-TW" dirty="0" smtClean="0">
                <a:solidFill>
                  <a:srgbClr val="FF0000"/>
                </a:solidFill>
              </a:rPr>
              <a:t>IGMP</a:t>
            </a:r>
            <a:r>
              <a:rPr lang="en-US" altLang="zh-TW" dirty="0" smtClean="0"/>
              <a:t> to manage Join/leave from multicast group</a:t>
            </a:r>
          </a:p>
          <a:p>
            <a:pPr lvl="1"/>
            <a:r>
              <a:rPr lang="en-US" altLang="zh-TW" dirty="0" smtClean="0"/>
              <a:t>IP multicast use PIM-SM, PIM-DM or DVMRP for routing</a:t>
            </a:r>
          </a:p>
          <a:p>
            <a:pPr lvl="1"/>
            <a:r>
              <a:rPr lang="en-US" altLang="zh-TW" dirty="0" smtClean="0"/>
              <a:t> These protocols use </a:t>
            </a:r>
            <a:r>
              <a:rPr lang="en-US" altLang="zh-TW" dirty="0" smtClean="0">
                <a:solidFill>
                  <a:srgbClr val="FF0000"/>
                </a:solidFill>
              </a:rPr>
              <a:t>unicast routing </a:t>
            </a:r>
            <a:r>
              <a:rPr lang="en-US" altLang="zh-TW" dirty="0" smtClean="0"/>
              <a:t>or </a:t>
            </a:r>
            <a:r>
              <a:rPr lang="en-US" altLang="zh-TW" dirty="0" smtClean="0">
                <a:solidFill>
                  <a:srgbClr val="FF0000"/>
                </a:solidFill>
              </a:rPr>
              <a:t>flooding </a:t>
            </a:r>
          </a:p>
          <a:p>
            <a:pPr lvl="1"/>
            <a:r>
              <a:rPr lang="en-US" altLang="zh-TW" dirty="0" smtClean="0">
                <a:solidFill>
                  <a:srgbClr val="FF0000"/>
                </a:solidFill>
              </a:rPr>
              <a:t>Hence, it will takes much time to recover multicast tree </a:t>
            </a:r>
          </a:p>
          <a:p>
            <a:pPr lvl="1"/>
            <a:r>
              <a:rPr lang="en-US" altLang="zh-TW" dirty="0" smtClean="0"/>
              <a:t>There is better method for efficient using network bandwidth called </a:t>
            </a:r>
            <a:r>
              <a:rPr lang="en-US" altLang="zh-TW" dirty="0" smtClean="0">
                <a:solidFill>
                  <a:srgbClr val="FF0000"/>
                </a:solidFill>
              </a:rPr>
              <a:t>IGMP snooping, but it will limit sender’s location</a:t>
            </a:r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7051606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655320" y="1792224"/>
            <a:ext cx="10515600" cy="5652707"/>
          </a:xfrm>
        </p:spPr>
        <p:txBody>
          <a:bodyPr>
            <a:normAutofit/>
          </a:bodyPr>
          <a:lstStyle/>
          <a:p>
            <a:r>
              <a:rPr lang="en-US" altLang="zh-TW" sz="3200" dirty="0" smtClean="0"/>
              <a:t>For multicast tree…</a:t>
            </a:r>
          </a:p>
          <a:p>
            <a:pPr lvl="1"/>
            <a:r>
              <a:rPr lang="en-US" altLang="zh-TW" sz="2800" dirty="0" smtClean="0"/>
              <a:t>Multicast Extension OSPF can centrally compute multicast trees</a:t>
            </a:r>
          </a:p>
          <a:p>
            <a:pPr lvl="1"/>
            <a:r>
              <a:rPr lang="en-US" altLang="zh-TW" sz="2800" dirty="0" smtClean="0">
                <a:solidFill>
                  <a:srgbClr val="FF0000"/>
                </a:solidFill>
              </a:rPr>
              <a:t>But, it flood group member information to </a:t>
            </a:r>
            <a:r>
              <a:rPr lang="en-US" altLang="zh-TW" sz="3200" dirty="0" smtClean="0">
                <a:solidFill>
                  <a:srgbClr val="FF0000"/>
                </a:solidFill>
              </a:rPr>
              <a:t>all routers</a:t>
            </a:r>
          </a:p>
          <a:p>
            <a:pPr lvl="1"/>
            <a:r>
              <a:rPr lang="en-US" altLang="zh-TW" sz="2800" dirty="0"/>
              <a:t>P2MP </a:t>
            </a:r>
            <a:r>
              <a:rPr lang="en-US" altLang="zh-TW" sz="2800" dirty="0" smtClean="0"/>
              <a:t>MPLS </a:t>
            </a:r>
            <a:r>
              <a:rPr lang="en-US" altLang="zh-TW" sz="2800" dirty="0"/>
              <a:t>enable traffic </a:t>
            </a:r>
            <a:r>
              <a:rPr lang="en-US" altLang="zh-TW" sz="2800" dirty="0" smtClean="0"/>
              <a:t>engineering in </a:t>
            </a:r>
            <a:r>
              <a:rPr lang="en-US" altLang="zh-TW" sz="2800" dirty="0"/>
              <a:t>multicast such as </a:t>
            </a:r>
            <a:r>
              <a:rPr lang="en-US" altLang="zh-TW" sz="2800" dirty="0">
                <a:solidFill>
                  <a:srgbClr val="FF0000"/>
                </a:solidFill>
              </a:rPr>
              <a:t>bandwidth guaranteed multicast </a:t>
            </a:r>
            <a:r>
              <a:rPr lang="en-US" altLang="zh-TW" sz="2800" dirty="0" smtClean="0"/>
              <a:t>and </a:t>
            </a:r>
            <a:r>
              <a:rPr lang="en-US" altLang="zh-TW" sz="2800" dirty="0" smtClean="0">
                <a:solidFill>
                  <a:srgbClr val="FF0000"/>
                </a:solidFill>
              </a:rPr>
              <a:t>fast </a:t>
            </a:r>
            <a:r>
              <a:rPr lang="en-US" altLang="zh-TW" sz="2800" dirty="0">
                <a:solidFill>
                  <a:srgbClr val="FF0000"/>
                </a:solidFill>
              </a:rPr>
              <a:t>failure recovery </a:t>
            </a:r>
            <a:r>
              <a:rPr lang="en-US" altLang="zh-TW" sz="2800" dirty="0"/>
              <a:t>using MPLS fast reroute </a:t>
            </a:r>
            <a:r>
              <a:rPr lang="en-US" altLang="zh-TW" sz="2800" dirty="0" smtClean="0"/>
              <a:t>mechanism</a:t>
            </a:r>
          </a:p>
          <a:p>
            <a:pPr lvl="2"/>
            <a:r>
              <a:rPr lang="en-US" altLang="zh-TW" sz="2800" dirty="0" smtClean="0"/>
              <a:t>But P2MP MPLS can not be used in receivers dynamically join/leave case, because the path is set up by sender side</a:t>
            </a:r>
            <a:endParaRPr lang="zh-TW" altLang="en-US" sz="2800" dirty="0"/>
          </a:p>
        </p:txBody>
      </p:sp>
      <p:sp>
        <p:nvSpPr>
          <p:cNvPr id="4" name="標題 1"/>
          <p:cNvSpPr>
            <a:spLocks noGrp="1"/>
          </p:cNvSpPr>
          <p:nvPr>
            <p:ph type="title"/>
          </p:nvPr>
        </p:nvSpPr>
        <p:spPr>
          <a:xfrm>
            <a:off x="838200" y="316992"/>
            <a:ext cx="10515600" cy="959168"/>
          </a:xfrm>
        </p:spPr>
        <p:txBody>
          <a:bodyPr/>
          <a:lstStyle/>
          <a:p>
            <a:pPr algn="ctr"/>
            <a:r>
              <a:rPr lang="en-US" altLang="zh-TW" dirty="0" smtClean="0"/>
              <a:t>Related works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3484004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Set up multicast tree for multicast group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TW" sz="2400" dirty="0" smtClean="0"/>
              <a:t>Early mechanism need to modify flow entries in </a:t>
            </a:r>
            <a:r>
              <a:rPr lang="en-US" altLang="zh-TW" sz="2400" dirty="0" smtClean="0">
                <a:solidFill>
                  <a:srgbClr val="FF0000"/>
                </a:solidFill>
              </a:rPr>
              <a:t>many switches</a:t>
            </a:r>
          </a:p>
          <a:p>
            <a:r>
              <a:rPr lang="en-US" altLang="zh-TW" sz="2400" dirty="0" smtClean="0"/>
              <a:t>They propose following </a:t>
            </a:r>
            <a:r>
              <a:rPr lang="en-US" altLang="zh-TW" sz="2400" dirty="0" smtClean="0"/>
              <a:t>rules to </a:t>
            </a:r>
            <a:r>
              <a:rPr lang="en-US" altLang="zh-TW" sz="2400" dirty="0" smtClean="0"/>
              <a:t>speed up </a:t>
            </a:r>
            <a:r>
              <a:rPr lang="en-US" altLang="zh-TW" sz="2400" dirty="0" smtClean="0"/>
              <a:t>multicast tree </a:t>
            </a:r>
            <a:r>
              <a:rPr lang="en-US" altLang="zh-TW" sz="2400" dirty="0" smtClean="0"/>
              <a:t>switching:</a:t>
            </a:r>
          </a:p>
          <a:p>
            <a:pPr lvl="1"/>
            <a:r>
              <a:rPr lang="en-US" altLang="zh-TW" sz="2800" dirty="0" smtClean="0"/>
              <a:t>Multiple multicast tree of same group </a:t>
            </a:r>
            <a:r>
              <a:rPr lang="en-US" altLang="zh-TW" sz="2800" dirty="0" smtClean="0">
                <a:solidFill>
                  <a:srgbClr val="FF0000"/>
                </a:solidFill>
              </a:rPr>
              <a:t>coexist</a:t>
            </a:r>
            <a:r>
              <a:rPr lang="en-US" altLang="zh-TW" sz="2800" dirty="0" smtClean="0"/>
              <a:t> in the network</a:t>
            </a:r>
          </a:p>
          <a:p>
            <a:pPr lvl="1"/>
            <a:r>
              <a:rPr lang="en-US" altLang="zh-TW" sz="2800" dirty="0" smtClean="0">
                <a:solidFill>
                  <a:srgbClr val="FF0000"/>
                </a:solidFill>
              </a:rPr>
              <a:t>Unique tree ID </a:t>
            </a:r>
            <a:r>
              <a:rPr lang="en-US" altLang="zh-TW" sz="2800" dirty="0" smtClean="0"/>
              <a:t>for each multicast tree which will be embedded  into </a:t>
            </a:r>
            <a:r>
              <a:rPr lang="en-US" altLang="zh-TW" sz="2800" dirty="0" smtClean="0">
                <a:solidFill>
                  <a:srgbClr val="FF0000"/>
                </a:solidFill>
              </a:rPr>
              <a:t>packet header </a:t>
            </a:r>
            <a:r>
              <a:rPr lang="en-US" altLang="zh-TW" sz="2800" dirty="0" smtClean="0"/>
              <a:t>as </a:t>
            </a:r>
            <a:r>
              <a:rPr lang="en-US" altLang="zh-TW" sz="2800" dirty="0" smtClean="0">
                <a:solidFill>
                  <a:srgbClr val="FF0000"/>
                </a:solidFill>
              </a:rPr>
              <a:t>Ethernet destination address</a:t>
            </a:r>
          </a:p>
          <a:p>
            <a:pPr lvl="1"/>
            <a:r>
              <a:rPr lang="en-US" altLang="zh-TW" sz="2800" dirty="0" smtClean="0"/>
              <a:t>Sender switch rewrites header of multicast packets to that the tree ID embedded</a:t>
            </a:r>
            <a:endParaRPr lang="en-US" altLang="zh-TW" sz="2800" dirty="0"/>
          </a:p>
          <a:p>
            <a:pPr marL="457200" lvl="1" indent="0">
              <a:buNone/>
            </a:pPr>
            <a:endParaRPr lang="en-US" altLang="zh-TW" sz="2800" dirty="0" smtClean="0"/>
          </a:p>
        </p:txBody>
      </p:sp>
    </p:spTree>
    <p:extLst>
      <p:ext uri="{BB962C8B-B14F-4D97-AF65-F5344CB8AC3E}">
        <p14:creationId xmlns:p14="http://schemas.microsoft.com/office/powerpoint/2010/main" val="12183746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Procedure of switching multicast tree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+mj-lt"/>
              <a:buAutoNum type="arabicPeriod"/>
            </a:pPr>
            <a:r>
              <a:rPr lang="en-US" altLang="zh-TW" dirty="0" smtClean="0"/>
              <a:t>Calculate alternative tree and assign new ID which will be mapped to </a:t>
            </a:r>
            <a:r>
              <a:rPr lang="en-US" altLang="zh-TW" dirty="0" smtClean="0">
                <a:solidFill>
                  <a:srgbClr val="FF0000"/>
                </a:solidFill>
              </a:rPr>
              <a:t>Ethernet destination address</a:t>
            </a:r>
          </a:p>
          <a:p>
            <a:pPr>
              <a:buFont typeface="+mj-lt"/>
              <a:buAutoNum type="arabicPeriod"/>
            </a:pPr>
            <a:r>
              <a:rPr lang="en-US" altLang="zh-TW" dirty="0" smtClean="0"/>
              <a:t>Set up flow entries of the alternative tree in the switches </a:t>
            </a:r>
            <a:r>
              <a:rPr lang="en-US" altLang="zh-TW" dirty="0" smtClean="0">
                <a:solidFill>
                  <a:srgbClr val="FF0000"/>
                </a:solidFill>
              </a:rPr>
              <a:t>other than  the sender switch</a:t>
            </a:r>
          </a:p>
          <a:p>
            <a:pPr>
              <a:buFont typeface="+mj-lt"/>
              <a:buAutoNum type="arabicPeriod"/>
            </a:pPr>
            <a:r>
              <a:rPr lang="en-US" altLang="zh-TW" dirty="0" smtClean="0">
                <a:solidFill>
                  <a:srgbClr val="FF0000"/>
                </a:solidFill>
              </a:rPr>
              <a:t>Replace the flow entry in the sender switch</a:t>
            </a:r>
          </a:p>
          <a:p>
            <a:pPr>
              <a:buFont typeface="+mj-lt"/>
              <a:buAutoNum type="arabicPeriod"/>
            </a:pPr>
            <a:r>
              <a:rPr lang="en-US" altLang="zh-TW" dirty="0" smtClean="0"/>
              <a:t>Remove un-used flow entries from switches</a:t>
            </a:r>
          </a:p>
          <a:p>
            <a:pPr marL="0" indent="0">
              <a:buNone/>
            </a:pP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6963522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zh-TW" dirty="0" smtClean="0"/>
              <a:t>Example in </a:t>
            </a:r>
            <a:r>
              <a:rPr lang="en-US" altLang="zh-TW" dirty="0" err="1" smtClean="0"/>
              <a:t>OpenFlow</a:t>
            </a:r>
            <a:r>
              <a:rPr lang="en-US" altLang="zh-TW" dirty="0" smtClean="0"/>
              <a:t> network</a:t>
            </a:r>
            <a:endParaRPr lang="zh-TW" altLang="en-US" dirty="0"/>
          </a:p>
        </p:txBody>
      </p:sp>
      <p:pic>
        <p:nvPicPr>
          <p:cNvPr id="6" name="內容版面配置區 5" descr="畫面剪輯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70710" y="1883559"/>
            <a:ext cx="8596312" cy="3270241"/>
          </a:xfrm>
        </p:spPr>
      </p:pic>
    </p:spTree>
    <p:extLst>
      <p:ext uri="{BB962C8B-B14F-4D97-AF65-F5344CB8AC3E}">
        <p14:creationId xmlns:p14="http://schemas.microsoft.com/office/powerpoint/2010/main" val="24543783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82880" y="414528"/>
            <a:ext cx="9290304" cy="1320800"/>
          </a:xfrm>
        </p:spPr>
        <p:txBody>
          <a:bodyPr/>
          <a:lstStyle/>
          <a:p>
            <a:pPr algn="ctr"/>
            <a:r>
              <a:rPr lang="en-US" altLang="zh-TW" dirty="0"/>
              <a:t>IMPLEMENTATION OF </a:t>
            </a:r>
            <a:r>
              <a:rPr lang="en-US" altLang="zh-TW" dirty="0" smtClean="0"/>
              <a:t>OPENFLOW CONTROLLER</a:t>
            </a:r>
            <a:endParaRPr lang="zh-TW" altLang="en-US" dirty="0"/>
          </a:p>
        </p:txBody>
      </p:sp>
      <p:pic>
        <p:nvPicPr>
          <p:cNvPr id="6" name="內容版面配置區 5" descr="畫面剪輯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392" y="1713753"/>
            <a:ext cx="4239300" cy="3881437"/>
          </a:xfrm>
        </p:spPr>
      </p:pic>
      <p:sp>
        <p:nvSpPr>
          <p:cNvPr id="8" name="橢圓 7"/>
          <p:cNvSpPr/>
          <p:nvPr/>
        </p:nvSpPr>
        <p:spPr>
          <a:xfrm>
            <a:off x="2231136" y="1877568"/>
            <a:ext cx="1524000" cy="329184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9" name="橢圓 8"/>
          <p:cNvSpPr/>
          <p:nvPr/>
        </p:nvSpPr>
        <p:spPr>
          <a:xfrm>
            <a:off x="1816533" y="4547616"/>
            <a:ext cx="1511883" cy="24384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0" name="橢圓 9"/>
          <p:cNvSpPr/>
          <p:nvPr/>
        </p:nvSpPr>
        <p:spPr>
          <a:xfrm>
            <a:off x="2048256" y="3950208"/>
            <a:ext cx="707136" cy="48768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1" name="橢圓 10"/>
          <p:cNvSpPr/>
          <p:nvPr/>
        </p:nvSpPr>
        <p:spPr>
          <a:xfrm>
            <a:off x="1024128" y="3421729"/>
            <a:ext cx="694869" cy="465487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2" name="文字方塊 11"/>
          <p:cNvSpPr txBox="1"/>
          <p:nvPr/>
        </p:nvSpPr>
        <p:spPr>
          <a:xfrm>
            <a:off x="4657344" y="2066544"/>
            <a:ext cx="515729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dirty="0" smtClean="0">
                <a:solidFill>
                  <a:schemeClr val="tx2"/>
                </a:solidFill>
              </a:rPr>
              <a:t>Controller compute multicast </a:t>
            </a:r>
            <a:r>
              <a:rPr lang="en-US" altLang="zh-TW" dirty="0">
                <a:solidFill>
                  <a:schemeClr val="tx2"/>
                </a:solidFill>
              </a:rPr>
              <a:t>trees </a:t>
            </a:r>
            <a:r>
              <a:rPr lang="en-US" altLang="zh-TW" dirty="0" smtClean="0">
                <a:solidFill>
                  <a:schemeClr val="tx2"/>
                </a:solidFill>
              </a:rPr>
              <a:t>and set </a:t>
            </a:r>
            <a:r>
              <a:rPr lang="en-US" altLang="zh-TW" dirty="0">
                <a:solidFill>
                  <a:schemeClr val="tx2"/>
                </a:solidFill>
              </a:rPr>
              <a:t>up flow entries that are </a:t>
            </a:r>
            <a:r>
              <a:rPr lang="en-US" altLang="zh-TW" dirty="0" smtClean="0">
                <a:solidFill>
                  <a:schemeClr val="tx2"/>
                </a:solidFill>
              </a:rPr>
              <a:t>required to </a:t>
            </a:r>
            <a:r>
              <a:rPr lang="en-US" altLang="zh-TW" dirty="0">
                <a:solidFill>
                  <a:schemeClr val="tx2"/>
                </a:solidFill>
              </a:rPr>
              <a:t>deliver multicast packets into the switches</a:t>
            </a:r>
            <a:endParaRPr lang="zh-TW" altLang="en-US" dirty="0">
              <a:solidFill>
                <a:schemeClr val="tx2"/>
              </a:solidFill>
            </a:endParaRPr>
          </a:p>
        </p:txBody>
      </p:sp>
      <p:sp>
        <p:nvSpPr>
          <p:cNvPr id="13" name="文字方塊 12"/>
          <p:cNvSpPr txBox="1"/>
          <p:nvPr/>
        </p:nvSpPr>
        <p:spPr>
          <a:xfrm>
            <a:off x="4657344" y="3096768"/>
            <a:ext cx="505967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dirty="0" smtClean="0">
                <a:solidFill>
                  <a:schemeClr val="tx2"/>
                </a:solidFill>
              </a:rPr>
              <a:t>Controller requires </a:t>
            </a:r>
            <a:r>
              <a:rPr lang="en-US" altLang="zh-TW" dirty="0">
                <a:solidFill>
                  <a:schemeClr val="tx2"/>
                </a:solidFill>
              </a:rPr>
              <a:t>the senders’ and receivers’ locations in the </a:t>
            </a:r>
            <a:r>
              <a:rPr lang="en-US" altLang="zh-TW" dirty="0" smtClean="0">
                <a:solidFill>
                  <a:schemeClr val="tx2"/>
                </a:solidFill>
              </a:rPr>
              <a:t>network and topology information </a:t>
            </a:r>
            <a:r>
              <a:rPr lang="en-US" altLang="zh-TW" dirty="0">
                <a:solidFill>
                  <a:schemeClr val="tx2"/>
                </a:solidFill>
              </a:rPr>
              <a:t>to compute multicast trees</a:t>
            </a:r>
            <a:endParaRPr lang="zh-TW" altLang="en-US" dirty="0">
              <a:solidFill>
                <a:schemeClr val="tx2"/>
              </a:solidFill>
            </a:endParaRPr>
          </a:p>
        </p:txBody>
      </p:sp>
      <p:sp>
        <p:nvSpPr>
          <p:cNvPr id="14" name="文字方塊 13"/>
          <p:cNvSpPr txBox="1"/>
          <p:nvPr/>
        </p:nvSpPr>
        <p:spPr>
          <a:xfrm>
            <a:off x="4657344" y="4194048"/>
            <a:ext cx="493776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dirty="0">
                <a:solidFill>
                  <a:schemeClr val="tx2"/>
                </a:solidFill>
              </a:rPr>
              <a:t>S</a:t>
            </a:r>
            <a:r>
              <a:rPr lang="en-US" altLang="zh-TW" dirty="0" smtClean="0">
                <a:solidFill>
                  <a:schemeClr val="tx2"/>
                </a:solidFill>
              </a:rPr>
              <a:t>ender’s </a:t>
            </a:r>
            <a:r>
              <a:rPr lang="en-US" altLang="zh-TW" dirty="0">
                <a:solidFill>
                  <a:schemeClr val="tx2"/>
                </a:solidFill>
              </a:rPr>
              <a:t>location is used to determine the root of a </a:t>
            </a:r>
            <a:r>
              <a:rPr lang="en-US" altLang="zh-TW" dirty="0" smtClean="0">
                <a:solidFill>
                  <a:schemeClr val="tx2"/>
                </a:solidFill>
              </a:rPr>
              <a:t>multicast tree </a:t>
            </a:r>
            <a:r>
              <a:rPr lang="en-US" altLang="zh-TW" dirty="0">
                <a:solidFill>
                  <a:schemeClr val="tx2"/>
                </a:solidFill>
              </a:rPr>
              <a:t>and the leaves of the tree are the receivers’ </a:t>
            </a:r>
            <a:r>
              <a:rPr lang="en-US" altLang="zh-TW" dirty="0" smtClean="0">
                <a:solidFill>
                  <a:schemeClr val="tx2"/>
                </a:solidFill>
              </a:rPr>
              <a:t>locations</a:t>
            </a:r>
            <a:endParaRPr lang="en-US" altLang="zh-TW" dirty="0">
              <a:solidFill>
                <a:schemeClr val="tx2"/>
              </a:solidFill>
            </a:endParaRPr>
          </a:p>
          <a:p>
            <a:endParaRPr lang="en-US" altLang="zh-TW" dirty="0" smtClean="0">
              <a:solidFill>
                <a:schemeClr val="tx2"/>
              </a:solidFill>
            </a:endParaRPr>
          </a:p>
          <a:p>
            <a:r>
              <a:rPr lang="en-US" altLang="zh-TW" dirty="0" smtClean="0">
                <a:solidFill>
                  <a:schemeClr val="tx2"/>
                </a:solidFill>
              </a:rPr>
              <a:t>Topology </a:t>
            </a:r>
            <a:r>
              <a:rPr lang="en-US" altLang="zh-TW" dirty="0">
                <a:solidFill>
                  <a:schemeClr val="tx2"/>
                </a:solidFill>
              </a:rPr>
              <a:t>information is used to define the graph to </a:t>
            </a:r>
            <a:r>
              <a:rPr lang="en-US" altLang="zh-TW" dirty="0" smtClean="0">
                <a:solidFill>
                  <a:schemeClr val="tx2"/>
                </a:solidFill>
              </a:rPr>
              <a:t>calculate trees</a:t>
            </a:r>
            <a:endParaRPr lang="zh-TW" altLang="en-US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331387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zh-TW" dirty="0" smtClean="0"/>
              <a:t>Evaluation</a:t>
            </a:r>
            <a:endParaRPr lang="zh-TW" altLang="en-US" dirty="0"/>
          </a:p>
        </p:txBody>
      </p:sp>
      <p:pic>
        <p:nvPicPr>
          <p:cNvPr id="6" name="內容版面配置區 5" descr="畫面剪輯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2859" y="1624140"/>
            <a:ext cx="6348305" cy="3881437"/>
          </a:xfrm>
        </p:spPr>
      </p:pic>
      <p:pic>
        <p:nvPicPr>
          <p:cNvPr id="8" name="圖片 7" descr="畫面剪輯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25639" y="2035405"/>
            <a:ext cx="4614892" cy="28535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19756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440</TotalTime>
  <Words>514</Words>
  <Application>Microsoft Office PowerPoint</Application>
  <PresentationFormat>寬螢幕</PresentationFormat>
  <Paragraphs>51</Paragraphs>
  <Slides>10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10</vt:i4>
      </vt:variant>
    </vt:vector>
  </HeadingPairs>
  <TitlesOfParts>
    <vt:vector size="15" baseType="lpstr">
      <vt:lpstr>新細明體</vt:lpstr>
      <vt:lpstr>Arial</vt:lpstr>
      <vt:lpstr>Calibri</vt:lpstr>
      <vt:lpstr>Calibri Light</vt:lpstr>
      <vt:lpstr>Office 佈景主題</vt:lpstr>
      <vt:lpstr>A design and implementation of OpenFlow Controller handling IP multicast with Fast Tree Switching</vt:lpstr>
      <vt:lpstr>Introduction</vt:lpstr>
      <vt:lpstr>Related works</vt:lpstr>
      <vt:lpstr>Related works</vt:lpstr>
      <vt:lpstr>Set up multicast tree for multicast group</vt:lpstr>
      <vt:lpstr>Procedure of switching multicast tree</vt:lpstr>
      <vt:lpstr>Example in OpenFlow network</vt:lpstr>
      <vt:lpstr>IMPLEMENTATION OF OPENFLOW CONTROLLER</vt:lpstr>
      <vt:lpstr>Evaluation</vt:lpstr>
      <vt:lpstr>Discussion &amp; Conclusion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design and implementation of OpenFlow Controller handling IP multicast with Fast Tree Switching</dc:title>
  <dc:creator>s</dc:creator>
  <cp:lastModifiedBy>s</cp:lastModifiedBy>
  <cp:revision>37</cp:revision>
  <dcterms:created xsi:type="dcterms:W3CDTF">2013-06-12T07:33:03Z</dcterms:created>
  <dcterms:modified xsi:type="dcterms:W3CDTF">2013-11-11T07:21:37Z</dcterms:modified>
</cp:coreProperties>
</file>