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sldIdLst>
    <p:sldId id="256" r:id="rId2"/>
    <p:sldId id="257" r:id="rId3"/>
    <p:sldId id="258" r:id="rId4"/>
    <p:sldId id="260" r:id="rId5"/>
    <p:sldId id="261" r:id="rId6"/>
    <p:sldId id="259" r:id="rId7"/>
    <p:sldId id="262" r:id="rId8"/>
    <p:sldId id="263" r:id="rId9"/>
    <p:sldId id="265" r:id="rId10"/>
    <p:sldId id="264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淺色樣式 2 - 輔色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3B4B98B0-60AC-42C2-AFA5-B58CD77FA1E5}" styleName="淺色樣式 1 - 輔色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CF1AB2-1976-4502-BF36-3FF5EA218861}" styleName="中等深淺樣式 4 - 輔色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294" autoAdjust="0"/>
    <p:restoredTop sz="72193" autoAdjust="0"/>
  </p:normalViewPr>
  <p:slideViewPr>
    <p:cSldViewPr>
      <p:cViewPr varScale="1">
        <p:scale>
          <a:sx n="52" d="100"/>
          <a:sy n="52" d="100"/>
        </p:scale>
        <p:origin x="-1908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8D0674C-E2BC-4887-9AF5-98F0D9F4E20C}" type="datetimeFigureOut">
              <a:rPr lang="zh-TW" altLang="en-US" smtClean="0"/>
              <a:t>2012/9/19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101B6E2-3612-4AF0-BE72-C93190E871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482907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dirty="0" smtClean="0"/>
              <a:t>1.</a:t>
            </a:r>
            <a:r>
              <a:rPr lang="zh-TW" altLang="en-US" dirty="0" smtClean="0"/>
              <a:t>提出一個在 </a:t>
            </a:r>
            <a:r>
              <a:rPr lang="en-US" altLang="zh-TW" dirty="0" smtClean="0"/>
              <a:t>DASH </a:t>
            </a:r>
            <a:r>
              <a:rPr lang="zh-TW" altLang="en-US" dirty="0" smtClean="0"/>
              <a:t>上找出最佳的</a:t>
            </a:r>
            <a:r>
              <a:rPr lang="zh-TW" altLang="en-US" baseline="0" dirty="0" smtClean="0"/>
              <a:t> </a:t>
            </a:r>
            <a:r>
              <a:rPr lang="en-US" altLang="zh-TW" baseline="0" dirty="0" smtClean="0"/>
              <a:t>streaming </a:t>
            </a:r>
            <a:r>
              <a:rPr lang="zh-TW" altLang="en-US" baseline="0" dirty="0" smtClean="0"/>
              <a:t>決策。</a:t>
            </a:r>
            <a:endParaRPr lang="en-US" altLang="zh-TW" baseline="0" dirty="0" smtClean="0"/>
          </a:p>
          <a:p>
            <a:r>
              <a:rPr lang="en-US" altLang="zh-TW" baseline="0" dirty="0" smtClean="0"/>
              <a:t>2.</a:t>
            </a:r>
            <a:r>
              <a:rPr lang="zh-TW" altLang="en-US" baseline="0" dirty="0" smtClean="0"/>
              <a:t>他們將這個決策用 </a:t>
            </a:r>
            <a:r>
              <a:rPr lang="en-US" altLang="zh-TW" baseline="0" dirty="0" smtClean="0"/>
              <a:t>MDP </a:t>
            </a:r>
            <a:r>
              <a:rPr lang="zh-TW" altLang="en-US" baseline="0" dirty="0" smtClean="0"/>
              <a:t>來解。</a:t>
            </a:r>
            <a:endParaRPr lang="en-US" altLang="zh-TW" baseline="0" dirty="0" smtClean="0"/>
          </a:p>
          <a:p>
            <a:r>
              <a:rPr lang="en-US" altLang="zh-TW" baseline="0" dirty="0" smtClean="0"/>
              <a:t>3.</a:t>
            </a:r>
            <a:r>
              <a:rPr lang="zh-TW" altLang="en-US" baseline="0" dirty="0" smtClean="0"/>
              <a:t>最後跟 </a:t>
            </a:r>
            <a:r>
              <a:rPr lang="en-US" altLang="zh-TW" baseline="0" dirty="0" smtClean="0"/>
              <a:t>Rate adaption for adaptive HTTP streaming </a:t>
            </a:r>
            <a:r>
              <a:rPr lang="zh-TW" altLang="en-US" baseline="0" dirty="0" smtClean="0"/>
              <a:t>所提的演算法做比較。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01B6E2-3612-4AF0-BE72-C93190E87141}" type="slidenum">
              <a:rPr lang="zh-TW" altLang="en-US" smtClean="0"/>
              <a:t>3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3552418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en-US" dirty="0" smtClean="0"/>
              <a:t>這是他們做的實驗結果，</a:t>
            </a:r>
            <a:endParaRPr lang="en-US" altLang="zh-TW" dirty="0" smtClean="0"/>
          </a:p>
          <a:p>
            <a:r>
              <a:rPr lang="en-US" altLang="zh-TW" dirty="0" err="1" smtClean="0"/>
              <a:t>Os</a:t>
            </a:r>
            <a:r>
              <a:rPr lang="en-US" altLang="zh-TW" dirty="0" smtClean="0"/>
              <a:t> </a:t>
            </a:r>
            <a:r>
              <a:rPr lang="zh-TW" altLang="en-US" dirty="0" smtClean="0"/>
              <a:t>就是他們自己的演算法，</a:t>
            </a:r>
            <a:r>
              <a:rPr lang="en-US" altLang="zh-TW" dirty="0" err="1" smtClean="0"/>
              <a:t>ra</a:t>
            </a:r>
            <a:r>
              <a:rPr lang="en-US" altLang="zh-TW" baseline="0" dirty="0" smtClean="0"/>
              <a:t> </a:t>
            </a:r>
            <a:r>
              <a:rPr lang="zh-TW" altLang="en-US" baseline="0" dirty="0" smtClean="0"/>
              <a:t>是另一篇論文所提出的演算法，</a:t>
            </a:r>
            <a:r>
              <a:rPr lang="en-US" altLang="zh-TW" baseline="0" dirty="0" err="1" smtClean="0"/>
              <a:t>fl</a:t>
            </a:r>
            <a:r>
              <a:rPr lang="en-US" altLang="zh-TW" baseline="0" dirty="0" smtClean="0"/>
              <a:t> </a:t>
            </a:r>
            <a:r>
              <a:rPr lang="zh-TW" altLang="en-US" baseline="0" dirty="0" smtClean="0"/>
              <a:t>代表固定在某一個 </a:t>
            </a:r>
            <a:r>
              <a:rPr lang="en-US" altLang="zh-TW" baseline="0" dirty="0" smtClean="0"/>
              <a:t>layer index</a:t>
            </a:r>
            <a:r>
              <a:rPr lang="zh-TW" altLang="en-US" baseline="0" dirty="0" smtClean="0"/>
              <a:t>。</a:t>
            </a:r>
            <a:endParaRPr lang="en-US" altLang="zh-TW" baseline="0" dirty="0" smtClean="0"/>
          </a:p>
          <a:p>
            <a:r>
              <a:rPr lang="zh-TW" altLang="en-US" baseline="0" dirty="0" smtClean="0"/>
              <a:t>可以看到這篇所提出的演算法不管在哪種情況下都比 </a:t>
            </a:r>
            <a:r>
              <a:rPr lang="en-US" altLang="zh-TW" baseline="0" dirty="0" err="1" smtClean="0"/>
              <a:t>ra</a:t>
            </a:r>
            <a:r>
              <a:rPr lang="en-US" altLang="zh-TW" baseline="0" dirty="0" smtClean="0"/>
              <a:t> </a:t>
            </a:r>
            <a:r>
              <a:rPr lang="zh-TW" altLang="en-US" baseline="0" dirty="0" smtClean="0"/>
              <a:t>好，而且 </a:t>
            </a:r>
            <a:r>
              <a:rPr lang="en-US" altLang="zh-TW" baseline="0" dirty="0" smtClean="0"/>
              <a:t>Max</a:t>
            </a:r>
            <a:r>
              <a:rPr lang="zh-TW" altLang="en-US" baseline="0" dirty="0" smtClean="0"/>
              <a:t> </a:t>
            </a:r>
            <a:r>
              <a:rPr lang="en-US" altLang="zh-TW" baseline="0" dirty="0" smtClean="0"/>
              <a:t>queue </a:t>
            </a:r>
            <a:r>
              <a:rPr lang="zh-TW" altLang="en-US" baseline="0" dirty="0" smtClean="0"/>
              <a:t>的需求也比較低一些。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01B6E2-3612-4AF0-BE72-C93190E87141}" type="slidenum">
              <a:rPr lang="zh-TW" altLang="en-US" smtClean="0"/>
              <a:t>14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6759209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en-US" dirty="0" smtClean="0"/>
              <a:t>這是 </a:t>
            </a:r>
            <a:r>
              <a:rPr lang="en-US" altLang="zh-TW" dirty="0" err="1" smtClean="0"/>
              <a:t>os</a:t>
            </a:r>
            <a:r>
              <a:rPr lang="en-US" altLang="zh-TW" dirty="0" smtClean="0"/>
              <a:t> </a:t>
            </a:r>
            <a:r>
              <a:rPr lang="zh-TW" altLang="en-US" dirty="0" smtClean="0"/>
              <a:t>及 </a:t>
            </a:r>
            <a:r>
              <a:rPr lang="en-US" altLang="zh-TW" dirty="0" err="1" smtClean="0"/>
              <a:t>ra</a:t>
            </a:r>
            <a:r>
              <a:rPr lang="en-US" altLang="zh-TW" dirty="0" smtClean="0"/>
              <a:t> </a:t>
            </a:r>
            <a:r>
              <a:rPr lang="zh-TW" altLang="en-US" dirty="0" smtClean="0"/>
              <a:t>用</a:t>
            </a:r>
            <a:r>
              <a:rPr lang="zh-TW" altLang="en-US" baseline="0" dirty="0" smtClean="0"/>
              <a:t> </a:t>
            </a:r>
            <a:r>
              <a:rPr lang="en-US" altLang="zh-TW" baseline="0" dirty="0" smtClean="0"/>
              <a:t>p1 transition matrix </a:t>
            </a:r>
            <a:r>
              <a:rPr lang="zh-TW" altLang="en-US" baseline="0" dirty="0" smtClean="0"/>
              <a:t>跟 </a:t>
            </a:r>
            <a:r>
              <a:rPr lang="en-US" altLang="zh-TW" baseline="0" dirty="0" smtClean="0"/>
              <a:t>buffer size </a:t>
            </a:r>
            <a:r>
              <a:rPr lang="zh-TW" altLang="en-US" baseline="0" dirty="0" smtClean="0"/>
              <a:t>設定為 </a:t>
            </a:r>
            <a:r>
              <a:rPr lang="en-US" altLang="zh-TW" baseline="0" dirty="0" smtClean="0"/>
              <a:t>20</a:t>
            </a:r>
            <a:r>
              <a:rPr lang="zh-TW" altLang="en-US" baseline="0" dirty="0" smtClean="0"/>
              <a:t> 的兩個比較圖。</a:t>
            </a:r>
            <a:endParaRPr lang="en-US" altLang="zh-TW" baseline="0" dirty="0" smtClean="0"/>
          </a:p>
          <a:p>
            <a:r>
              <a:rPr lang="zh-TW" altLang="en-US" baseline="0" dirty="0" smtClean="0"/>
              <a:t>上面的是 </a:t>
            </a:r>
            <a:r>
              <a:rPr lang="en-US" altLang="zh-TW" baseline="0" dirty="0" smtClean="0"/>
              <a:t>layer index </a:t>
            </a:r>
            <a:r>
              <a:rPr lang="zh-TW" altLang="en-US" baseline="0" dirty="0" smtClean="0"/>
              <a:t>切換的情況，下面的是 </a:t>
            </a:r>
            <a:r>
              <a:rPr lang="en-US" altLang="zh-TW" baseline="0" dirty="0" smtClean="0"/>
              <a:t>queue </a:t>
            </a:r>
            <a:r>
              <a:rPr lang="zh-TW" altLang="en-US" baseline="0" dirty="0" smtClean="0"/>
              <a:t>使用的情況。</a:t>
            </a:r>
            <a:endParaRPr lang="en-US" altLang="zh-TW" baseline="0" dirty="0" smtClean="0"/>
          </a:p>
          <a:p>
            <a:r>
              <a:rPr lang="zh-TW" altLang="en-US" baseline="0" dirty="0" smtClean="0"/>
              <a:t>可以看到 </a:t>
            </a:r>
            <a:r>
              <a:rPr lang="en-US" altLang="zh-TW" baseline="0" dirty="0" err="1" smtClean="0"/>
              <a:t>os</a:t>
            </a:r>
            <a:r>
              <a:rPr lang="en-US" altLang="zh-TW" baseline="0" dirty="0" smtClean="0"/>
              <a:t> </a:t>
            </a:r>
            <a:r>
              <a:rPr lang="zh-TW" altLang="en-US" baseline="0" dirty="0" smtClean="0"/>
              <a:t>切換的次數相對於 </a:t>
            </a:r>
            <a:r>
              <a:rPr lang="en-US" altLang="zh-TW" baseline="0" dirty="0" err="1" smtClean="0"/>
              <a:t>rs</a:t>
            </a:r>
            <a:r>
              <a:rPr lang="en-US" altLang="zh-TW" baseline="0" dirty="0" smtClean="0"/>
              <a:t> </a:t>
            </a:r>
            <a:r>
              <a:rPr lang="zh-TW" altLang="en-US" baseline="0" dirty="0" smtClean="0"/>
              <a:t>來得少，所以播放也會更順暢。</a:t>
            </a:r>
            <a:endParaRPr lang="en-US" altLang="zh-TW" baseline="0" dirty="0" smtClean="0"/>
          </a:p>
          <a:p>
            <a:r>
              <a:rPr lang="zh-TW" altLang="en-US" baseline="0" dirty="0" smtClean="0"/>
              <a:t>而 </a:t>
            </a:r>
            <a:r>
              <a:rPr lang="en-US" altLang="zh-TW" baseline="0" dirty="0" smtClean="0"/>
              <a:t>queue </a:t>
            </a:r>
            <a:r>
              <a:rPr lang="zh-TW" altLang="en-US" baseline="0" dirty="0" smtClean="0"/>
              <a:t>的用量也比較低一點。</a:t>
            </a:r>
            <a:endParaRPr lang="en-US" altLang="zh-TW" baseline="0" dirty="0" smtClean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01B6E2-3612-4AF0-BE72-C93190E87141}" type="slidenum">
              <a:rPr lang="zh-TW" altLang="en-US" smtClean="0"/>
              <a:t>15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5571220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en-US" dirty="0" smtClean="0"/>
              <a:t>這是將上圖 </a:t>
            </a:r>
            <a:r>
              <a:rPr lang="en-US" altLang="zh-TW" dirty="0" err="1" smtClean="0"/>
              <a:t>os</a:t>
            </a:r>
            <a:r>
              <a:rPr lang="en-US" altLang="zh-TW" dirty="0" smtClean="0"/>
              <a:t> </a:t>
            </a:r>
            <a:r>
              <a:rPr lang="zh-TW" altLang="en-US" dirty="0" smtClean="0"/>
              <a:t>的 </a:t>
            </a:r>
            <a:r>
              <a:rPr lang="en-US" altLang="zh-TW" dirty="0" smtClean="0"/>
              <a:t>layer index </a:t>
            </a:r>
            <a:r>
              <a:rPr lang="zh-TW" altLang="en-US" dirty="0" smtClean="0"/>
              <a:t>切換情況放大來看。</a:t>
            </a:r>
            <a:endParaRPr lang="en-US" altLang="zh-TW" dirty="0" smtClean="0"/>
          </a:p>
          <a:p>
            <a:r>
              <a:rPr lang="zh-TW" altLang="en-US" dirty="0" smtClean="0"/>
              <a:t>兩條黑線中間是代表等待一段時間，像這邊凸起來就是 </a:t>
            </a:r>
            <a:r>
              <a:rPr lang="en-US" altLang="zh-TW" dirty="0" smtClean="0"/>
              <a:t>upgrade</a:t>
            </a:r>
            <a:r>
              <a:rPr lang="en-US" altLang="zh-TW" baseline="0" dirty="0" smtClean="0"/>
              <a:t> </a:t>
            </a:r>
            <a:r>
              <a:rPr lang="zh-TW" altLang="en-US" baseline="0" dirty="0" smtClean="0"/>
              <a:t>質品。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01B6E2-3612-4AF0-BE72-C93190E87141}" type="slidenum">
              <a:rPr lang="zh-TW" altLang="en-US" smtClean="0"/>
              <a:t>16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2970708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en-US" dirty="0" smtClean="0"/>
              <a:t>這個實驗是調整 </a:t>
            </a:r>
            <a:r>
              <a:rPr lang="en-US" altLang="zh-TW" dirty="0" smtClean="0"/>
              <a:t>alpha</a:t>
            </a:r>
            <a:r>
              <a:rPr lang="zh-TW" altLang="en-US" baseline="0" dirty="0" smtClean="0"/>
              <a:t> 參數來看各數值的結果。</a:t>
            </a:r>
            <a:endParaRPr lang="en-US" altLang="zh-TW" baseline="0" dirty="0" smtClean="0"/>
          </a:p>
          <a:p>
            <a:r>
              <a:rPr lang="zh-TW" altLang="en-US" baseline="0" dirty="0" smtClean="0"/>
              <a:t>可以發現 </a:t>
            </a:r>
            <a:r>
              <a:rPr lang="en-US" altLang="zh-TW" baseline="0" dirty="0" smtClean="0"/>
              <a:t>alpha </a:t>
            </a:r>
            <a:r>
              <a:rPr lang="zh-TW" altLang="en-US" baseline="0" dirty="0" smtClean="0"/>
              <a:t>愈高的播放愈順暢，因為減少了 </a:t>
            </a:r>
            <a:r>
              <a:rPr lang="en-US" altLang="zh-TW" baseline="0" dirty="0" smtClean="0"/>
              <a:t>switch layer index </a:t>
            </a:r>
            <a:r>
              <a:rPr lang="zh-TW" altLang="en-US" baseline="0" dirty="0" smtClean="0"/>
              <a:t>的次數，</a:t>
            </a:r>
            <a:endParaRPr lang="en-US" altLang="zh-TW" baseline="0" dirty="0" smtClean="0"/>
          </a:p>
          <a:p>
            <a:r>
              <a:rPr lang="zh-TW" altLang="en-US" baseline="0" dirty="0" smtClean="0"/>
              <a:t>但是相對來說，播放的品質也比較差。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01B6E2-3612-4AF0-BE72-C93190E87141}" type="slidenum">
              <a:rPr lang="zh-TW" altLang="en-US" smtClean="0"/>
              <a:t>17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2630091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en-US" dirty="0" smtClean="0"/>
              <a:t>這個實驗是假設所使用的</a:t>
            </a:r>
            <a:r>
              <a:rPr lang="zh-TW" altLang="en-US" baseline="0" dirty="0" smtClean="0"/>
              <a:t>決定不符合現實的網路狀態的話，產生的影響。</a:t>
            </a:r>
            <a:endParaRPr lang="en-US" altLang="zh-TW" baseline="0" dirty="0" smtClean="0"/>
          </a:p>
          <a:p>
            <a:r>
              <a:rPr lang="zh-TW" altLang="en-US" dirty="0" smtClean="0"/>
              <a:t>想表達他們的 </a:t>
            </a:r>
            <a:r>
              <a:rPr lang="en-US" altLang="zh-TW" dirty="0" err="1" smtClean="0"/>
              <a:t>os</a:t>
            </a:r>
            <a:r>
              <a:rPr lang="en-US" altLang="zh-TW" dirty="0" smtClean="0"/>
              <a:t> </a:t>
            </a:r>
            <a:r>
              <a:rPr lang="zh-TW" altLang="en-US" dirty="0" smtClean="0"/>
              <a:t>演算法不管是不是符合現實網路狀態，都在可接受的範園內，影響不會很大。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01B6E2-3612-4AF0-BE72-C93190E87141}" type="slidenum">
              <a:rPr lang="zh-TW" altLang="en-US" smtClean="0"/>
              <a:t>18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0136241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en-US" dirty="0" smtClean="0"/>
              <a:t>最後他們提出的</a:t>
            </a:r>
            <a:r>
              <a:rPr lang="zh-TW" altLang="en-US" baseline="0" dirty="0" smtClean="0"/>
              <a:t> </a:t>
            </a:r>
            <a:r>
              <a:rPr lang="en-US" altLang="zh-TW" baseline="0" dirty="0" err="1" smtClean="0"/>
              <a:t>os</a:t>
            </a:r>
            <a:r>
              <a:rPr lang="en-US" altLang="zh-TW" baseline="0" dirty="0" smtClean="0"/>
              <a:t> </a:t>
            </a:r>
            <a:r>
              <a:rPr lang="zh-TW" altLang="en-US" baseline="0" dirty="0" smtClean="0"/>
              <a:t>決策演算法確實比 </a:t>
            </a:r>
            <a:r>
              <a:rPr lang="en-US" altLang="zh-TW" baseline="0" dirty="0" err="1" smtClean="0"/>
              <a:t>ra</a:t>
            </a:r>
            <a:r>
              <a:rPr lang="en-US" altLang="zh-TW" baseline="0" dirty="0" smtClean="0"/>
              <a:t> </a:t>
            </a:r>
            <a:r>
              <a:rPr lang="zh-TW" altLang="en-US" baseline="0" dirty="0" smtClean="0"/>
              <a:t>演算法更好。</a:t>
            </a:r>
            <a:endParaRPr lang="en-US" altLang="zh-TW" baseline="0" dirty="0" smtClean="0"/>
          </a:p>
          <a:p>
            <a:r>
              <a:rPr lang="zh-TW" altLang="en-US" baseline="0" dirty="0" smtClean="0"/>
              <a:t>這邊有提到幾個值得更進一步研究的方向。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01B6E2-3612-4AF0-BE72-C93190E87141}" type="slidenum">
              <a:rPr lang="zh-TW" altLang="en-US" smtClean="0"/>
              <a:t>20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2390891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en-US" dirty="0" smtClean="0"/>
              <a:t>每個狀態代表的是現在網路的品質。</a:t>
            </a:r>
            <a:endParaRPr lang="en-US" altLang="zh-TW" dirty="0" smtClean="0"/>
          </a:p>
          <a:p>
            <a:r>
              <a:rPr lang="zh-TW" altLang="en-US" dirty="0" smtClean="0"/>
              <a:t>可以依這些參數決定下一個狀態的網路品質。</a:t>
            </a:r>
            <a:endParaRPr lang="en-US" altLang="zh-TW" dirty="0" smtClean="0"/>
          </a:p>
          <a:p>
            <a:r>
              <a:rPr lang="zh-TW" altLang="en-US" baseline="0" dirty="0" smtClean="0"/>
              <a:t>像是 </a:t>
            </a:r>
            <a:r>
              <a:rPr lang="en-US" altLang="zh-TW" baseline="0" dirty="0" smtClean="0"/>
              <a:t>queue </a:t>
            </a:r>
            <a:r>
              <a:rPr lang="zh-TW" altLang="en-US" baseline="0" dirty="0" smtClean="0"/>
              <a:t>的長度、</a:t>
            </a:r>
            <a:r>
              <a:rPr lang="en-US" altLang="zh-TW" baseline="0" dirty="0" smtClean="0"/>
              <a:t>queue </a:t>
            </a:r>
            <a:r>
              <a:rPr lang="zh-TW" altLang="en-US" baseline="0" dirty="0" smtClean="0"/>
              <a:t>長度的變動量、最後收到的 </a:t>
            </a:r>
            <a:r>
              <a:rPr lang="en-US" altLang="zh-TW" baseline="0" dirty="0" smtClean="0"/>
              <a:t>segment </a:t>
            </a:r>
            <a:r>
              <a:rPr lang="zh-TW" altLang="en-US" baseline="0" dirty="0" smtClean="0"/>
              <a:t>的版本、版本變動量、目前頻寬跟已收到的 </a:t>
            </a:r>
            <a:r>
              <a:rPr lang="en-US" altLang="zh-TW" baseline="0" dirty="0" smtClean="0"/>
              <a:t>segments</a:t>
            </a:r>
            <a:r>
              <a:rPr lang="zh-TW" altLang="en-US" baseline="0" dirty="0" smtClean="0"/>
              <a:t>。</a:t>
            </a:r>
            <a:endParaRPr lang="en-US" altLang="zh-TW" baseline="0" dirty="0" smtClean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01B6E2-3612-4AF0-BE72-C93190E87141}" type="slidenum">
              <a:rPr lang="zh-TW" altLang="en-US" smtClean="0"/>
              <a:t>5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781255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en-US" dirty="0" smtClean="0"/>
              <a:t>這是</a:t>
            </a:r>
            <a:r>
              <a:rPr lang="zh-TW" altLang="en-US" baseline="0" dirty="0" smtClean="0"/>
              <a:t> </a:t>
            </a:r>
            <a:r>
              <a:rPr lang="en-US" altLang="zh-TW" baseline="0" dirty="0" smtClean="0"/>
              <a:t>MDP model </a:t>
            </a:r>
            <a:r>
              <a:rPr lang="zh-TW" altLang="en-US" baseline="0" dirty="0" smtClean="0"/>
              <a:t>定義的 </a:t>
            </a:r>
            <a:r>
              <a:rPr lang="en-US" altLang="zh-TW" baseline="0" dirty="0" smtClean="0"/>
              <a:t>Action</a:t>
            </a:r>
            <a:r>
              <a:rPr lang="zh-TW" altLang="en-US" baseline="0" dirty="0" smtClean="0"/>
              <a:t>。</a:t>
            </a:r>
            <a:endParaRPr lang="en-US" altLang="zh-TW" dirty="0" smtClean="0"/>
          </a:p>
          <a:p>
            <a:r>
              <a:rPr lang="zh-TW" altLang="en-US" dirty="0" smtClean="0"/>
              <a:t>說明這個演算法在每一個狀態中可以從這三個行動中選一個。</a:t>
            </a:r>
            <a:endParaRPr lang="en-US" altLang="zh-TW" dirty="0" smtClean="0"/>
          </a:p>
          <a:p>
            <a:r>
              <a:rPr lang="zh-TW" altLang="en-US" dirty="0" smtClean="0"/>
              <a:t>第一個是提升或是降低下一個 </a:t>
            </a:r>
            <a:r>
              <a:rPr lang="en-US" altLang="zh-TW" dirty="0" smtClean="0"/>
              <a:t>segment </a:t>
            </a:r>
            <a:r>
              <a:rPr lang="zh-TW" altLang="en-US" dirty="0" smtClean="0"/>
              <a:t>的影像品質。</a:t>
            </a:r>
            <a:endParaRPr lang="en-US" altLang="zh-TW" dirty="0" smtClean="0"/>
          </a:p>
          <a:p>
            <a:r>
              <a:rPr lang="zh-TW" altLang="en-US" dirty="0" smtClean="0"/>
              <a:t>第二個是升級最後收到</a:t>
            </a:r>
            <a:r>
              <a:rPr lang="zh-TW" altLang="en-US" baseline="0" dirty="0" smtClean="0"/>
              <a:t> </a:t>
            </a:r>
            <a:r>
              <a:rPr lang="en-US" altLang="zh-TW" baseline="0" dirty="0" smtClean="0"/>
              <a:t>segment </a:t>
            </a:r>
            <a:r>
              <a:rPr lang="zh-TW" altLang="en-US" baseline="0" dirty="0" smtClean="0"/>
              <a:t>的品質。</a:t>
            </a:r>
            <a:endParaRPr lang="en-US" altLang="zh-TW" baseline="0" dirty="0" smtClean="0"/>
          </a:p>
          <a:p>
            <a:r>
              <a:rPr lang="zh-TW" altLang="en-US" baseline="0" dirty="0" smtClean="0"/>
              <a:t>最後一個是不收任何的 </a:t>
            </a:r>
            <a:r>
              <a:rPr lang="en-US" altLang="zh-TW" baseline="0" dirty="0" smtClean="0"/>
              <a:t>segment </a:t>
            </a:r>
            <a:r>
              <a:rPr lang="zh-TW" altLang="en-US" baseline="0" dirty="0" smtClean="0"/>
              <a:t>並等待一段時間，大約是 </a:t>
            </a:r>
            <a:r>
              <a:rPr lang="en-US" altLang="zh-TW" baseline="0" dirty="0" smtClean="0"/>
              <a:t>700 </a:t>
            </a:r>
            <a:r>
              <a:rPr lang="en-US" altLang="zh-TW" baseline="0" dirty="0" err="1" smtClean="0"/>
              <a:t>ms</a:t>
            </a:r>
            <a:r>
              <a:rPr lang="zh-TW" altLang="en-US" baseline="0" dirty="0" smtClean="0"/>
              <a:t>，這個行動可以解決 </a:t>
            </a:r>
            <a:r>
              <a:rPr lang="en-US" altLang="zh-TW" baseline="0" dirty="0" smtClean="0"/>
              <a:t>buffer </a:t>
            </a:r>
            <a:r>
              <a:rPr lang="zh-TW" altLang="en-US" baseline="0" dirty="0" smtClean="0"/>
              <a:t>被塞爆的情況。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01B6E2-3612-4AF0-BE72-C93190E87141}" type="slidenum">
              <a:rPr lang="zh-TW" altLang="en-US" smtClean="0"/>
              <a:t>6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6553664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en-US" dirty="0" smtClean="0"/>
              <a:t>當每個狀態選擇動作之後會得到 </a:t>
            </a:r>
            <a:r>
              <a:rPr lang="en-US" altLang="zh-TW" dirty="0" smtClean="0"/>
              <a:t>reward</a:t>
            </a:r>
            <a:r>
              <a:rPr lang="zh-TW" altLang="en-US" dirty="0" smtClean="0"/>
              <a:t>，這是 </a:t>
            </a:r>
            <a:r>
              <a:rPr lang="en-US" altLang="zh-TW" dirty="0" smtClean="0"/>
              <a:t>reward </a:t>
            </a:r>
            <a:r>
              <a:rPr lang="zh-TW" altLang="en-US" dirty="0" smtClean="0"/>
              <a:t>相關的定義。</a:t>
            </a:r>
            <a:endParaRPr lang="en-US" altLang="zh-TW" dirty="0" smtClean="0"/>
          </a:p>
          <a:p>
            <a:r>
              <a:rPr lang="en-US" altLang="zh-TW" dirty="0" smtClean="0"/>
              <a:t>Alpha </a:t>
            </a:r>
            <a:r>
              <a:rPr lang="zh-TW" altLang="en-US" dirty="0" smtClean="0"/>
              <a:t>是可以設定的參數，愈低的話代表畫質愈好，愈高的話代表播放愈順暢。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01B6E2-3612-4AF0-BE72-C93190E87141}" type="slidenum">
              <a:rPr lang="zh-TW" altLang="en-US" smtClean="0"/>
              <a:t>7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645424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en-US" dirty="0" smtClean="0"/>
              <a:t>這是他所義定的公式，要找出最佳解</a:t>
            </a:r>
            <a:r>
              <a:rPr lang="zh-TW" altLang="en-US" baseline="0" dirty="0" smtClean="0"/>
              <a:t> </a:t>
            </a:r>
            <a:r>
              <a:rPr lang="en-US" altLang="zh-TW" baseline="0" dirty="0" smtClean="0"/>
              <a:t>pi star</a:t>
            </a:r>
            <a:r>
              <a:rPr lang="zh-TW" altLang="en-US" baseline="0" dirty="0" smtClean="0"/>
              <a:t>。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01B6E2-3612-4AF0-BE72-C93190E87141}" type="slidenum">
              <a:rPr lang="zh-TW" altLang="en-US" smtClean="0"/>
              <a:t>8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2291041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en-US" dirty="0" smtClean="0"/>
              <a:t>他有這三個指標來量化</a:t>
            </a:r>
            <a:r>
              <a:rPr lang="zh-TW" altLang="en-US" baseline="0" dirty="0" smtClean="0"/>
              <a:t> </a:t>
            </a:r>
            <a:r>
              <a:rPr lang="en-US" altLang="zh-TW" baseline="0" dirty="0" smtClean="0"/>
              <a:t>streaming </a:t>
            </a:r>
            <a:r>
              <a:rPr lang="zh-TW" altLang="en-US" baseline="0" dirty="0" smtClean="0"/>
              <a:t>的品質。</a:t>
            </a:r>
            <a:endParaRPr lang="en-US" altLang="zh-TW" baseline="0" dirty="0" smtClean="0"/>
          </a:p>
          <a:p>
            <a:r>
              <a:rPr lang="zh-TW" altLang="en-US" baseline="0" dirty="0" smtClean="0"/>
              <a:t>第一個 </a:t>
            </a:r>
            <a:r>
              <a:rPr lang="en-US" altLang="zh-TW" baseline="0" dirty="0" smtClean="0"/>
              <a:t>interruption ratio </a:t>
            </a:r>
            <a:r>
              <a:rPr lang="zh-TW" altLang="en-US" baseline="0" dirty="0" smtClean="0"/>
              <a:t>代表播放失敗的比率。</a:t>
            </a:r>
            <a:endParaRPr lang="en-US" altLang="zh-TW" baseline="0" dirty="0" smtClean="0"/>
          </a:p>
          <a:p>
            <a:r>
              <a:rPr lang="zh-TW" altLang="en-US" baseline="0" dirty="0" smtClean="0"/>
              <a:t>第二個 </a:t>
            </a:r>
            <a:r>
              <a:rPr lang="en-US" altLang="zh-TW" baseline="0" dirty="0" smtClean="0"/>
              <a:t>Average playback quality </a:t>
            </a:r>
            <a:r>
              <a:rPr lang="zh-TW" altLang="en-US" baseline="0" dirty="0" smtClean="0"/>
              <a:t>是說平均播放質品的  </a:t>
            </a:r>
            <a:r>
              <a:rPr lang="en-US" altLang="zh-TW" baseline="0" dirty="0" smtClean="0"/>
              <a:t>index</a:t>
            </a:r>
            <a:r>
              <a:rPr lang="zh-TW" altLang="en-US" baseline="0" dirty="0" smtClean="0"/>
              <a:t>。</a:t>
            </a:r>
            <a:endParaRPr lang="en-US" altLang="zh-TW" baseline="0" dirty="0" smtClean="0"/>
          </a:p>
          <a:p>
            <a:r>
              <a:rPr lang="zh-TW" altLang="en-US" baseline="0" dirty="0" smtClean="0"/>
              <a:t>第三個 </a:t>
            </a:r>
            <a:r>
              <a:rPr lang="en-US" altLang="zh-TW" baseline="0" dirty="0" smtClean="0"/>
              <a:t>Playback smoothness </a:t>
            </a:r>
            <a:r>
              <a:rPr lang="zh-TW" altLang="en-US" baseline="0" dirty="0" smtClean="0"/>
              <a:t>：在播放時的流暢情況。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01B6E2-3612-4AF0-BE72-C93190E87141}" type="slidenum">
              <a:rPr lang="zh-TW" altLang="en-US" smtClean="0"/>
              <a:t>10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4070592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en-US" dirty="0" smtClean="0"/>
              <a:t>他將品質分成三個</a:t>
            </a:r>
            <a:r>
              <a:rPr lang="zh-TW" altLang="en-US" baseline="0" dirty="0" smtClean="0"/>
              <a:t> </a:t>
            </a:r>
            <a:r>
              <a:rPr lang="en-US" altLang="zh-TW" baseline="0" dirty="0" smtClean="0"/>
              <a:t>layer</a:t>
            </a:r>
            <a:r>
              <a:rPr lang="zh-TW" altLang="en-US" baseline="0" dirty="0" smtClean="0"/>
              <a:t>，</a:t>
            </a:r>
            <a:r>
              <a:rPr lang="en-US" altLang="zh-TW" baseline="0" dirty="0" smtClean="0"/>
              <a:t>layer index 1 </a:t>
            </a:r>
            <a:r>
              <a:rPr lang="zh-TW" altLang="en-US" baseline="0" dirty="0" smtClean="0"/>
              <a:t>是質品最低，</a:t>
            </a:r>
            <a:r>
              <a:rPr lang="en-US" altLang="zh-TW" baseline="0" dirty="0" smtClean="0"/>
              <a:t>layer index 3 </a:t>
            </a:r>
            <a:r>
              <a:rPr lang="zh-TW" altLang="en-US" baseline="0" dirty="0" smtClean="0"/>
              <a:t>是品質最高的。</a:t>
            </a:r>
            <a:endParaRPr lang="en-US" altLang="zh-TW" baseline="0" dirty="0" smtClean="0"/>
          </a:p>
          <a:p>
            <a:r>
              <a:rPr lang="zh-TW" altLang="en-US" baseline="0" dirty="0" smtClean="0"/>
              <a:t>分成三曾後，每個 </a:t>
            </a:r>
            <a:r>
              <a:rPr lang="en-US" altLang="zh-TW" baseline="0" dirty="0" smtClean="0"/>
              <a:t>state </a:t>
            </a:r>
            <a:r>
              <a:rPr lang="zh-TW" altLang="en-US" baseline="0" dirty="0" smtClean="0"/>
              <a:t>可以做的動作就有這七種。</a:t>
            </a:r>
            <a:endParaRPr lang="en-US" altLang="zh-TW" baseline="0" dirty="0" smtClean="0"/>
          </a:p>
          <a:p>
            <a:r>
              <a:rPr lang="zh-TW" altLang="en-US" dirty="0" smtClean="0"/>
              <a:t>每次等待時間為 </a:t>
            </a:r>
            <a:r>
              <a:rPr lang="en-US" altLang="zh-TW" dirty="0" smtClean="0"/>
              <a:t>700 </a:t>
            </a:r>
            <a:r>
              <a:rPr lang="en-US" altLang="zh-TW" dirty="0" err="1" smtClean="0"/>
              <a:t>ms</a:t>
            </a:r>
            <a:r>
              <a:rPr lang="zh-TW" altLang="en-US" dirty="0" smtClean="0"/>
              <a:t>。大約為播放一個</a:t>
            </a:r>
            <a:r>
              <a:rPr lang="zh-TW" altLang="en-US" baseline="0" dirty="0" smtClean="0"/>
              <a:t> </a:t>
            </a:r>
            <a:r>
              <a:rPr lang="en-US" altLang="zh-TW" baseline="0" dirty="0" smtClean="0"/>
              <a:t>segment </a:t>
            </a:r>
            <a:r>
              <a:rPr lang="zh-TW" altLang="en-US" baseline="0" dirty="0" smtClean="0"/>
              <a:t>的時間。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01B6E2-3612-4AF0-BE72-C93190E87141}" type="slidenum">
              <a:rPr lang="zh-TW" altLang="en-US" smtClean="0"/>
              <a:t>11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4109730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en-US" dirty="0" smtClean="0"/>
              <a:t>他將網路的狀況分成這四種 </a:t>
            </a:r>
            <a:r>
              <a:rPr lang="en-US" altLang="zh-TW" dirty="0" smtClean="0"/>
              <a:t>state</a:t>
            </a:r>
            <a:r>
              <a:rPr lang="zh-TW" altLang="en-US" dirty="0" smtClean="0"/>
              <a:t>，</a:t>
            </a:r>
            <a:endParaRPr lang="en-US" altLang="zh-TW" dirty="0" smtClean="0"/>
          </a:p>
          <a:p>
            <a:r>
              <a:rPr lang="zh-TW" altLang="en-US" dirty="0" smtClean="0"/>
              <a:t>這個 </a:t>
            </a:r>
            <a:r>
              <a:rPr lang="en-US" altLang="zh-TW" dirty="0" smtClean="0"/>
              <a:t>p1 p2 </a:t>
            </a:r>
            <a:r>
              <a:rPr lang="zh-TW" altLang="en-US" dirty="0" smtClean="0"/>
              <a:t>是兩個不同的 機率轉移矩陣，分別表示兩種不同的網路環境。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01B6E2-3612-4AF0-BE72-C93190E87141}" type="slidenum">
              <a:rPr lang="zh-TW" altLang="en-US" smtClean="0"/>
              <a:t>12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3778041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en-US" dirty="0" smtClean="0"/>
              <a:t>就是這兩個</a:t>
            </a:r>
            <a:r>
              <a:rPr lang="zh-TW" altLang="en-US" baseline="0" dirty="0" smtClean="0"/>
              <a:t> 轉移矩陣，以長久來看，</a:t>
            </a:r>
            <a:r>
              <a:rPr lang="en-US" altLang="zh-TW" baseline="0" dirty="0" smtClean="0"/>
              <a:t>p1 </a:t>
            </a:r>
            <a:r>
              <a:rPr lang="zh-TW" altLang="en-US" baseline="0" dirty="0" smtClean="0"/>
              <a:t>的網路狀態會比 </a:t>
            </a:r>
            <a:r>
              <a:rPr lang="en-US" altLang="zh-TW" baseline="0" dirty="0" smtClean="0"/>
              <a:t>p2 </a:t>
            </a:r>
            <a:r>
              <a:rPr lang="zh-TW" altLang="en-US" baseline="0" dirty="0" smtClean="0"/>
              <a:t>還的好。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01B6E2-3612-4AF0-BE72-C93190E87141}" type="slidenum">
              <a:rPr lang="zh-TW" altLang="en-US" smtClean="0"/>
              <a:t>13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181876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2F801B-DC2F-41BA-948D-541BDDF0CDFE}" type="datetime1">
              <a:rPr lang="zh-TW" altLang="en-US" smtClean="0"/>
              <a:t>2012/9/19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F13AC5-AED7-4217-BD2C-58F3A6944DD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293684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C312D1-C210-475F-9007-14EF66D26215}" type="datetime1">
              <a:rPr lang="zh-TW" altLang="en-US" smtClean="0"/>
              <a:t>2012/9/19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F13AC5-AED7-4217-BD2C-58F3A6944DD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440147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B0BCE1-1521-4B13-A83D-13D4A374E928}" type="datetime1">
              <a:rPr lang="zh-TW" altLang="en-US" smtClean="0"/>
              <a:t>2012/9/19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F13AC5-AED7-4217-BD2C-58F3A6944DD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006805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E2529-DA2A-4CAC-A78C-6531D96F47B3}" type="datetime1">
              <a:rPr lang="zh-TW" altLang="en-US" smtClean="0"/>
              <a:t>2012/9/19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F13AC5-AED7-4217-BD2C-58F3A6944DD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545892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60191C-3E38-4B40-AD7F-DA6888E10690}" type="datetime1">
              <a:rPr lang="zh-TW" altLang="en-US" smtClean="0"/>
              <a:t>2012/9/19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F13AC5-AED7-4217-BD2C-58F3A6944DD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132717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0E2E6-412B-4251-A92B-661398805C50}" type="datetime1">
              <a:rPr lang="zh-TW" altLang="en-US" smtClean="0"/>
              <a:t>2012/9/19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F13AC5-AED7-4217-BD2C-58F3A6944DD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097220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F7C7CB-A0D0-4E5E-8CFE-6EF26B5EE08F}" type="datetime1">
              <a:rPr lang="zh-TW" altLang="en-US" smtClean="0"/>
              <a:t>2012/9/19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F13AC5-AED7-4217-BD2C-58F3A6944DD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114274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BD870-9088-4BAF-8A98-A3D4836B6541}" type="datetime1">
              <a:rPr lang="zh-TW" altLang="en-US" smtClean="0"/>
              <a:t>2012/9/19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F13AC5-AED7-4217-BD2C-58F3A6944DD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890504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694072-07D4-4F07-94DC-406F40D30F72}" type="datetime1">
              <a:rPr lang="zh-TW" altLang="en-US" smtClean="0"/>
              <a:t>2012/9/19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F13AC5-AED7-4217-BD2C-58F3A6944DD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16987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F204DD-EEC8-48FB-9198-FABFA58523C1}" type="datetime1">
              <a:rPr lang="zh-TW" altLang="en-US" smtClean="0"/>
              <a:t>2012/9/19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F13AC5-AED7-4217-BD2C-58F3A6944DD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518871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7DF904-1F1D-4857-AC55-9B16F4A8DC86}" type="datetime1">
              <a:rPr lang="zh-TW" altLang="en-US" smtClean="0"/>
              <a:t>2012/9/19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F13AC5-AED7-4217-BD2C-58F3A6944DD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261545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ADF990-1583-4E97-98A6-248B25859782}" type="datetime1">
              <a:rPr lang="zh-TW" altLang="en-US" smtClean="0"/>
              <a:t>2012/9/19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F13AC5-AED7-4217-BD2C-58F3A6944DD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149333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467544" y="2130425"/>
            <a:ext cx="8280920" cy="1470025"/>
          </a:xfrm>
        </p:spPr>
        <p:txBody>
          <a:bodyPr/>
          <a:lstStyle/>
          <a:p>
            <a:r>
              <a:rPr lang="en-US" altLang="zh-TW" b="1" dirty="0" smtClean="0"/>
              <a:t>Adaptive Scalable Video Streaming in Wireless Networks</a:t>
            </a:r>
            <a:endParaRPr lang="zh-TW" altLang="en-US" b="1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zh-TW" sz="3000" dirty="0" err="1" smtClean="0"/>
              <a:t>Siyuan</a:t>
            </a:r>
            <a:r>
              <a:rPr lang="en-US" altLang="zh-TW" sz="3000" dirty="0" smtClean="0"/>
              <a:t> Xiang, Lin </a:t>
            </a:r>
            <a:r>
              <a:rPr lang="en-US" altLang="zh-TW" sz="3000" dirty="0" err="1" smtClean="0"/>
              <a:t>Cai</a:t>
            </a:r>
            <a:r>
              <a:rPr lang="en-US" altLang="zh-TW" sz="3000" dirty="0" smtClean="0"/>
              <a:t>, </a:t>
            </a:r>
            <a:r>
              <a:rPr lang="en-US" altLang="zh-TW" sz="3000" dirty="0" err="1" smtClean="0"/>
              <a:t>Jianping</a:t>
            </a:r>
            <a:r>
              <a:rPr lang="en-US" altLang="zh-TW" sz="3000" dirty="0" smtClean="0"/>
              <a:t> Pan</a:t>
            </a:r>
          </a:p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F13AC5-AED7-4217-BD2C-58F3A6944DD9}" type="slidenum">
              <a:rPr lang="zh-TW" altLang="en-US" smtClean="0"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386451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b="1" dirty="0" err="1" smtClean="0"/>
              <a:t>QoE</a:t>
            </a:r>
            <a:r>
              <a:rPr lang="en-US" altLang="zh-TW" b="1" dirty="0" smtClean="0"/>
              <a:t> Metrics</a:t>
            </a:r>
            <a:endParaRPr lang="zh-TW" altLang="en-US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內容版面配置區 2"/>
              <p:cNvSpPr>
                <a:spLocks noGrp="1"/>
              </p:cNvSpPr>
              <p:nvPr>
                <p:ph idx="1"/>
              </p:nvPr>
            </p:nvSpPr>
            <p:spPr>
              <a:xfrm>
                <a:off x="0" y="1600200"/>
                <a:ext cx="9144000" cy="4853136"/>
              </a:xfrm>
            </p:spPr>
            <p:txBody>
              <a:bodyPr>
                <a:normAutofit lnSpcReduction="10000"/>
              </a:bodyPr>
              <a:lstStyle/>
              <a:p>
                <a:pPr>
                  <a:buFont typeface="Wingdings" pitchFamily="2" charset="2"/>
                  <a:buChar char="Ø"/>
                </a:pPr>
                <a:r>
                  <a:rPr lang="en-US" altLang="zh-TW" sz="3000" i="1" dirty="0" smtClean="0">
                    <a:latin typeface="Monotype Corsiva" pitchFamily="66" charset="0"/>
                  </a:rPr>
                  <a:t>n</a:t>
                </a:r>
                <a:r>
                  <a:rPr lang="en-US" altLang="zh-TW" sz="3000" i="1" baseline="-25000" dirty="0" smtClean="0">
                    <a:latin typeface="Monotype Corsiva" pitchFamily="66" charset="0"/>
                  </a:rPr>
                  <a:t>0 </a:t>
                </a:r>
                <a:r>
                  <a:rPr lang="en-US" altLang="zh-TW" sz="3000" dirty="0" smtClean="0">
                    <a:latin typeface="+mj-lt"/>
                  </a:rPr>
                  <a:t>be the number of occurrences that a frame to be displayed is not available.</a:t>
                </a:r>
              </a:p>
              <a:p>
                <a:pPr>
                  <a:buFont typeface="Wingdings" pitchFamily="2" charset="2"/>
                  <a:buChar char="Ø"/>
                </a:pPr>
                <a:r>
                  <a:rPr lang="en-US" altLang="zh-TW" sz="3000" dirty="0" err="1" smtClean="0">
                    <a:latin typeface="Monotype Corsiva" pitchFamily="66" charset="0"/>
                  </a:rPr>
                  <a:t>n</a:t>
                </a:r>
                <a:r>
                  <a:rPr lang="en-US" altLang="zh-TW" sz="3000" baseline="-25000" dirty="0" err="1" smtClean="0">
                    <a:latin typeface="Monotype Corsiva" pitchFamily="66" charset="0"/>
                  </a:rPr>
                  <a:t>t</a:t>
                </a:r>
                <a:r>
                  <a:rPr lang="en-US" altLang="zh-TW" sz="3000" dirty="0" smtClean="0">
                    <a:latin typeface="+mj-lt"/>
                  </a:rPr>
                  <a:t> is the total number of display events</a:t>
                </a:r>
                <a:r>
                  <a:rPr lang="en-US" altLang="zh-TW" dirty="0" smtClean="0">
                    <a:latin typeface="+mj-lt"/>
                  </a:rPr>
                  <a:t>.</a:t>
                </a:r>
              </a:p>
              <a:p>
                <a:r>
                  <a:rPr lang="en-US" altLang="zh-TW" b="1" i="1" dirty="0" smtClean="0">
                    <a:latin typeface="Monotype Corsiva" pitchFamily="66" charset="0"/>
                  </a:rPr>
                  <a:t>Interruption ratio </a:t>
                </a:r>
                <a:r>
                  <a:rPr lang="en-US" altLang="zh-TW" dirty="0" smtClean="0">
                    <a:latin typeface="+mj-lt"/>
                  </a:rPr>
                  <a:t>(IR) = </a:t>
                </a:r>
                <a:r>
                  <a:rPr lang="en-US" altLang="zh-TW" i="1" dirty="0" smtClean="0">
                    <a:latin typeface="Monotype Corsiva" pitchFamily="66" charset="0"/>
                  </a:rPr>
                  <a:t>n</a:t>
                </a:r>
                <a:r>
                  <a:rPr lang="en-US" altLang="zh-TW" i="1" baseline="-25000" dirty="0" smtClean="0">
                    <a:latin typeface="Monotype Corsiva" pitchFamily="66" charset="0"/>
                  </a:rPr>
                  <a:t>0 </a:t>
                </a:r>
                <a:r>
                  <a:rPr lang="en-US" altLang="zh-TW" i="1" dirty="0" smtClean="0">
                    <a:latin typeface="+mj-lt"/>
                  </a:rPr>
                  <a:t>/ </a:t>
                </a:r>
                <a:r>
                  <a:rPr lang="en-US" altLang="zh-TW" dirty="0" err="1" smtClean="0">
                    <a:latin typeface="Monotype Corsiva" pitchFamily="66" charset="0"/>
                  </a:rPr>
                  <a:t>n</a:t>
                </a:r>
                <a:r>
                  <a:rPr lang="en-US" altLang="zh-TW" baseline="-25000" dirty="0" err="1" smtClean="0">
                    <a:latin typeface="Monotype Corsiva" pitchFamily="66" charset="0"/>
                  </a:rPr>
                  <a:t>t</a:t>
                </a:r>
                <a:endParaRPr lang="en-US" altLang="zh-TW" baseline="-25000" dirty="0" smtClean="0">
                  <a:latin typeface="Monotype Corsiva" pitchFamily="66" charset="0"/>
                </a:endParaRPr>
              </a:p>
              <a:p>
                <a:pPr>
                  <a:lnSpc>
                    <a:spcPct val="110000"/>
                  </a:lnSpc>
                  <a:spcBef>
                    <a:spcPts val="1200"/>
                  </a:spcBef>
                </a:pPr>
                <a:r>
                  <a:rPr lang="en-US" altLang="zh-TW" b="1" dirty="0" smtClean="0">
                    <a:latin typeface="Monotype Corsiva" pitchFamily="66" charset="0"/>
                  </a:rPr>
                  <a:t>Average playback quality </a:t>
                </a:r>
                <a:r>
                  <a:rPr lang="en-US" altLang="zh-TW" dirty="0" smtClean="0">
                    <a:latin typeface="+mj-lt"/>
                  </a:rPr>
                  <a:t>(APQ) = </a:t>
                </a:r>
                <a14:m>
                  <m:oMath xmlns:m="http://schemas.openxmlformats.org/officeDocument/2006/math">
                    <m:nary>
                      <m:naryPr>
                        <m:chr m:val="∑"/>
                        <m:limLoc m:val="subSup"/>
                        <m:ctrlPr>
                          <a:rPr lang="en-US" altLang="zh-TW" i="1" smtClean="0">
                            <a:latin typeface="Cambria Math"/>
                          </a:rPr>
                        </m:ctrlPr>
                      </m:naryPr>
                      <m:sub>
                        <m:r>
                          <m:rPr>
                            <m:brk m:alnAt="25"/>
                          </m:rPr>
                          <a:rPr lang="en-US" altLang="zh-TW" b="0" i="1" smtClean="0">
                            <a:latin typeface="Cambria Math"/>
                          </a:rPr>
                          <m:t>𝑟</m:t>
                        </m:r>
                        <m:r>
                          <a:rPr lang="en-US" altLang="zh-TW" b="0" i="1" smtClean="0">
                            <a:latin typeface="Cambria Math"/>
                          </a:rPr>
                          <m:t>=1</m:t>
                        </m:r>
                      </m:sub>
                      <m:sup>
                        <m:r>
                          <a:rPr lang="en-US" altLang="zh-TW" b="0" i="1" smtClean="0">
                            <a:latin typeface="Cambria Math"/>
                          </a:rPr>
                          <m:t>𝑁</m:t>
                        </m:r>
                      </m:sup>
                      <m:e>
                        <m:r>
                          <a:rPr lang="en-US" altLang="zh-TW" b="0" i="1" smtClean="0">
                            <a:latin typeface="Cambria Math"/>
                          </a:rPr>
                          <m:t>(</m:t>
                        </m:r>
                        <m:r>
                          <m:rPr>
                            <m:nor/>
                          </m:rPr>
                          <a:rPr lang="en-US" altLang="zh-TW" i="1" dirty="0" smtClean="0">
                            <a:latin typeface="Monotype Corsiva" pitchFamily="66" charset="0"/>
                          </a:rPr>
                          <m:t>n</m:t>
                        </m:r>
                        <m:r>
                          <m:rPr>
                            <m:nor/>
                          </m:rPr>
                          <a:rPr lang="en-US" altLang="zh-TW" i="1" baseline="-25000" dirty="0" smtClean="0">
                            <a:latin typeface="Monotype Corsiva" pitchFamily="66" charset="0"/>
                          </a:rPr>
                          <m:t>r</m:t>
                        </m:r>
                        <m:r>
                          <m:rPr>
                            <m:nor/>
                          </m:rPr>
                          <a:rPr lang="en-US" altLang="zh-TW" b="0" i="1" baseline="-25000" dirty="0" smtClean="0">
                            <a:latin typeface="Monotype Corsiva" pitchFamily="66" charset="0"/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en-US" altLang="zh-TW"/>
                          <m:t>×</m:t>
                        </m:r>
                        <m:r>
                          <m:rPr>
                            <m:nor/>
                          </m:rPr>
                          <a:rPr lang="en-US" altLang="zh-TW" dirty="0" smtClean="0">
                            <a:latin typeface="Monotype Corsiva" pitchFamily="66" charset="0"/>
                          </a:rPr>
                          <m:t>i</m:t>
                        </m:r>
                        <m:r>
                          <a:rPr lang="en-US" altLang="zh-TW" b="0" i="1" smtClean="0">
                            <a:latin typeface="Cambria Math"/>
                          </a:rPr>
                          <m:t>)</m:t>
                        </m:r>
                      </m:e>
                    </m:nary>
                  </m:oMath>
                </a14:m>
                <a:r>
                  <a:rPr lang="en-US" altLang="zh-TW" dirty="0"/>
                  <a:t>/ </a:t>
                </a:r>
                <a14:m>
                  <m:oMath xmlns:m="http://schemas.openxmlformats.org/officeDocument/2006/math">
                    <m:nary>
                      <m:naryPr>
                        <m:chr m:val="∑"/>
                        <m:limLoc m:val="subSup"/>
                        <m:ctrlPr>
                          <a:rPr lang="en-US" altLang="zh-TW" i="1" smtClean="0">
                            <a:latin typeface="Cambria Math"/>
                          </a:rPr>
                        </m:ctrlPr>
                      </m:naryPr>
                      <m:sub>
                        <m:r>
                          <m:rPr>
                            <m:brk m:alnAt="25"/>
                          </m:rPr>
                          <a:rPr lang="en-US" altLang="zh-TW" b="0" i="1" smtClean="0">
                            <a:latin typeface="Cambria Math"/>
                          </a:rPr>
                          <m:t>𝑟</m:t>
                        </m:r>
                        <m:r>
                          <a:rPr lang="en-US" altLang="zh-TW" b="0" i="1" smtClean="0">
                            <a:latin typeface="Cambria Math"/>
                          </a:rPr>
                          <m:t>=1</m:t>
                        </m:r>
                      </m:sub>
                      <m:sup>
                        <m:r>
                          <a:rPr lang="en-US" altLang="zh-TW" b="0" i="1" smtClean="0">
                            <a:latin typeface="Cambria Math"/>
                          </a:rPr>
                          <m:t>𝑁</m:t>
                        </m:r>
                      </m:sup>
                      <m:e>
                        <m:r>
                          <a:rPr lang="en-US" altLang="zh-TW" b="0" i="1" smtClean="0">
                            <a:latin typeface="Cambria Math"/>
                          </a:rPr>
                          <m:t>(</m:t>
                        </m:r>
                        <m:r>
                          <m:rPr>
                            <m:nor/>
                          </m:rPr>
                          <a:rPr lang="en-US" altLang="zh-TW" i="1" dirty="0" smtClean="0">
                            <a:latin typeface="Monotype Corsiva" pitchFamily="66" charset="0"/>
                          </a:rPr>
                          <m:t>n</m:t>
                        </m:r>
                        <m:r>
                          <m:rPr>
                            <m:nor/>
                          </m:rPr>
                          <a:rPr lang="en-US" altLang="zh-TW" i="1" baseline="-25000" dirty="0" smtClean="0">
                            <a:latin typeface="Monotype Corsiva" pitchFamily="66" charset="0"/>
                          </a:rPr>
                          <m:t>r</m:t>
                        </m:r>
                        <m:r>
                          <a:rPr lang="en-US" altLang="zh-TW" b="0" i="1" smtClean="0">
                            <a:latin typeface="Cambria Math"/>
                          </a:rPr>
                          <m:t>)</m:t>
                        </m:r>
                      </m:e>
                    </m:nary>
                  </m:oMath>
                </a14:m>
                <a:r>
                  <a:rPr lang="en-US" altLang="zh-TW" dirty="0" smtClean="0">
                    <a:latin typeface="+mj-lt"/>
                  </a:rPr>
                  <a:t/>
                </a:r>
                <a:br>
                  <a:rPr lang="en-US" altLang="zh-TW" dirty="0" smtClean="0">
                    <a:latin typeface="+mj-lt"/>
                  </a:rPr>
                </a:br>
                <a:r>
                  <a:rPr lang="en-US" altLang="zh-TW" dirty="0" smtClean="0">
                    <a:latin typeface="+mj-lt"/>
                  </a:rPr>
                  <a:t>Define a continuous playback of Layer </a:t>
                </a:r>
                <a:r>
                  <a:rPr lang="en-US" altLang="zh-TW" dirty="0" err="1" smtClean="0">
                    <a:latin typeface="Monotype Corsiva" pitchFamily="66" charset="0"/>
                  </a:rPr>
                  <a:t>i</a:t>
                </a:r>
                <a:r>
                  <a:rPr lang="en-US" altLang="zh-TW" dirty="0" smtClean="0">
                    <a:latin typeface="+mj-lt"/>
                  </a:rPr>
                  <a:t> video as one run and its length in terms of the number of display events as </a:t>
                </a:r>
                <a:r>
                  <a:rPr lang="en-US" altLang="zh-TW" i="1" dirty="0" smtClean="0">
                    <a:latin typeface="Monotype Corsiva" pitchFamily="66" charset="0"/>
                  </a:rPr>
                  <a:t>n</a:t>
                </a:r>
                <a:r>
                  <a:rPr lang="en-US" altLang="zh-TW" i="1" baseline="-25000" dirty="0" smtClean="0">
                    <a:latin typeface="Monotype Corsiva" pitchFamily="66" charset="0"/>
                  </a:rPr>
                  <a:t>r</a:t>
                </a:r>
                <a:r>
                  <a:rPr lang="en-US" altLang="zh-TW" dirty="0" smtClean="0">
                    <a:latin typeface="+mj-lt"/>
                  </a:rPr>
                  <a:t> for the r-</a:t>
                </a:r>
                <a:r>
                  <a:rPr lang="en-US" altLang="zh-TW" dirty="0" err="1" smtClean="0">
                    <a:latin typeface="+mj-lt"/>
                  </a:rPr>
                  <a:t>th</a:t>
                </a:r>
                <a:r>
                  <a:rPr lang="en-US" altLang="zh-TW" dirty="0" smtClean="0">
                    <a:latin typeface="+mj-lt"/>
                  </a:rPr>
                  <a:t> run.</a:t>
                </a:r>
              </a:p>
              <a:p>
                <a:r>
                  <a:rPr lang="en-US" altLang="zh-TW" b="1" dirty="0" smtClean="0">
                    <a:latin typeface="Monotype Corsiva" pitchFamily="66" charset="0"/>
                  </a:rPr>
                  <a:t>Playback smoothness </a:t>
                </a:r>
                <a:r>
                  <a:rPr lang="en-US" altLang="zh-TW" dirty="0" smtClean="0">
                    <a:latin typeface="+mj-lt"/>
                  </a:rPr>
                  <a:t>(PS) =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altLang="zh-TW" i="1" smtClean="0">
                            <a:latin typeface="Cambria Math"/>
                          </a:rPr>
                        </m:ctrlPr>
                      </m:radPr>
                      <m:deg/>
                      <m:e>
                        <m:nary>
                          <m:naryPr>
                            <m:chr m:val="∑"/>
                            <m:limLoc m:val="subSup"/>
                            <m:ctrlPr>
                              <a:rPr lang="en-US" altLang="zh-TW" i="1" smtClean="0">
                                <a:latin typeface="Cambria Math"/>
                              </a:rPr>
                            </m:ctrlPr>
                          </m:naryPr>
                          <m:sub>
                            <m:r>
                              <m:rPr>
                                <m:brk m:alnAt="25"/>
                              </m:rPr>
                              <a:rPr lang="en-US" altLang="zh-TW" b="0" i="1" smtClean="0">
                                <a:latin typeface="Cambria Math"/>
                              </a:rPr>
                              <m:t>𝑟</m:t>
                            </m:r>
                            <m:r>
                              <a:rPr lang="en-US" altLang="zh-TW" b="0" i="1" smtClean="0">
                                <a:latin typeface="Cambria Math"/>
                              </a:rPr>
                              <m:t>=1</m:t>
                            </m:r>
                          </m:sub>
                          <m:sup>
                            <m:r>
                              <a:rPr lang="en-US" altLang="zh-TW" b="0" i="1" smtClean="0">
                                <a:latin typeface="Cambria Math"/>
                              </a:rPr>
                              <m:t>𝑁</m:t>
                            </m:r>
                          </m:sup>
                          <m:e>
                            <m:d>
                              <m:dPr>
                                <m:ctrlPr>
                                  <a:rPr lang="en-US" altLang="zh-TW" b="0" i="1" smtClean="0">
                                    <a:latin typeface="Cambria Math"/>
                                  </a:rPr>
                                </m:ctrlPr>
                              </m:dPr>
                              <m:e>
                                <m:r>
                                  <m:rPr>
                                    <m:nor/>
                                  </m:rPr>
                                  <a:rPr lang="en-US" altLang="zh-TW" i="1" dirty="0" smtClean="0">
                                    <a:latin typeface="Monotype Corsiva" pitchFamily="66" charset="0"/>
                                  </a:rPr>
                                  <m:t>n</m:t>
                                </m:r>
                                <m:r>
                                  <m:rPr>
                                    <m:nor/>
                                  </m:rPr>
                                  <a:rPr lang="en-US" altLang="zh-TW" i="1" baseline="-25000" dirty="0" smtClean="0">
                                    <a:latin typeface="Monotype Corsiva" pitchFamily="66" charset="0"/>
                                  </a:rPr>
                                  <m:t>r</m:t>
                                </m:r>
                              </m:e>
                            </m:d>
                            <m:r>
                              <a:rPr lang="en-US" altLang="zh-TW" b="0" i="1" baseline="30000" smtClean="0">
                                <a:latin typeface="Cambria Math"/>
                              </a:rPr>
                              <m:t>2</m:t>
                            </m:r>
                            <m:r>
                              <a:rPr lang="en-US" altLang="zh-TW" b="0" i="1" smtClean="0">
                                <a:latin typeface="Cambria Math"/>
                              </a:rPr>
                              <m:t>/</m:t>
                            </m:r>
                            <m:r>
                              <a:rPr lang="en-US" altLang="zh-TW" b="0" i="1" smtClean="0">
                                <a:latin typeface="Cambria Math"/>
                              </a:rPr>
                              <m:t>𝑁</m:t>
                            </m:r>
                          </m:e>
                        </m:nary>
                      </m:e>
                    </m:rad>
                  </m:oMath>
                </a14:m>
                <a:r>
                  <a:rPr lang="en-US" altLang="zh-TW" dirty="0" smtClean="0">
                    <a:latin typeface="+mj-lt"/>
                  </a:rPr>
                  <a:t> </a:t>
                </a:r>
                <a:endParaRPr lang="zh-TW" altLang="en-US" dirty="0">
                  <a:latin typeface="+mj-lt"/>
                </a:endParaRPr>
              </a:p>
            </p:txBody>
          </p:sp>
        </mc:Choice>
        <mc:Fallback xmlns="">
          <p:sp>
            <p:nvSpPr>
              <p:cNvPr id="3" name="內容版面配置區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0" y="1600200"/>
                <a:ext cx="9144000" cy="4853136"/>
              </a:xfrm>
              <a:blipFill rotWithShape="1">
                <a:blip r:embed="rId3"/>
                <a:stretch>
                  <a:fillRect l="-1467" t="-2638" r="-2467" b="-1884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F13AC5-AED7-4217-BD2C-58F3A6944DD9}" type="slidenum">
              <a:rPr lang="zh-TW" altLang="en-US" smtClean="0"/>
              <a:t>10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498514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b="1" dirty="0" smtClean="0"/>
              <a:t>Experimental Settings(1/3)</a:t>
            </a:r>
            <a:endParaRPr lang="zh-TW" altLang="en-US" b="1" dirty="0"/>
          </a:p>
        </p:txBody>
      </p:sp>
      <p:graphicFrame>
        <p:nvGraphicFramePr>
          <p:cNvPr id="5" name="內容版面配置區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21850543"/>
              </p:ext>
            </p:extLst>
          </p:nvPr>
        </p:nvGraphicFramePr>
        <p:xfrm>
          <a:off x="899592" y="2060848"/>
          <a:ext cx="7681469" cy="292608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1839785"/>
                <a:gridCol w="1446975"/>
                <a:gridCol w="1975549"/>
                <a:gridCol w="1349693"/>
                <a:gridCol w="1069467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800" dirty="0" smtClean="0"/>
                        <a:t>Resolution</a:t>
                      </a:r>
                      <a:endParaRPr lang="zh-TW" altLang="en-US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800" dirty="0" smtClean="0"/>
                        <a:t>Avg. </a:t>
                      </a:r>
                    </a:p>
                    <a:p>
                      <a:pPr algn="ctr"/>
                      <a:r>
                        <a:rPr lang="en-US" altLang="zh-TW" sz="2800" dirty="0" smtClean="0"/>
                        <a:t>bit-rate</a:t>
                      </a:r>
                      <a:r>
                        <a:rPr lang="en-US" altLang="zh-TW" sz="2800" baseline="0" dirty="0" smtClean="0"/>
                        <a:t> </a:t>
                      </a:r>
                    </a:p>
                    <a:p>
                      <a:pPr algn="ctr"/>
                      <a:r>
                        <a:rPr lang="en-US" altLang="zh-TW" sz="2800" baseline="0" dirty="0" smtClean="0"/>
                        <a:t>(</a:t>
                      </a:r>
                      <a:r>
                        <a:rPr lang="en-US" altLang="zh-TW" sz="2800" baseline="0" dirty="0" err="1" smtClean="0"/>
                        <a:t>Kpbs</a:t>
                      </a:r>
                      <a:r>
                        <a:rPr lang="en-US" altLang="zh-TW" sz="2800" baseline="0" dirty="0" smtClean="0"/>
                        <a:t>)</a:t>
                      </a:r>
                      <a:endParaRPr lang="zh-TW" altLang="en-US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800" dirty="0" err="1" smtClean="0"/>
                        <a:t>std</a:t>
                      </a:r>
                      <a:r>
                        <a:rPr lang="en-US" altLang="zh-TW" sz="2800" dirty="0" smtClean="0"/>
                        <a:t> bit-rate </a:t>
                      </a:r>
                    </a:p>
                    <a:p>
                      <a:pPr algn="ctr"/>
                      <a:r>
                        <a:rPr lang="en-US" altLang="zh-TW" sz="2800" dirty="0" smtClean="0"/>
                        <a:t>deviation</a:t>
                      </a:r>
                      <a:endParaRPr lang="zh-TW" altLang="en-US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800" dirty="0" smtClean="0"/>
                        <a:t>Y-PSNR</a:t>
                      </a:r>
                      <a:endParaRPr lang="zh-TW" altLang="en-US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800" dirty="0" smtClean="0"/>
                        <a:t>Layer</a:t>
                      </a:r>
                    </a:p>
                    <a:p>
                      <a:pPr algn="ctr"/>
                      <a:r>
                        <a:rPr lang="en-US" altLang="zh-TW" sz="2800" dirty="0" smtClean="0"/>
                        <a:t>index</a:t>
                      </a:r>
                      <a:endParaRPr lang="zh-TW" altLang="en-US" sz="2800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800" dirty="0" smtClean="0"/>
                        <a:t>320x180</a:t>
                      </a:r>
                      <a:endParaRPr lang="zh-TW" altLang="en-US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800" dirty="0" smtClean="0"/>
                        <a:t>112.84</a:t>
                      </a:r>
                      <a:endParaRPr lang="zh-TW" altLang="en-US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800" dirty="0" smtClean="0"/>
                        <a:t>39.01</a:t>
                      </a:r>
                      <a:endParaRPr lang="zh-TW" altLang="en-US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800" dirty="0" smtClean="0"/>
                        <a:t>35.47</a:t>
                      </a:r>
                      <a:endParaRPr lang="zh-TW" altLang="en-US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800" dirty="0" smtClean="0"/>
                        <a:t>1</a:t>
                      </a:r>
                      <a:endParaRPr lang="zh-TW" altLang="en-US" sz="2800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800" dirty="0" smtClean="0"/>
                        <a:t>320x180</a:t>
                      </a:r>
                      <a:endParaRPr lang="zh-TW" altLang="en-US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800" dirty="0" smtClean="0"/>
                        <a:t>238.94</a:t>
                      </a:r>
                      <a:endParaRPr lang="zh-TW" altLang="en-US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800" dirty="0" smtClean="0"/>
                        <a:t>88.84</a:t>
                      </a:r>
                      <a:endParaRPr lang="zh-TW" altLang="en-US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800" dirty="0" smtClean="0"/>
                        <a:t>39.44</a:t>
                      </a:r>
                      <a:endParaRPr lang="zh-TW" altLang="en-US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800" dirty="0" smtClean="0"/>
                        <a:t>2</a:t>
                      </a:r>
                      <a:endParaRPr lang="zh-TW" altLang="en-US" sz="2800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800" dirty="0" smtClean="0"/>
                        <a:t>640x360</a:t>
                      </a:r>
                      <a:endParaRPr lang="zh-TW" altLang="en-US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800" dirty="0" smtClean="0"/>
                        <a:t>363.82</a:t>
                      </a:r>
                      <a:endParaRPr lang="zh-TW" altLang="en-US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800" dirty="0" smtClean="0"/>
                        <a:t>140.33</a:t>
                      </a:r>
                      <a:endParaRPr lang="zh-TW" altLang="en-US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800" dirty="0" smtClean="0"/>
                        <a:t>35.90</a:t>
                      </a:r>
                      <a:endParaRPr lang="zh-TW" altLang="en-US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800" dirty="0" smtClean="0"/>
                        <a:t>3</a:t>
                      </a:r>
                      <a:endParaRPr lang="zh-TW" altLang="en-US" sz="2800" dirty="0"/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F13AC5-AED7-4217-BD2C-58F3A6944DD9}" type="slidenum">
              <a:rPr lang="zh-TW" altLang="en-US" smtClean="0"/>
              <a:t>11</a:t>
            </a:fld>
            <a:endParaRPr lang="zh-TW" altLang="en-US"/>
          </a:p>
        </p:txBody>
      </p:sp>
      <p:sp>
        <p:nvSpPr>
          <p:cNvPr id="6" name="文字方塊 5"/>
          <p:cNvSpPr txBox="1"/>
          <p:nvPr/>
        </p:nvSpPr>
        <p:spPr>
          <a:xfrm>
            <a:off x="899592" y="1609636"/>
            <a:ext cx="76328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2800" b="1" dirty="0" smtClean="0"/>
              <a:t>Table 2: Layer Configuration</a:t>
            </a:r>
            <a:endParaRPr lang="zh-TW" altLang="en-US" sz="2800" b="1" dirty="0"/>
          </a:p>
        </p:txBody>
      </p:sp>
      <p:sp>
        <p:nvSpPr>
          <p:cNvPr id="7" name="文字方塊 6"/>
          <p:cNvSpPr txBox="1"/>
          <p:nvPr/>
        </p:nvSpPr>
        <p:spPr>
          <a:xfrm>
            <a:off x="611560" y="5229200"/>
            <a:ext cx="820891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itchFamily="34" charset="0"/>
              <a:buChar char="•"/>
            </a:pPr>
            <a:r>
              <a:rPr lang="en-US" altLang="zh-TW" sz="2800" i="1" dirty="0" smtClean="0"/>
              <a:t>A(s)</a:t>
            </a:r>
            <a:r>
              <a:rPr lang="en-US" altLang="zh-TW" sz="2800" dirty="0" smtClean="0"/>
              <a:t> = {</a:t>
            </a:r>
            <a:r>
              <a:rPr lang="en-US" altLang="zh-TW" sz="2800" i="1" dirty="0" smtClean="0"/>
              <a:t>A</a:t>
            </a:r>
            <a:r>
              <a:rPr lang="en-US" altLang="zh-TW" sz="2800" i="1" baseline="-25000" dirty="0" smtClean="0"/>
              <a:t>-2</a:t>
            </a:r>
            <a:r>
              <a:rPr lang="en-US" altLang="zh-TW" sz="2800" i="1" dirty="0" smtClean="0"/>
              <a:t>, A</a:t>
            </a:r>
            <a:r>
              <a:rPr lang="en-US" altLang="zh-TW" sz="2800" i="1" baseline="-25000" dirty="0" smtClean="0"/>
              <a:t>-1</a:t>
            </a:r>
            <a:r>
              <a:rPr lang="en-US" altLang="zh-TW" sz="2800" i="1" dirty="0" smtClean="0"/>
              <a:t>, A</a:t>
            </a:r>
            <a:r>
              <a:rPr lang="en-US" altLang="zh-TW" sz="2800" i="1" baseline="-25000" dirty="0" smtClean="0"/>
              <a:t>0</a:t>
            </a:r>
            <a:r>
              <a:rPr lang="en-US" altLang="zh-TW" sz="2800" i="1" dirty="0" smtClean="0"/>
              <a:t>, A</a:t>
            </a:r>
            <a:r>
              <a:rPr lang="en-US" altLang="zh-TW" sz="2800" i="1" baseline="-25000" dirty="0" smtClean="0"/>
              <a:t>1</a:t>
            </a:r>
            <a:r>
              <a:rPr lang="en-US" altLang="zh-TW" sz="2800" i="1" dirty="0" smtClean="0"/>
              <a:t>, A</a:t>
            </a:r>
            <a:r>
              <a:rPr lang="en-US" altLang="zh-TW" sz="2800" i="1" baseline="-25000" dirty="0" smtClean="0"/>
              <a:t>2</a:t>
            </a:r>
            <a:r>
              <a:rPr lang="en-US" altLang="zh-TW" sz="2800" i="1" dirty="0" smtClean="0"/>
              <a:t>, A</a:t>
            </a:r>
            <a:r>
              <a:rPr lang="en-US" altLang="zh-TW" sz="2800" i="1" baseline="-25000" dirty="0" smtClean="0"/>
              <a:t>u</a:t>
            </a:r>
            <a:r>
              <a:rPr lang="en-US" altLang="zh-TW" sz="2800" i="1" dirty="0" smtClean="0"/>
              <a:t>, A</a:t>
            </a:r>
            <a:r>
              <a:rPr lang="en-US" altLang="zh-TW" sz="2800" i="1" baseline="-25000" dirty="0" smtClean="0"/>
              <a:t>w</a:t>
            </a:r>
            <a:r>
              <a:rPr lang="en-US" altLang="zh-TW" sz="2800" dirty="0" smtClean="0"/>
              <a:t>}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en-US" altLang="zh-TW" sz="2800" dirty="0" smtClean="0"/>
              <a:t>For </a:t>
            </a:r>
            <a:r>
              <a:rPr lang="en-US" altLang="zh-TW" sz="2800" i="1" dirty="0" smtClean="0"/>
              <a:t>A</a:t>
            </a:r>
            <a:r>
              <a:rPr lang="en-US" altLang="zh-TW" sz="2800" i="1" baseline="-25000" dirty="0" smtClean="0"/>
              <a:t>w</a:t>
            </a:r>
            <a:r>
              <a:rPr lang="en-US" altLang="zh-TW" sz="2800" dirty="0" smtClean="0"/>
              <a:t>, the client will wait for 700 </a:t>
            </a:r>
            <a:r>
              <a:rPr lang="en-US" altLang="zh-TW" sz="2800" dirty="0" err="1" smtClean="0"/>
              <a:t>ms</a:t>
            </a:r>
            <a:r>
              <a:rPr lang="en-US" altLang="zh-TW" sz="2800" dirty="0" smtClean="0"/>
              <a:t> (one time step)</a:t>
            </a:r>
            <a:endParaRPr lang="zh-TW" altLang="en-US" sz="2800" dirty="0"/>
          </a:p>
        </p:txBody>
      </p:sp>
    </p:spTree>
    <p:extLst>
      <p:ext uri="{BB962C8B-B14F-4D97-AF65-F5344CB8AC3E}">
        <p14:creationId xmlns:p14="http://schemas.microsoft.com/office/powerpoint/2010/main" val="12090486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b="1" dirty="0" smtClean="0"/>
              <a:t>Experimental Settings(2/3)</a:t>
            </a:r>
            <a:endParaRPr lang="zh-TW" altLang="en-US" b="1" dirty="0"/>
          </a:p>
        </p:txBody>
      </p:sp>
      <p:graphicFrame>
        <p:nvGraphicFramePr>
          <p:cNvPr id="5" name="內容版面配置區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18587637"/>
              </p:ext>
            </p:extLst>
          </p:nvPr>
        </p:nvGraphicFramePr>
        <p:xfrm>
          <a:off x="539552" y="2060848"/>
          <a:ext cx="8244332" cy="207264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3388487"/>
                <a:gridCol w="1078230"/>
                <a:gridCol w="1259205"/>
                <a:gridCol w="1259205"/>
                <a:gridCol w="1259205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800" dirty="0" smtClean="0"/>
                        <a:t>State</a:t>
                      </a:r>
                      <a:endParaRPr lang="zh-TW" alt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800" dirty="0" smtClean="0"/>
                        <a:t>1</a:t>
                      </a:r>
                      <a:endParaRPr lang="zh-TW" alt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800" dirty="0" smtClean="0"/>
                        <a:t>2</a:t>
                      </a:r>
                      <a:endParaRPr lang="zh-TW" alt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800" dirty="0" smtClean="0"/>
                        <a:t>3</a:t>
                      </a:r>
                      <a:endParaRPr lang="zh-TW" alt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800" dirty="0" smtClean="0"/>
                        <a:t>4</a:t>
                      </a:r>
                      <a:endParaRPr lang="zh-TW" altLang="en-US" sz="2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800" dirty="0" smtClean="0"/>
                        <a:t>Bandwidth (</a:t>
                      </a:r>
                      <a:r>
                        <a:rPr lang="en-US" altLang="zh-TW" sz="2800" dirty="0" err="1" smtClean="0"/>
                        <a:t>Kpbs</a:t>
                      </a:r>
                      <a:r>
                        <a:rPr lang="en-US" altLang="zh-TW" sz="2800" dirty="0" smtClean="0"/>
                        <a:t>)</a:t>
                      </a:r>
                      <a:endParaRPr lang="zh-TW" alt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800" dirty="0" smtClean="0"/>
                        <a:t>50.32</a:t>
                      </a:r>
                      <a:endParaRPr lang="zh-TW" alt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800" dirty="0" smtClean="0"/>
                        <a:t>180.63</a:t>
                      </a:r>
                      <a:endParaRPr lang="zh-TW" alt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800" dirty="0" smtClean="0"/>
                        <a:t>260.38</a:t>
                      </a:r>
                      <a:endParaRPr lang="zh-TW" alt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800" dirty="0" smtClean="0"/>
                        <a:t>550.75</a:t>
                      </a:r>
                      <a:endParaRPr lang="zh-TW" altLang="en-US" sz="2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800" dirty="0" smtClean="0"/>
                        <a:t>Steady state </a:t>
                      </a:r>
                      <a:r>
                        <a:rPr lang="en-US" altLang="zh-TW" sz="2800" dirty="0" err="1" smtClean="0"/>
                        <a:t>prob</a:t>
                      </a:r>
                      <a:r>
                        <a:rPr lang="en-US" altLang="zh-TW" sz="2800" dirty="0" smtClean="0"/>
                        <a:t> (</a:t>
                      </a:r>
                      <a:r>
                        <a:rPr lang="en-US" altLang="zh-TW" sz="2800" b="1" i="1" dirty="0" smtClean="0"/>
                        <a:t>P</a:t>
                      </a:r>
                      <a:r>
                        <a:rPr lang="en-US" altLang="zh-TW" sz="2800" b="1" i="1" baseline="-25000" dirty="0" smtClean="0"/>
                        <a:t>1</a:t>
                      </a:r>
                      <a:r>
                        <a:rPr lang="en-US" altLang="zh-TW" sz="2800" dirty="0" smtClean="0"/>
                        <a:t>)</a:t>
                      </a:r>
                      <a:endParaRPr lang="zh-TW" alt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800" dirty="0" smtClean="0"/>
                        <a:t>0.026</a:t>
                      </a:r>
                      <a:endParaRPr lang="zh-TW" alt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800" dirty="0" smtClean="0"/>
                        <a:t>0.102</a:t>
                      </a:r>
                      <a:endParaRPr lang="zh-TW" alt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800" dirty="0" smtClean="0"/>
                        <a:t>0.407</a:t>
                      </a:r>
                      <a:endParaRPr lang="zh-TW" alt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800" dirty="0" smtClean="0"/>
                        <a:t>0.465</a:t>
                      </a:r>
                      <a:endParaRPr lang="zh-TW" altLang="en-US" sz="2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2800" dirty="0" smtClean="0"/>
                        <a:t>Steady state </a:t>
                      </a:r>
                      <a:r>
                        <a:rPr lang="en-US" altLang="zh-TW" sz="2800" dirty="0" err="1" smtClean="0"/>
                        <a:t>prob</a:t>
                      </a:r>
                      <a:r>
                        <a:rPr lang="en-US" altLang="zh-TW" sz="2800" dirty="0" smtClean="0"/>
                        <a:t> (</a:t>
                      </a:r>
                      <a:r>
                        <a:rPr lang="en-US" altLang="zh-TW" sz="2800" b="1" i="1" dirty="0" smtClean="0"/>
                        <a:t>P</a:t>
                      </a:r>
                      <a:r>
                        <a:rPr lang="en-US" altLang="zh-TW" sz="2800" b="1" i="1" baseline="-25000" dirty="0" smtClean="0"/>
                        <a:t>2</a:t>
                      </a:r>
                      <a:r>
                        <a:rPr lang="en-US" altLang="zh-TW" sz="2800" dirty="0" smtClean="0"/>
                        <a:t>)</a:t>
                      </a:r>
                      <a:endParaRPr lang="zh-TW" altLang="en-US" sz="28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800" dirty="0" smtClean="0"/>
                        <a:t>0.103</a:t>
                      </a:r>
                      <a:endParaRPr lang="zh-TW" alt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800" dirty="0" smtClean="0"/>
                        <a:t>0.256</a:t>
                      </a:r>
                      <a:endParaRPr lang="zh-TW" alt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800" dirty="0" smtClean="0"/>
                        <a:t>0.385</a:t>
                      </a:r>
                      <a:endParaRPr lang="zh-TW" alt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800" dirty="0" smtClean="0"/>
                        <a:t>0.256</a:t>
                      </a:r>
                      <a:endParaRPr lang="zh-TW" altLang="en-US" sz="28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F13AC5-AED7-4217-BD2C-58F3A6944DD9}" type="slidenum">
              <a:rPr lang="zh-TW" altLang="en-US" smtClean="0"/>
              <a:t>12</a:t>
            </a:fld>
            <a:endParaRPr lang="zh-TW" altLang="en-US"/>
          </a:p>
        </p:txBody>
      </p:sp>
      <p:sp>
        <p:nvSpPr>
          <p:cNvPr id="6" name="文字方塊 5"/>
          <p:cNvSpPr txBox="1"/>
          <p:nvPr/>
        </p:nvSpPr>
        <p:spPr>
          <a:xfrm>
            <a:off x="683568" y="1628800"/>
            <a:ext cx="79928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2800" b="1" dirty="0" smtClean="0"/>
              <a:t>Table 3: State Prob. And Available Bandwidth</a:t>
            </a:r>
            <a:endParaRPr lang="zh-TW" altLang="en-US" sz="2800" b="1" dirty="0"/>
          </a:p>
        </p:txBody>
      </p:sp>
      <p:sp>
        <p:nvSpPr>
          <p:cNvPr id="7" name="內容版面配置區 2"/>
          <p:cNvSpPr txBox="1">
            <a:spLocks/>
          </p:cNvSpPr>
          <p:nvPr/>
        </p:nvSpPr>
        <p:spPr>
          <a:xfrm>
            <a:off x="565212" y="4336504"/>
            <a:ext cx="8229600" cy="204482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zh-TW" sz="2800" dirty="0" smtClean="0"/>
              <a:t>Each layer is chopped into small segments of 17 frames.</a:t>
            </a:r>
          </a:p>
          <a:p>
            <a:r>
              <a:rPr lang="en-US" altLang="zh-TW" sz="2800" dirty="0" smtClean="0"/>
              <a:t>The total number of segments N</a:t>
            </a:r>
            <a:r>
              <a:rPr lang="en-US" altLang="zh-TW" sz="2800" baseline="-25000" dirty="0" smtClean="0"/>
              <a:t>T</a:t>
            </a:r>
            <a:r>
              <a:rPr lang="en-US" altLang="zh-TW" sz="2800" dirty="0" smtClean="0"/>
              <a:t> is 200.</a:t>
            </a:r>
          </a:p>
          <a:p>
            <a:r>
              <a:rPr lang="en-US" altLang="zh-TW" sz="2800" dirty="0" smtClean="0"/>
              <a:t>Frame rate is 24 frames per second</a:t>
            </a:r>
            <a:r>
              <a:rPr lang="en-US" altLang="zh-TW" dirty="0" smtClean="0"/>
              <a:t>.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8787919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b="1" dirty="0" smtClean="0"/>
              <a:t>Experimental Settings(3/3)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F13AC5-AED7-4217-BD2C-58F3A6944DD9}" type="slidenum">
              <a:rPr lang="zh-TW" altLang="en-US" smtClean="0"/>
              <a:t>13</a:t>
            </a:fld>
            <a:endParaRPr lang="zh-TW" altLang="en-US"/>
          </a:p>
        </p:txBody>
      </p:sp>
      <p:graphicFrame>
        <p:nvGraphicFramePr>
          <p:cNvPr id="3" name="內容版面配置區 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80352922"/>
              </p:ext>
            </p:extLst>
          </p:nvPr>
        </p:nvGraphicFramePr>
        <p:xfrm>
          <a:off x="971600" y="2111856"/>
          <a:ext cx="7344816" cy="3261360"/>
        </p:xfrm>
        <a:graphic>
          <a:graphicData uri="http://schemas.openxmlformats.org/drawingml/2006/table">
            <a:tbl>
              <a:tblPr>
                <a:tableStyleId>{69CF1AB2-1976-4502-BF36-3FF5EA218861}</a:tableStyleId>
              </a:tblPr>
              <a:tblGrid>
                <a:gridCol w="1901190"/>
                <a:gridCol w="2563306"/>
                <a:gridCol w="2880320"/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zh-TW" altLang="en-US" sz="2800" dirty="0"/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800" b="1" i="1" dirty="0" smtClean="0"/>
                        <a:t>P</a:t>
                      </a:r>
                      <a:r>
                        <a:rPr lang="en-US" altLang="zh-TW" sz="2800" b="1" i="1" baseline="-25000" dirty="0" smtClean="0"/>
                        <a:t>1</a:t>
                      </a:r>
                      <a:endParaRPr lang="zh-TW" altLang="en-US" sz="2800" b="1" i="1" baseline="-25000" dirty="0"/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2800" b="1" i="1" dirty="0" smtClean="0"/>
                        <a:t>P</a:t>
                      </a:r>
                      <a:r>
                        <a:rPr lang="en-US" altLang="zh-TW" sz="2800" b="1" i="1" baseline="-25000" dirty="0" smtClean="0"/>
                        <a:t>2</a:t>
                      </a:r>
                      <a:endParaRPr lang="zh-TW" altLang="en-US" sz="2800" b="1" i="1" baseline="-25000" dirty="0"/>
                    </a:p>
                  </a:txBody>
                  <a:tcPr anchor="ctr"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800" dirty="0" smtClean="0"/>
                        <a:t>Probability </a:t>
                      </a:r>
                    </a:p>
                    <a:p>
                      <a:pPr algn="ctr"/>
                      <a:r>
                        <a:rPr lang="en-US" altLang="zh-TW" sz="2800" dirty="0" smtClean="0"/>
                        <a:t>Transition</a:t>
                      </a:r>
                    </a:p>
                    <a:p>
                      <a:pPr algn="ctr"/>
                      <a:r>
                        <a:rPr lang="en-US" altLang="zh-TW" sz="2800" dirty="0" smtClean="0"/>
                        <a:t>Matrix</a:t>
                      </a:r>
                      <a:endParaRPr lang="zh-TW" altLang="en-US" sz="2800" dirty="0"/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altLang="zh-TW" sz="2800" dirty="0" smtClean="0"/>
                    </a:p>
                    <a:p>
                      <a:pPr algn="ctr"/>
                      <a:endParaRPr lang="en-US" altLang="zh-TW" sz="2800" dirty="0" smtClean="0"/>
                    </a:p>
                    <a:p>
                      <a:pPr algn="ctr"/>
                      <a:endParaRPr lang="en-US" altLang="zh-TW" sz="2800" dirty="0" smtClean="0"/>
                    </a:p>
                    <a:p>
                      <a:pPr algn="ctr"/>
                      <a:endParaRPr lang="zh-TW" altLang="en-US" sz="2800" dirty="0"/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en-US" sz="2800" dirty="0"/>
                    </a:p>
                  </a:txBody>
                  <a:tcPr anchor="ctr"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800" dirty="0" smtClean="0"/>
                        <a:t>Average</a:t>
                      </a:r>
                      <a:r>
                        <a:rPr lang="en-US" altLang="zh-TW" sz="2800" baseline="0" dirty="0" smtClean="0"/>
                        <a:t> </a:t>
                      </a:r>
                    </a:p>
                    <a:p>
                      <a:pPr algn="ctr"/>
                      <a:r>
                        <a:rPr lang="en-US" altLang="zh-TW" sz="2800" baseline="0" dirty="0" smtClean="0"/>
                        <a:t>bandwidth</a:t>
                      </a:r>
                      <a:endParaRPr lang="zh-TW" altLang="en-US" sz="2800" dirty="0"/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800" dirty="0" smtClean="0"/>
                        <a:t>337.6 Kbps</a:t>
                      </a:r>
                      <a:endParaRPr lang="zh-TW" altLang="en-US" sz="2800" dirty="0"/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800" dirty="0" smtClean="0"/>
                        <a:t>292.84 Kbps</a:t>
                      </a:r>
                      <a:endParaRPr lang="zh-TW" altLang="en-US" sz="2800" dirty="0"/>
                    </a:p>
                  </a:txBody>
                  <a:tcPr anchor="ctr">
                    <a:noFill/>
                  </a:tcPr>
                </a:tc>
              </a:tr>
            </a:tbl>
          </a:graphicData>
        </a:graphic>
      </p:graphicFrame>
      <p:pic>
        <p:nvPicPr>
          <p:cNvPr id="1028" name="Picture 4" descr="C:\Users\bear\Desktop\matrix1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9313" y="2904064"/>
            <a:ext cx="2388293" cy="10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Picture 5" descr="C:\Users\bear\Desktop\matrix2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80112" y="2904064"/>
            <a:ext cx="2631429" cy="10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833759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b="1" dirty="0" smtClean="0"/>
              <a:t>Performance Comparison(1/5)</a:t>
            </a:r>
            <a:endParaRPr lang="zh-TW" altLang="en-US" b="1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F13AC5-AED7-4217-BD2C-58F3A6944DD9}" type="slidenum">
              <a:rPr lang="zh-TW" altLang="en-US" smtClean="0"/>
              <a:t>14</a:t>
            </a:fld>
            <a:endParaRPr lang="zh-TW" altLang="en-US"/>
          </a:p>
        </p:txBody>
      </p:sp>
      <p:graphicFrame>
        <p:nvGraphicFramePr>
          <p:cNvPr id="7" name="內容版面配置區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59048276"/>
              </p:ext>
            </p:extLst>
          </p:nvPr>
        </p:nvGraphicFramePr>
        <p:xfrm>
          <a:off x="1115617" y="1475493"/>
          <a:ext cx="6840759" cy="4726362"/>
        </p:xfrm>
        <a:graphic>
          <a:graphicData uri="http://schemas.openxmlformats.org/drawingml/2006/table">
            <a:tbl>
              <a:tblPr firstRow="1">
                <a:tableStyleId>{5C22544A-7EE6-4342-B048-85BDC9FD1C3A}</a:tableStyleId>
              </a:tblPr>
              <a:tblGrid>
                <a:gridCol w="552789"/>
                <a:gridCol w="488397"/>
                <a:gridCol w="816277"/>
                <a:gridCol w="1128155"/>
                <a:gridCol w="1128155"/>
                <a:gridCol w="1128155"/>
                <a:gridCol w="1598831"/>
              </a:tblGrid>
              <a:tr h="459162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200" dirty="0" smtClean="0"/>
                        <a:t>P</a:t>
                      </a:r>
                      <a:endParaRPr lang="zh-TW" altLang="en-US" sz="2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200" dirty="0" smtClean="0"/>
                        <a:t>B</a:t>
                      </a:r>
                      <a:r>
                        <a:rPr lang="en-US" altLang="zh-TW" sz="2200" baseline="-25000" dirty="0" smtClean="0"/>
                        <a:t>T</a:t>
                      </a:r>
                      <a:endParaRPr lang="zh-TW" altLang="en-US" sz="2200" baseline="-25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200" dirty="0" smtClean="0"/>
                        <a:t>ALG</a:t>
                      </a:r>
                      <a:endParaRPr lang="zh-TW" altLang="en-US" sz="2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200" dirty="0" smtClean="0"/>
                        <a:t>IR</a:t>
                      </a:r>
                      <a:endParaRPr lang="zh-TW" altLang="en-US" sz="2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200" dirty="0" smtClean="0"/>
                        <a:t>APQ</a:t>
                      </a:r>
                      <a:endParaRPr lang="zh-TW" altLang="en-US" sz="2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200" dirty="0" smtClean="0"/>
                        <a:t>PS</a:t>
                      </a:r>
                      <a:endParaRPr lang="zh-TW" altLang="en-US" sz="2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200" dirty="0" smtClean="0"/>
                        <a:t>Max queue</a:t>
                      </a:r>
                      <a:endParaRPr lang="zh-TW" altLang="en-US" sz="2200" dirty="0"/>
                    </a:p>
                  </a:txBody>
                  <a:tcPr anchor="ctr"/>
                </a:tc>
              </a:tr>
              <a:tr h="401463">
                <a:tc rowSpan="5">
                  <a:txBody>
                    <a:bodyPr/>
                    <a:lstStyle/>
                    <a:p>
                      <a:pPr algn="ctr"/>
                      <a:r>
                        <a:rPr lang="en-US" altLang="zh-TW" sz="2200" dirty="0" smtClean="0"/>
                        <a:t>P</a:t>
                      </a:r>
                      <a:r>
                        <a:rPr lang="en-US" altLang="zh-TW" sz="2200" baseline="-25000" dirty="0" smtClean="0"/>
                        <a:t>1</a:t>
                      </a:r>
                      <a:endParaRPr lang="zh-TW" altLang="en-US" sz="2200" baseline="-25000" dirty="0"/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altLang="zh-TW" sz="2200" dirty="0" smtClean="0"/>
                        <a:t>20</a:t>
                      </a:r>
                      <a:endParaRPr lang="zh-TW" altLang="en-US" sz="2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200" dirty="0" smtClean="0"/>
                        <a:t>RA</a:t>
                      </a:r>
                      <a:endParaRPr lang="zh-TW" altLang="en-US" sz="2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200" dirty="0" smtClean="0"/>
                        <a:t>0</a:t>
                      </a:r>
                      <a:endParaRPr lang="zh-TW" altLang="en-US" sz="2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200" dirty="0" smtClean="0"/>
                        <a:t>2.03</a:t>
                      </a:r>
                      <a:endParaRPr lang="zh-TW" altLang="en-US" sz="2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200" dirty="0" smtClean="0"/>
                        <a:t>117.30</a:t>
                      </a:r>
                      <a:endParaRPr lang="zh-TW" altLang="en-US" sz="2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200" dirty="0" smtClean="0"/>
                        <a:t>23</a:t>
                      </a:r>
                      <a:endParaRPr lang="zh-TW" altLang="en-US" sz="2200" dirty="0"/>
                    </a:p>
                  </a:txBody>
                  <a:tcPr anchor="ctr"/>
                </a:tc>
              </a:tr>
              <a:tr h="401463">
                <a:tc vMerge="1">
                  <a:txBody>
                    <a:bodyPr/>
                    <a:lstStyle/>
                    <a:p>
                      <a:pPr algn="ctr"/>
                      <a:endParaRPr lang="zh-TW" altLang="en-US" sz="22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/>
                      <a:endParaRPr lang="zh-TW" altLang="en-US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200" dirty="0" smtClean="0"/>
                        <a:t>OS</a:t>
                      </a:r>
                      <a:endParaRPr lang="zh-TW" altLang="en-US" sz="2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200" dirty="0" smtClean="0"/>
                        <a:t>0</a:t>
                      </a:r>
                      <a:endParaRPr lang="zh-TW" altLang="en-US" sz="2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200" dirty="0" smtClean="0"/>
                        <a:t>2.22</a:t>
                      </a:r>
                      <a:endParaRPr lang="zh-TW" altLang="en-US" sz="2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200" dirty="0" smtClean="0"/>
                        <a:t>189.72</a:t>
                      </a:r>
                      <a:endParaRPr lang="zh-TW" altLang="en-US" sz="2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200" dirty="0" smtClean="0"/>
                        <a:t>20.5</a:t>
                      </a:r>
                      <a:endParaRPr lang="zh-TW" altLang="en-US" sz="2200" dirty="0"/>
                    </a:p>
                  </a:txBody>
                  <a:tcPr anchor="ctr"/>
                </a:tc>
              </a:tr>
              <a:tr h="401463">
                <a:tc vMerge="1">
                  <a:txBody>
                    <a:bodyPr/>
                    <a:lstStyle/>
                    <a:p>
                      <a:pPr algn="ctr"/>
                      <a:endParaRPr lang="zh-TW" altLang="en-US" sz="2200" dirty="0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en-US" altLang="zh-TW" sz="2200" dirty="0" smtClean="0"/>
                        <a:t>30</a:t>
                      </a:r>
                      <a:endParaRPr lang="zh-TW" altLang="en-US" sz="2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200" dirty="0" smtClean="0"/>
                        <a:t>RA</a:t>
                      </a:r>
                      <a:endParaRPr lang="zh-TW" altLang="en-US" sz="2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200" dirty="0" smtClean="0"/>
                        <a:t>0</a:t>
                      </a:r>
                      <a:endParaRPr lang="zh-TW" altLang="en-US" sz="2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200" dirty="0" smtClean="0"/>
                        <a:t>1.91</a:t>
                      </a:r>
                      <a:endParaRPr lang="zh-TW" altLang="en-US" sz="2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200" dirty="0" smtClean="0"/>
                        <a:t>124.45</a:t>
                      </a:r>
                      <a:endParaRPr lang="zh-TW" altLang="en-US" sz="2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200" dirty="0" smtClean="0"/>
                        <a:t>33</a:t>
                      </a:r>
                      <a:endParaRPr lang="zh-TW" altLang="en-US" sz="2200" dirty="0"/>
                    </a:p>
                  </a:txBody>
                  <a:tcPr anchor="ctr"/>
                </a:tc>
              </a:tr>
              <a:tr h="401463">
                <a:tc vMerge="1">
                  <a:txBody>
                    <a:bodyPr/>
                    <a:lstStyle/>
                    <a:p>
                      <a:pPr algn="ctr"/>
                      <a:endParaRPr lang="zh-TW" altLang="en-US" sz="22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/>
                      <a:endParaRPr lang="zh-TW" altLang="en-US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200" dirty="0" smtClean="0"/>
                        <a:t>OS</a:t>
                      </a:r>
                      <a:endParaRPr lang="zh-TW" altLang="en-US" sz="2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200" dirty="0" smtClean="0"/>
                        <a:t>0</a:t>
                      </a:r>
                      <a:endParaRPr lang="zh-TW" altLang="en-US" sz="2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200" dirty="0" smtClean="0"/>
                        <a:t>2.19</a:t>
                      </a:r>
                      <a:endParaRPr lang="zh-TW" altLang="en-US" sz="2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200" dirty="0" smtClean="0"/>
                        <a:t>237.37</a:t>
                      </a:r>
                      <a:endParaRPr lang="zh-TW" altLang="en-US" sz="2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200" dirty="0" smtClean="0"/>
                        <a:t>30.2</a:t>
                      </a:r>
                      <a:endParaRPr lang="zh-TW" altLang="en-US" sz="2200" dirty="0"/>
                    </a:p>
                  </a:txBody>
                  <a:tcPr anchor="ctr"/>
                </a:tc>
              </a:tr>
              <a:tr h="401463">
                <a:tc vMerge="1">
                  <a:txBody>
                    <a:bodyPr/>
                    <a:lstStyle/>
                    <a:p>
                      <a:pPr algn="ctr"/>
                      <a:endParaRPr lang="zh-TW" altLang="en-US" sz="22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/>
                      <a:endParaRPr lang="zh-TW" altLang="en-US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200" dirty="0" smtClean="0"/>
                        <a:t>FL(3)</a:t>
                      </a:r>
                      <a:endParaRPr lang="zh-TW" altLang="en-US" sz="2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200" dirty="0" smtClean="0"/>
                        <a:t>0.07</a:t>
                      </a:r>
                      <a:endParaRPr lang="zh-TW" altLang="en-US" sz="2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200" dirty="0" smtClean="0"/>
                        <a:t>2.78</a:t>
                      </a:r>
                      <a:endParaRPr lang="zh-TW" altLang="en-US" sz="2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200" dirty="0" smtClean="0"/>
                        <a:t>314.7</a:t>
                      </a:r>
                      <a:endParaRPr lang="zh-TW" altLang="en-US" sz="2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200" dirty="0" smtClean="0"/>
                        <a:t>13.6</a:t>
                      </a:r>
                      <a:endParaRPr lang="zh-TW" altLang="en-US" sz="2200" dirty="0"/>
                    </a:p>
                  </a:txBody>
                  <a:tcPr anchor="ctr"/>
                </a:tc>
              </a:tr>
              <a:tr h="401463">
                <a:tc rowSpan="5">
                  <a:txBody>
                    <a:bodyPr/>
                    <a:lstStyle/>
                    <a:p>
                      <a:pPr algn="ctr"/>
                      <a:r>
                        <a:rPr lang="en-US" altLang="zh-TW" sz="2200" dirty="0" smtClean="0"/>
                        <a:t>P</a:t>
                      </a:r>
                      <a:r>
                        <a:rPr lang="en-US" altLang="zh-TW" sz="2200" baseline="-25000" dirty="0" smtClean="0"/>
                        <a:t>2</a:t>
                      </a:r>
                      <a:endParaRPr lang="zh-TW" altLang="en-US" sz="2200" baseline="-25000" dirty="0"/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altLang="zh-TW" sz="2200" dirty="0" smtClean="0"/>
                        <a:t>20</a:t>
                      </a:r>
                      <a:endParaRPr lang="zh-TW" altLang="en-US" sz="2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200" dirty="0" smtClean="0"/>
                        <a:t>RA</a:t>
                      </a:r>
                      <a:endParaRPr lang="zh-TW" altLang="en-US" sz="2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200" dirty="0" smtClean="0"/>
                        <a:t>0</a:t>
                      </a:r>
                      <a:endParaRPr lang="zh-TW" altLang="en-US" sz="2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200" dirty="0" smtClean="0"/>
                        <a:t>1.68</a:t>
                      </a:r>
                      <a:endParaRPr lang="zh-TW" altLang="en-US" sz="2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200" dirty="0" smtClean="0"/>
                        <a:t>155.27</a:t>
                      </a:r>
                      <a:endParaRPr lang="zh-TW" altLang="en-US" sz="2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200" dirty="0" smtClean="0"/>
                        <a:t>23</a:t>
                      </a:r>
                      <a:endParaRPr lang="zh-TW" altLang="en-US" sz="2200" dirty="0"/>
                    </a:p>
                  </a:txBody>
                  <a:tcPr anchor="ctr"/>
                </a:tc>
              </a:tr>
              <a:tr h="401463">
                <a:tc vMerge="1">
                  <a:txBody>
                    <a:bodyPr/>
                    <a:lstStyle/>
                    <a:p>
                      <a:pPr algn="ctr"/>
                      <a:endParaRPr lang="zh-TW" altLang="en-US" sz="22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/>
                      <a:endParaRPr lang="zh-TW" altLang="en-US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200" dirty="0" smtClean="0"/>
                        <a:t>OS</a:t>
                      </a:r>
                      <a:endParaRPr lang="zh-TW" altLang="en-US" sz="2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200" dirty="0" smtClean="0"/>
                        <a:t>0</a:t>
                      </a:r>
                      <a:endParaRPr lang="zh-TW" altLang="en-US" sz="2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200" dirty="0" smtClean="0"/>
                        <a:t>1.88</a:t>
                      </a:r>
                      <a:endParaRPr lang="zh-TW" altLang="en-US" sz="2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200" dirty="0" smtClean="0"/>
                        <a:t>246.54</a:t>
                      </a:r>
                      <a:endParaRPr lang="zh-TW" altLang="en-US" sz="2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200" dirty="0" smtClean="0"/>
                        <a:t>20.4</a:t>
                      </a:r>
                      <a:endParaRPr lang="zh-TW" altLang="en-US" sz="2200" dirty="0"/>
                    </a:p>
                  </a:txBody>
                  <a:tcPr anchor="ctr"/>
                </a:tc>
              </a:tr>
              <a:tr h="401463">
                <a:tc vMerge="1">
                  <a:txBody>
                    <a:bodyPr/>
                    <a:lstStyle/>
                    <a:p>
                      <a:pPr algn="ctr"/>
                      <a:endParaRPr lang="zh-TW" altLang="en-US" sz="2200" dirty="0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en-US" altLang="zh-TW" sz="2200" dirty="0" smtClean="0"/>
                        <a:t>30</a:t>
                      </a:r>
                      <a:endParaRPr lang="zh-TW" altLang="en-US" sz="2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200" dirty="0" smtClean="0"/>
                        <a:t>RA</a:t>
                      </a:r>
                      <a:endParaRPr lang="zh-TW" altLang="en-US" sz="2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200" dirty="0" smtClean="0"/>
                        <a:t>0</a:t>
                      </a:r>
                      <a:endParaRPr lang="zh-TW" altLang="en-US" sz="2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200" dirty="0" smtClean="0"/>
                        <a:t>1.60</a:t>
                      </a:r>
                      <a:endParaRPr lang="zh-TW" altLang="en-US" sz="2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200" dirty="0" smtClean="0"/>
                        <a:t>200.5</a:t>
                      </a:r>
                      <a:endParaRPr lang="zh-TW" altLang="en-US" sz="2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200" dirty="0" smtClean="0"/>
                        <a:t>33</a:t>
                      </a:r>
                      <a:endParaRPr lang="zh-TW" altLang="en-US" sz="2200" dirty="0"/>
                    </a:p>
                  </a:txBody>
                  <a:tcPr anchor="ctr"/>
                </a:tc>
              </a:tr>
              <a:tr h="401463">
                <a:tc vMerge="1">
                  <a:txBody>
                    <a:bodyPr/>
                    <a:lstStyle/>
                    <a:p>
                      <a:pPr algn="ctr"/>
                      <a:endParaRPr lang="zh-TW" altLang="en-US" sz="22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/>
                      <a:endParaRPr lang="zh-TW" altLang="en-US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200" dirty="0" smtClean="0"/>
                        <a:t>OS</a:t>
                      </a:r>
                      <a:endParaRPr lang="zh-TW" altLang="en-US" sz="2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200" dirty="0" smtClean="0"/>
                        <a:t>0</a:t>
                      </a:r>
                      <a:endParaRPr lang="zh-TW" altLang="en-US" sz="2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200" dirty="0" smtClean="0"/>
                        <a:t>1.87</a:t>
                      </a:r>
                      <a:endParaRPr lang="zh-TW" altLang="en-US" sz="2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200" dirty="0" smtClean="0"/>
                        <a:t>268.32</a:t>
                      </a:r>
                      <a:endParaRPr lang="zh-TW" altLang="en-US" sz="2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200" dirty="0" smtClean="0"/>
                        <a:t>30.1</a:t>
                      </a:r>
                      <a:endParaRPr lang="zh-TW" altLang="en-US" sz="2200" dirty="0"/>
                    </a:p>
                  </a:txBody>
                  <a:tcPr anchor="ctr"/>
                </a:tc>
              </a:tr>
              <a:tr h="401463">
                <a:tc vMerge="1">
                  <a:txBody>
                    <a:bodyPr/>
                    <a:lstStyle/>
                    <a:p>
                      <a:pPr algn="ctr"/>
                      <a:endParaRPr lang="zh-TW" altLang="en-US" sz="22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/>
                      <a:endParaRPr lang="zh-TW" altLang="en-US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200" dirty="0" smtClean="0"/>
                        <a:t>FL(2)</a:t>
                      </a:r>
                      <a:endParaRPr lang="zh-TW" altLang="en-US" sz="2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200" dirty="0" smtClean="0"/>
                        <a:t>0.03</a:t>
                      </a:r>
                      <a:endParaRPr lang="zh-TW" altLang="en-US" sz="2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200" dirty="0" smtClean="0"/>
                        <a:t>1.93</a:t>
                      </a:r>
                      <a:endParaRPr lang="zh-TW" altLang="en-US" sz="2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200" dirty="0" smtClean="0"/>
                        <a:t>1176.74</a:t>
                      </a:r>
                      <a:endParaRPr lang="zh-TW" altLang="en-US" sz="2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200" dirty="0" smtClean="0"/>
                        <a:t>24.7</a:t>
                      </a:r>
                      <a:endParaRPr lang="zh-TW" altLang="en-US" sz="2200" dirty="0"/>
                    </a:p>
                  </a:txBody>
                  <a:tcPr anchor="ctr"/>
                </a:tc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8" name="文字方塊 7"/>
              <p:cNvSpPr txBox="1"/>
              <p:nvPr/>
            </p:nvSpPr>
            <p:spPr>
              <a:xfrm>
                <a:off x="971600" y="6228020"/>
                <a:ext cx="7056784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TW" sz="2000" dirty="0" smtClean="0"/>
                  <a:t>(for </a:t>
                </a:r>
                <a:r>
                  <a:rPr lang="en-US" altLang="zh-TW" sz="2000" b="1" i="1" dirty="0" smtClean="0"/>
                  <a:t>P</a:t>
                </a:r>
                <a:r>
                  <a:rPr lang="en-US" altLang="zh-TW" sz="2000" b="1" i="1" baseline="-25000" dirty="0" smtClean="0"/>
                  <a:t>1</a:t>
                </a:r>
                <a:r>
                  <a:rPr lang="en-US" altLang="zh-TW" sz="2000" dirty="0" smtClean="0"/>
                  <a:t>, OS uses </a:t>
                </a:r>
                <a14:m>
                  <m:oMath xmlns:m="http://schemas.openxmlformats.org/officeDocument/2006/math">
                    <m:r>
                      <a:rPr lang="zh-TW" altLang="en-US" sz="2000" i="1" smtClean="0">
                        <a:latin typeface="Cambria Math"/>
                      </a:rPr>
                      <m:t>𝛼</m:t>
                    </m:r>
                  </m:oMath>
                </a14:m>
                <a:r>
                  <a:rPr lang="en-US" altLang="zh-TW" sz="2000" dirty="0" smtClean="0"/>
                  <a:t>=1; for </a:t>
                </a:r>
                <a:r>
                  <a:rPr lang="en-US" altLang="zh-TW" sz="2000" b="1" i="1" dirty="0" smtClean="0"/>
                  <a:t>P</a:t>
                </a:r>
                <a:r>
                  <a:rPr lang="en-US" altLang="zh-TW" sz="2000" b="1" i="1" baseline="-25000" dirty="0" smtClean="0"/>
                  <a:t>2</a:t>
                </a:r>
                <a:r>
                  <a:rPr lang="en-US" altLang="zh-TW" sz="2000" dirty="0" smtClean="0"/>
                  <a:t>, OS uses</a:t>
                </a:r>
                <a14:m>
                  <m:oMath xmlns:m="http://schemas.openxmlformats.org/officeDocument/2006/math">
                    <m:r>
                      <a:rPr lang="en-US" altLang="zh-TW" sz="2000" b="0" i="0" smtClean="0">
                        <a:latin typeface="Cambria Math"/>
                      </a:rPr>
                      <m:t> </m:t>
                    </m:r>
                    <m:r>
                      <a:rPr lang="zh-TW" altLang="en-US" sz="2000" i="1">
                        <a:latin typeface="Cambria Math"/>
                      </a:rPr>
                      <m:t>𝛼</m:t>
                    </m:r>
                  </m:oMath>
                </a14:m>
                <a:r>
                  <a:rPr lang="en-US" altLang="zh-TW" sz="2000" dirty="0" smtClean="0"/>
                  <a:t>=2)</a:t>
                </a:r>
                <a:endParaRPr lang="zh-TW" altLang="en-US" sz="2000" dirty="0"/>
              </a:p>
            </p:txBody>
          </p:sp>
        </mc:Choice>
        <mc:Fallback xmlns="">
          <p:sp>
            <p:nvSpPr>
              <p:cNvPr id="8" name="文字方塊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71600" y="6228020"/>
                <a:ext cx="7056784" cy="400110"/>
              </a:xfrm>
              <a:prstGeom prst="rect">
                <a:avLst/>
              </a:prstGeom>
              <a:blipFill rotWithShape="1">
                <a:blip r:embed="rId3"/>
                <a:stretch>
                  <a:fillRect l="-864" t="-7692" b="-27692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文字方塊 8"/>
          <p:cNvSpPr txBox="1"/>
          <p:nvPr/>
        </p:nvSpPr>
        <p:spPr>
          <a:xfrm>
            <a:off x="1043608" y="1124744"/>
            <a:ext cx="712879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2200" b="1" dirty="0" smtClean="0"/>
              <a:t>Table 4: Playback Performance</a:t>
            </a:r>
            <a:endParaRPr lang="zh-TW" altLang="en-US" sz="2200" b="1" dirty="0"/>
          </a:p>
        </p:txBody>
      </p:sp>
    </p:spTree>
    <p:extLst>
      <p:ext uri="{BB962C8B-B14F-4D97-AF65-F5344CB8AC3E}">
        <p14:creationId xmlns:p14="http://schemas.microsoft.com/office/powerpoint/2010/main" val="4729206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b="1" dirty="0"/>
              <a:t>Performance </a:t>
            </a:r>
            <a:r>
              <a:rPr lang="en-US" altLang="zh-TW" b="1" dirty="0" smtClean="0"/>
              <a:t>Comparison(2/5)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F13AC5-AED7-4217-BD2C-58F3A6944DD9}" type="slidenum">
              <a:rPr lang="zh-TW" altLang="en-US" smtClean="0"/>
              <a:t>15</a:t>
            </a:fld>
            <a:endParaRPr lang="zh-TW" altLang="en-US"/>
          </a:p>
        </p:txBody>
      </p:sp>
      <p:pic>
        <p:nvPicPr>
          <p:cNvPr id="2050" name="Picture 2" descr="C:\Users\bear\Desktop\performance.PNG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6612" y="1196752"/>
            <a:ext cx="5470776" cy="45259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文字方塊 4"/>
          <p:cNvSpPr txBox="1"/>
          <p:nvPr/>
        </p:nvSpPr>
        <p:spPr>
          <a:xfrm>
            <a:off x="1259632" y="5805264"/>
            <a:ext cx="662473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altLang="zh-TW" sz="2000" dirty="0" smtClean="0"/>
              <a:t>The transition matrix is </a:t>
            </a:r>
            <a:r>
              <a:rPr lang="en-US" altLang="zh-TW" sz="2000" b="1" i="1" dirty="0" smtClean="0"/>
              <a:t>P</a:t>
            </a:r>
            <a:r>
              <a:rPr lang="en-US" altLang="zh-TW" sz="2000" b="1" i="1" baseline="-25000" dirty="0" smtClean="0"/>
              <a:t>1</a:t>
            </a:r>
            <a:r>
              <a:rPr lang="en-US" altLang="zh-TW" sz="2000" dirty="0" smtClean="0"/>
              <a:t> and </a:t>
            </a:r>
            <a:r>
              <a:rPr lang="en-US" altLang="zh-TW" sz="2000" b="1" i="1" dirty="0" smtClean="0"/>
              <a:t>B</a:t>
            </a:r>
            <a:r>
              <a:rPr lang="en-US" altLang="zh-TW" sz="2000" b="1" i="1" baseline="-25000" dirty="0" smtClean="0"/>
              <a:t>T</a:t>
            </a:r>
            <a:r>
              <a:rPr lang="en-US" altLang="zh-TW" sz="2000" dirty="0" smtClean="0"/>
              <a:t> = 20</a:t>
            </a:r>
            <a:endParaRPr lang="zh-TW" altLang="en-US" sz="2000" dirty="0"/>
          </a:p>
        </p:txBody>
      </p:sp>
    </p:spTree>
    <p:extLst>
      <p:ext uri="{BB962C8B-B14F-4D97-AF65-F5344CB8AC3E}">
        <p14:creationId xmlns:p14="http://schemas.microsoft.com/office/powerpoint/2010/main" val="28393220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b="1" dirty="0" smtClean="0"/>
              <a:t>Performance Comparison(3/5)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F13AC5-AED7-4217-BD2C-58F3A6944DD9}" type="slidenum">
              <a:rPr lang="zh-TW" altLang="en-US" smtClean="0"/>
              <a:t>16</a:t>
            </a:fld>
            <a:endParaRPr lang="zh-TW" altLang="en-US"/>
          </a:p>
        </p:txBody>
      </p:sp>
      <p:pic>
        <p:nvPicPr>
          <p:cNvPr id="3075" name="Picture 3" descr="C:\Users\bear\Desktop\performance detail.PNG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7664" y="1268760"/>
            <a:ext cx="5976664" cy="49263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392966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b="1" dirty="0"/>
              <a:t>Performance </a:t>
            </a:r>
            <a:r>
              <a:rPr lang="en-US" altLang="zh-TW" b="1" dirty="0" smtClean="0"/>
              <a:t>Comparison(4/5)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F13AC5-AED7-4217-BD2C-58F3A6944DD9}" type="slidenum">
              <a:rPr lang="zh-TW" altLang="en-US" smtClean="0"/>
              <a:t>17</a:t>
            </a:fld>
            <a:endParaRPr lang="zh-TW" altLang="en-US"/>
          </a:p>
        </p:txBody>
      </p:sp>
      <p:pic>
        <p:nvPicPr>
          <p:cNvPr id="4098" name="Picture 2" descr="C:\Users\bear\Desktop\Table5.PNG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1628800"/>
            <a:ext cx="8229600" cy="26570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5" name="文字方塊 4"/>
              <p:cNvSpPr txBox="1"/>
              <p:nvPr/>
            </p:nvSpPr>
            <p:spPr>
              <a:xfrm>
                <a:off x="611560" y="4565446"/>
                <a:ext cx="7920880" cy="181588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285750" indent="-285750">
                  <a:buFont typeface="Arial" pitchFamily="34" charset="0"/>
                  <a:buChar char="•"/>
                </a:pPr>
                <a:r>
                  <a:rPr lang="en-US" altLang="zh-TW" sz="2800" dirty="0" smtClean="0"/>
                  <a:t>We  can make a tradeoff between </a:t>
                </a:r>
                <a:r>
                  <a:rPr lang="en-US" altLang="zh-TW" sz="2800" b="1" dirty="0" smtClean="0"/>
                  <a:t>APQ</a:t>
                </a:r>
                <a:r>
                  <a:rPr lang="en-US" altLang="zh-TW" sz="2800" dirty="0" smtClean="0"/>
                  <a:t> and </a:t>
                </a:r>
                <a:r>
                  <a:rPr lang="en-US" altLang="zh-TW" sz="2800" b="1" dirty="0" smtClean="0"/>
                  <a:t>PS</a:t>
                </a:r>
                <a:r>
                  <a:rPr lang="en-US" altLang="zh-TW" sz="2800" dirty="0" smtClean="0"/>
                  <a:t> by adjusting the reward parameter</a:t>
                </a:r>
                <a14:m>
                  <m:oMath xmlns:m="http://schemas.openxmlformats.org/officeDocument/2006/math">
                    <m:r>
                      <a:rPr lang="zh-TW" altLang="en-US" sz="2800" b="1" i="1">
                        <a:latin typeface="Cambria Math"/>
                      </a:rPr>
                      <m:t>𝜶</m:t>
                    </m:r>
                  </m:oMath>
                </a14:m>
                <a:r>
                  <a:rPr lang="en-US" altLang="zh-TW" sz="2800" b="1" dirty="0" smtClean="0"/>
                  <a:t>.</a:t>
                </a:r>
              </a:p>
              <a:p>
                <a:pPr marL="285750" indent="-285750">
                  <a:buFont typeface="Arial" pitchFamily="34" charset="0"/>
                  <a:buChar char="•"/>
                </a:pPr>
                <a:r>
                  <a:rPr lang="en-US" altLang="zh-TW" sz="2800" dirty="0" smtClean="0"/>
                  <a:t>When we set</a:t>
                </a:r>
                <a14:m>
                  <m:oMath xmlns:m="http://schemas.openxmlformats.org/officeDocument/2006/math">
                    <m:r>
                      <a:rPr lang="en-US" altLang="zh-TW" sz="2800" b="0" i="0" smtClean="0">
                        <a:latin typeface="Cambria Math"/>
                      </a:rPr>
                      <m:t> </m:t>
                    </m:r>
                    <m:r>
                      <a:rPr lang="zh-TW" altLang="en-US" sz="2800" b="1" i="1">
                        <a:latin typeface="Cambria Math"/>
                      </a:rPr>
                      <m:t>𝜶</m:t>
                    </m:r>
                    <m:r>
                      <a:rPr lang="en-US" altLang="zh-TW" sz="2800" b="0" i="1" smtClean="0">
                        <a:latin typeface="Cambria Math"/>
                      </a:rPr>
                      <m:t> </m:t>
                    </m:r>
                  </m:oMath>
                </a14:m>
                <a:r>
                  <a:rPr lang="en-US" altLang="zh-TW" sz="2800" dirty="0" smtClean="0"/>
                  <a:t>to 10, which is the extreme case that any action involving layer switching is avoided.</a:t>
                </a:r>
                <a:endParaRPr lang="zh-TW" altLang="en-US" sz="2800" dirty="0"/>
              </a:p>
            </p:txBody>
          </p:sp>
        </mc:Choice>
        <mc:Fallback xmlns="">
          <p:sp>
            <p:nvSpPr>
              <p:cNvPr id="5" name="文字方塊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1560" y="4565446"/>
                <a:ext cx="7920880" cy="1815882"/>
              </a:xfrm>
              <a:prstGeom prst="rect">
                <a:avLst/>
              </a:prstGeom>
              <a:blipFill rotWithShape="1">
                <a:blip r:embed="rId4"/>
                <a:stretch>
                  <a:fillRect l="-1308" t="-3020" r="-308" b="-8725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332367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b="1" dirty="0"/>
              <a:t>Performance </a:t>
            </a:r>
            <a:r>
              <a:rPr lang="en-US" altLang="zh-TW" b="1" dirty="0" smtClean="0"/>
              <a:t>Comparison(5/5)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F13AC5-AED7-4217-BD2C-58F3A6944DD9}" type="slidenum">
              <a:rPr lang="zh-TW" altLang="en-US" smtClean="0"/>
              <a:t>18</a:t>
            </a:fld>
            <a:endParaRPr lang="zh-TW" altLang="en-US"/>
          </a:p>
        </p:txBody>
      </p:sp>
      <p:pic>
        <p:nvPicPr>
          <p:cNvPr id="5122" name="Picture 2" descr="C:\Users\bear\Desktop\table6.PNG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1504650"/>
            <a:ext cx="8229600" cy="24284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文字方塊 4"/>
          <p:cNvSpPr txBox="1"/>
          <p:nvPr/>
        </p:nvSpPr>
        <p:spPr>
          <a:xfrm>
            <a:off x="467544" y="4342745"/>
            <a:ext cx="8352928" cy="12464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buFont typeface="Arial" pitchFamily="34" charset="0"/>
              <a:buChar char="•"/>
            </a:pPr>
            <a:r>
              <a:rPr lang="en-US" altLang="zh-TW" sz="2500" dirty="0" smtClean="0"/>
              <a:t>When the matrix in the decision process does not match the real situation, the performance degrades slightly, but still in a tolerable range.</a:t>
            </a:r>
          </a:p>
        </p:txBody>
      </p:sp>
    </p:spTree>
    <p:extLst>
      <p:ext uri="{BB962C8B-B14F-4D97-AF65-F5344CB8AC3E}">
        <p14:creationId xmlns:p14="http://schemas.microsoft.com/office/powerpoint/2010/main" val="36114203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b="1" dirty="0" smtClean="0"/>
              <a:t>Outline</a:t>
            </a:r>
            <a:endParaRPr lang="zh-TW" altLang="en-US" b="1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itchFamily="2" charset="2"/>
              <a:buChar char="u"/>
            </a:pPr>
            <a:r>
              <a:rPr lang="en-US" altLang="zh-TW" sz="4000" dirty="0" smtClean="0"/>
              <a:t>Introduction</a:t>
            </a:r>
          </a:p>
          <a:p>
            <a:pPr>
              <a:buFont typeface="Wingdings" pitchFamily="2" charset="2"/>
              <a:buChar char="u"/>
            </a:pPr>
            <a:r>
              <a:rPr lang="en-US" altLang="zh-TW" sz="4000" dirty="0" smtClean="0"/>
              <a:t>Problem Formulation</a:t>
            </a:r>
          </a:p>
          <a:p>
            <a:pPr>
              <a:buFont typeface="Wingdings" pitchFamily="2" charset="2"/>
              <a:buChar char="u"/>
            </a:pPr>
            <a:r>
              <a:rPr lang="en-US" altLang="zh-TW" sz="4000" dirty="0" smtClean="0"/>
              <a:t>Performance Evaluation</a:t>
            </a:r>
          </a:p>
          <a:p>
            <a:pPr>
              <a:buFont typeface="Wingdings" pitchFamily="2" charset="2"/>
              <a:buChar char="u"/>
            </a:pPr>
            <a:r>
              <a:rPr lang="en-US" altLang="zh-TW" sz="4000" b="1" u="sng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Conclusions</a:t>
            </a:r>
            <a:endParaRPr lang="zh-TW" altLang="en-US" sz="4000" b="1" u="sng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F13AC5-AED7-4217-BD2C-58F3A6944DD9}" type="slidenum">
              <a:rPr lang="zh-TW" altLang="en-US" smtClean="0"/>
              <a:t>19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096159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b="1" dirty="0" smtClean="0"/>
              <a:t>Outline</a:t>
            </a:r>
            <a:endParaRPr lang="zh-TW" altLang="en-US" b="1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itchFamily="2" charset="2"/>
              <a:buChar char="u"/>
            </a:pPr>
            <a:r>
              <a:rPr lang="en-US" altLang="zh-TW" sz="4000" b="1" u="sng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Introduction</a:t>
            </a:r>
          </a:p>
          <a:p>
            <a:pPr>
              <a:buFont typeface="Wingdings" pitchFamily="2" charset="2"/>
              <a:buChar char="u"/>
            </a:pPr>
            <a:r>
              <a:rPr lang="en-US" altLang="zh-TW" sz="4000" dirty="0" smtClean="0"/>
              <a:t>Problem Formulation</a:t>
            </a:r>
          </a:p>
          <a:p>
            <a:pPr>
              <a:buFont typeface="Wingdings" pitchFamily="2" charset="2"/>
              <a:buChar char="u"/>
            </a:pPr>
            <a:r>
              <a:rPr lang="en-US" altLang="zh-TW" sz="4000" dirty="0" smtClean="0"/>
              <a:t>Performance Evaluation</a:t>
            </a:r>
          </a:p>
          <a:p>
            <a:pPr>
              <a:buFont typeface="Wingdings" pitchFamily="2" charset="2"/>
              <a:buChar char="u"/>
            </a:pPr>
            <a:r>
              <a:rPr lang="en-US" altLang="zh-TW" sz="4000" dirty="0" smtClean="0"/>
              <a:t>Conclusions</a:t>
            </a:r>
            <a:endParaRPr lang="zh-TW" altLang="en-US" sz="4000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F13AC5-AED7-4217-BD2C-58F3A6944DD9}" type="slidenum">
              <a:rPr lang="zh-TW" altLang="en-US" smtClean="0"/>
              <a:t>2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597318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b="1" dirty="0" smtClean="0"/>
              <a:t>Conclusions</a:t>
            </a:r>
            <a:endParaRPr lang="zh-TW" altLang="en-US" b="1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23528" y="1600200"/>
            <a:ext cx="8496944" cy="4781128"/>
          </a:xfrm>
        </p:spPr>
        <p:txBody>
          <a:bodyPr>
            <a:normAutofit lnSpcReduction="10000"/>
          </a:bodyPr>
          <a:lstStyle/>
          <a:p>
            <a:pPr algn="just"/>
            <a:r>
              <a:rPr lang="en-US" altLang="zh-TW" dirty="0" smtClean="0"/>
              <a:t>Experiment results have show that the proposed solution is feasible and substantially outperforms the existing </a:t>
            </a:r>
            <a:r>
              <a:rPr lang="en-US" altLang="zh-TW" dirty="0" smtClean="0"/>
              <a:t>one.</a:t>
            </a:r>
            <a:endParaRPr lang="en-US" altLang="zh-TW" dirty="0" smtClean="0"/>
          </a:p>
          <a:p>
            <a:pPr algn="just"/>
            <a:r>
              <a:rPr lang="en-US" altLang="zh-TW" dirty="0" smtClean="0"/>
              <a:t>There are several issues worth further investigation.</a:t>
            </a:r>
          </a:p>
          <a:p>
            <a:pPr lvl="1" algn="just"/>
            <a:r>
              <a:rPr lang="en-US" altLang="zh-TW" dirty="0" smtClean="0"/>
              <a:t>To fully utilize the layered feature of SVC.</a:t>
            </a:r>
          </a:p>
          <a:p>
            <a:pPr lvl="1" algn="just"/>
            <a:r>
              <a:rPr lang="en-US" altLang="zh-TW" dirty="0" smtClean="0"/>
              <a:t>How to design an on-line algorithm to estimate the bandwidth transition matrix.</a:t>
            </a:r>
          </a:p>
          <a:p>
            <a:pPr lvl="1" algn="just"/>
            <a:r>
              <a:rPr lang="en-US" altLang="zh-TW" dirty="0" smtClean="0"/>
              <a:t>How to organize the layer segments efficiently and optimize the segment size require.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F13AC5-AED7-4217-BD2C-58F3A6944DD9}" type="slidenum">
              <a:rPr lang="zh-TW" altLang="en-US" smtClean="0"/>
              <a:t>20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102513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TW" b="1" dirty="0" smtClean="0"/>
              <a:t>Introduction</a:t>
            </a:r>
            <a:endParaRPr lang="zh-TW" altLang="en-US" b="1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/>
            <a:r>
              <a:rPr lang="en-US" altLang="zh-TW" sz="3500" dirty="0" smtClean="0"/>
              <a:t>To investigate the optimal streaming strategy for Dynamic Adaptive Streaming over HTTP(DASH) in wireless networks.</a:t>
            </a:r>
          </a:p>
          <a:p>
            <a:pPr algn="just"/>
            <a:r>
              <a:rPr lang="en-US" altLang="zh-TW" sz="3500" dirty="0" smtClean="0"/>
              <a:t>To Formulate the rate adaptation problem as a finite Markov Decision Process(MDP).</a:t>
            </a:r>
            <a:endParaRPr lang="en-US" altLang="zh-TW" sz="3500" dirty="0"/>
          </a:p>
          <a:p>
            <a:pPr algn="just"/>
            <a:r>
              <a:rPr lang="en-US" altLang="zh-TW" sz="3500" dirty="0" smtClean="0"/>
              <a:t>To evaluate the proposed streaming strategy and compare it with existing work.</a:t>
            </a: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F13AC5-AED7-4217-BD2C-58F3A6944DD9}" type="slidenum">
              <a:rPr lang="zh-TW" altLang="en-US" smtClean="0"/>
              <a:t>3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161109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b="1" dirty="0" smtClean="0"/>
              <a:t>Outline</a:t>
            </a:r>
            <a:endParaRPr lang="zh-TW" altLang="en-US" b="1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itchFamily="2" charset="2"/>
              <a:buChar char="u"/>
            </a:pPr>
            <a:r>
              <a:rPr lang="en-US" altLang="zh-TW" sz="4000" dirty="0" smtClean="0"/>
              <a:t>Introduction</a:t>
            </a:r>
          </a:p>
          <a:p>
            <a:pPr>
              <a:buFont typeface="Wingdings" pitchFamily="2" charset="2"/>
              <a:buChar char="u"/>
            </a:pPr>
            <a:r>
              <a:rPr lang="en-US" altLang="zh-TW" sz="4000" b="1" u="sng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Problem Formulation</a:t>
            </a:r>
          </a:p>
          <a:p>
            <a:pPr>
              <a:buFont typeface="Wingdings" pitchFamily="2" charset="2"/>
              <a:buChar char="u"/>
            </a:pPr>
            <a:r>
              <a:rPr lang="en-US" altLang="zh-TW" sz="4000" dirty="0" smtClean="0"/>
              <a:t>Performance Evaluation</a:t>
            </a:r>
          </a:p>
          <a:p>
            <a:pPr>
              <a:buFont typeface="Wingdings" pitchFamily="2" charset="2"/>
              <a:buChar char="u"/>
            </a:pPr>
            <a:r>
              <a:rPr lang="en-US" altLang="zh-TW" sz="4000" dirty="0" smtClean="0"/>
              <a:t>Conclusions</a:t>
            </a:r>
            <a:endParaRPr lang="zh-TW" altLang="en-US" sz="4000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F13AC5-AED7-4217-BD2C-58F3A6944DD9}" type="slidenum">
              <a:rPr lang="zh-TW" altLang="en-US" smtClean="0"/>
              <a:t>4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317370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b="1" dirty="0" smtClean="0"/>
              <a:t>Problem </a:t>
            </a:r>
            <a:r>
              <a:rPr lang="en-US" altLang="zh-TW" b="1" dirty="0" smtClean="0"/>
              <a:t>Formulation(1/4</a:t>
            </a:r>
            <a:r>
              <a:rPr lang="en-US" altLang="zh-TW" b="1" dirty="0" smtClean="0"/>
              <a:t>)</a:t>
            </a:r>
            <a:endParaRPr lang="zh-TW" altLang="en-US" b="1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3136"/>
          </a:xfrm>
        </p:spPr>
        <p:txBody>
          <a:bodyPr>
            <a:normAutofit lnSpcReduction="10000"/>
          </a:bodyPr>
          <a:lstStyle/>
          <a:p>
            <a:r>
              <a:rPr lang="en-US" altLang="zh-TW" dirty="0" smtClean="0"/>
              <a:t>State at step </a:t>
            </a:r>
            <a:r>
              <a:rPr lang="en-US" altLang="zh-TW" i="1" dirty="0" smtClean="0"/>
              <a:t>t</a:t>
            </a:r>
            <a:r>
              <a:rPr lang="en-US" altLang="zh-TW" dirty="0" smtClean="0"/>
              <a:t>:</a:t>
            </a:r>
            <a:br>
              <a:rPr lang="en-US" altLang="zh-TW" dirty="0" smtClean="0"/>
            </a:br>
            <a:r>
              <a:rPr lang="en-US" altLang="zh-TW" i="1" dirty="0" err="1" smtClean="0"/>
              <a:t>s</a:t>
            </a:r>
            <a:r>
              <a:rPr lang="en-US" altLang="zh-TW" i="1" baseline="-25000" dirty="0" err="1" smtClean="0"/>
              <a:t>t</a:t>
            </a:r>
            <a:r>
              <a:rPr lang="en-US" altLang="zh-TW" dirty="0" smtClean="0"/>
              <a:t> = (</a:t>
            </a:r>
            <a:r>
              <a:rPr lang="en-US" altLang="zh-TW" i="1" dirty="0" err="1" smtClean="0"/>
              <a:t>q</a:t>
            </a:r>
            <a:r>
              <a:rPr lang="en-US" altLang="zh-TW" i="1" baseline="-25000" dirty="0" err="1" smtClean="0"/>
              <a:t>t</a:t>
            </a:r>
            <a:r>
              <a:rPr lang="en-US" altLang="zh-TW" dirty="0" smtClean="0"/>
              <a:t>, </a:t>
            </a:r>
            <a:r>
              <a:rPr lang="zh-TW" altLang="en-US" dirty="0" smtClean="0"/>
              <a:t>∆</a:t>
            </a:r>
            <a:r>
              <a:rPr lang="en-US" altLang="zh-TW" i="1" dirty="0" err="1" smtClean="0"/>
              <a:t>q</a:t>
            </a:r>
            <a:r>
              <a:rPr lang="en-US" altLang="zh-TW" i="1" baseline="-25000" dirty="0" err="1" smtClean="0"/>
              <a:t>t</a:t>
            </a:r>
            <a:r>
              <a:rPr lang="en-US" altLang="zh-TW" dirty="0" smtClean="0"/>
              <a:t>, </a:t>
            </a:r>
            <a:r>
              <a:rPr lang="en-US" altLang="zh-TW" i="1" dirty="0" err="1" smtClean="0"/>
              <a:t>v</a:t>
            </a:r>
            <a:r>
              <a:rPr lang="en-US" altLang="zh-TW" i="1" baseline="-25000" dirty="0" err="1" smtClean="0"/>
              <a:t>t</a:t>
            </a:r>
            <a:r>
              <a:rPr lang="en-US" altLang="zh-TW" dirty="0" smtClean="0"/>
              <a:t>, </a:t>
            </a:r>
            <a:r>
              <a:rPr lang="zh-TW" altLang="en-US" dirty="0" smtClean="0"/>
              <a:t>∆</a:t>
            </a:r>
            <a:r>
              <a:rPr lang="en-US" altLang="zh-TW" i="1" dirty="0" err="1" smtClean="0"/>
              <a:t>v</a:t>
            </a:r>
            <a:r>
              <a:rPr lang="en-US" altLang="zh-TW" i="1" baseline="-25000" dirty="0" err="1" smtClean="0"/>
              <a:t>t</a:t>
            </a:r>
            <a:r>
              <a:rPr lang="en-US" altLang="zh-TW" dirty="0" smtClean="0"/>
              <a:t>, </a:t>
            </a:r>
            <a:r>
              <a:rPr lang="en-US" altLang="zh-TW" i="1" dirty="0" err="1" smtClean="0"/>
              <a:t>bw</a:t>
            </a:r>
            <a:r>
              <a:rPr lang="en-US" altLang="zh-TW" i="1" baseline="-25000" dirty="0" err="1" smtClean="0"/>
              <a:t>t</a:t>
            </a:r>
            <a:r>
              <a:rPr lang="en-US" altLang="zh-TW" dirty="0" smtClean="0"/>
              <a:t>, </a:t>
            </a:r>
            <a:r>
              <a:rPr lang="en-US" altLang="zh-TW" i="1" dirty="0" err="1" smtClean="0"/>
              <a:t>d</a:t>
            </a:r>
            <a:r>
              <a:rPr lang="en-US" altLang="zh-TW" i="1" baseline="-25000" dirty="0" err="1" smtClean="0"/>
              <a:t>t</a:t>
            </a:r>
            <a:r>
              <a:rPr lang="en-US" altLang="zh-TW" dirty="0" smtClean="0"/>
              <a:t>)</a:t>
            </a:r>
          </a:p>
          <a:p>
            <a:pPr lvl="1"/>
            <a:r>
              <a:rPr lang="en-US" altLang="zh-TW" b="1" i="1" dirty="0" err="1" smtClean="0"/>
              <a:t>q</a:t>
            </a:r>
            <a:r>
              <a:rPr lang="en-US" altLang="zh-TW" b="1" i="1" baseline="-25000" dirty="0" err="1" smtClean="0"/>
              <a:t>t</a:t>
            </a:r>
            <a:r>
              <a:rPr lang="en-US" altLang="zh-TW" i="1" baseline="-25000" dirty="0" smtClean="0"/>
              <a:t> </a:t>
            </a:r>
            <a:r>
              <a:rPr lang="en-US" altLang="zh-TW" dirty="0" smtClean="0"/>
              <a:t>is the queue length in terms of the number of buffered frames.</a:t>
            </a:r>
          </a:p>
          <a:p>
            <a:pPr lvl="1"/>
            <a:r>
              <a:rPr lang="zh-TW" altLang="en-US" b="1" dirty="0" smtClean="0"/>
              <a:t>∆</a:t>
            </a:r>
            <a:r>
              <a:rPr lang="en-US" altLang="zh-TW" b="1" i="1" dirty="0" err="1" smtClean="0"/>
              <a:t>q</a:t>
            </a:r>
            <a:r>
              <a:rPr lang="en-US" altLang="zh-TW" b="1" i="1" baseline="-25000" dirty="0" err="1" smtClean="0"/>
              <a:t>t</a:t>
            </a:r>
            <a:r>
              <a:rPr lang="en-US" altLang="zh-TW" b="1" i="1" baseline="-25000" dirty="0" smtClean="0"/>
              <a:t> </a:t>
            </a:r>
            <a:r>
              <a:rPr lang="en-US" altLang="zh-TW" dirty="0" smtClean="0"/>
              <a:t>is the queue variation. </a:t>
            </a:r>
            <a:r>
              <a:rPr lang="en-US" altLang="zh-TW" dirty="0" err="1" smtClean="0"/>
              <a:t>i.e</a:t>
            </a:r>
            <a:r>
              <a:rPr lang="en-US" altLang="zh-TW" dirty="0" smtClean="0"/>
              <a:t>, </a:t>
            </a:r>
            <a:r>
              <a:rPr lang="zh-TW" altLang="en-US" dirty="0" smtClean="0"/>
              <a:t>∆</a:t>
            </a:r>
            <a:r>
              <a:rPr lang="en-US" altLang="zh-TW" i="1" dirty="0" err="1" smtClean="0"/>
              <a:t>q</a:t>
            </a:r>
            <a:r>
              <a:rPr lang="en-US" altLang="zh-TW" i="1" baseline="-25000" dirty="0" err="1" smtClean="0"/>
              <a:t>t</a:t>
            </a:r>
            <a:r>
              <a:rPr lang="en-US" altLang="zh-TW" i="1" baseline="-25000" dirty="0" smtClean="0"/>
              <a:t> </a:t>
            </a:r>
            <a:r>
              <a:rPr lang="en-US" altLang="zh-TW" dirty="0" smtClean="0"/>
              <a:t>=</a:t>
            </a:r>
            <a:r>
              <a:rPr lang="en-US" altLang="zh-TW" i="1" baseline="-25000" dirty="0" smtClean="0"/>
              <a:t> </a:t>
            </a:r>
            <a:r>
              <a:rPr lang="en-US" altLang="zh-TW" i="1" dirty="0" err="1" smtClean="0"/>
              <a:t>q</a:t>
            </a:r>
            <a:r>
              <a:rPr lang="en-US" altLang="zh-TW" i="1" baseline="-25000" dirty="0" err="1" smtClean="0"/>
              <a:t>t</a:t>
            </a:r>
            <a:r>
              <a:rPr lang="en-US" altLang="zh-TW" i="1" baseline="-25000" dirty="0" smtClean="0"/>
              <a:t> </a:t>
            </a:r>
            <a:r>
              <a:rPr lang="en-US" altLang="zh-TW" dirty="0" smtClean="0"/>
              <a:t>–</a:t>
            </a:r>
            <a:r>
              <a:rPr lang="en-US" altLang="zh-TW" i="1" baseline="-25000" dirty="0" smtClean="0"/>
              <a:t> </a:t>
            </a:r>
            <a:r>
              <a:rPr lang="en-US" altLang="zh-TW" i="1" dirty="0" smtClean="0"/>
              <a:t>q</a:t>
            </a:r>
            <a:r>
              <a:rPr lang="en-US" altLang="zh-TW" i="1" baseline="-25000" dirty="0" smtClean="0"/>
              <a:t>t-1</a:t>
            </a:r>
          </a:p>
          <a:p>
            <a:pPr lvl="1"/>
            <a:r>
              <a:rPr lang="en-US" altLang="zh-TW" b="1" i="1" dirty="0" err="1" smtClean="0"/>
              <a:t>v</a:t>
            </a:r>
            <a:r>
              <a:rPr lang="en-US" altLang="zh-TW" b="1" i="1" baseline="-25000" dirty="0" err="1" smtClean="0"/>
              <a:t>t</a:t>
            </a:r>
            <a:r>
              <a:rPr lang="en-US" altLang="zh-TW" b="1" i="1" baseline="-25000" dirty="0" smtClean="0"/>
              <a:t> </a:t>
            </a:r>
            <a:r>
              <a:rPr lang="en-US" altLang="zh-TW" dirty="0" smtClean="0"/>
              <a:t>is the version index of the last received segment.</a:t>
            </a:r>
          </a:p>
          <a:p>
            <a:pPr lvl="1"/>
            <a:r>
              <a:rPr lang="zh-TW" altLang="en-US" b="1" dirty="0" smtClean="0"/>
              <a:t>∆</a:t>
            </a:r>
            <a:r>
              <a:rPr lang="en-US" altLang="zh-TW" b="1" i="1" dirty="0" err="1" smtClean="0"/>
              <a:t>v</a:t>
            </a:r>
            <a:r>
              <a:rPr lang="en-US" altLang="zh-TW" b="1" i="1" baseline="-25000" dirty="0" err="1" smtClean="0"/>
              <a:t>t</a:t>
            </a:r>
            <a:r>
              <a:rPr lang="en-US" altLang="zh-TW" b="1" dirty="0" smtClean="0"/>
              <a:t> </a:t>
            </a:r>
            <a:r>
              <a:rPr lang="en-US" altLang="zh-TW" dirty="0" smtClean="0"/>
              <a:t>the difference of video versions requested in consecutive steps.</a:t>
            </a:r>
          </a:p>
          <a:p>
            <a:pPr lvl="1"/>
            <a:r>
              <a:rPr lang="en-US" altLang="zh-TW" b="1" i="1" dirty="0" err="1" smtClean="0"/>
              <a:t>bw</a:t>
            </a:r>
            <a:r>
              <a:rPr lang="en-US" altLang="zh-TW" b="1" i="1" baseline="-25000" dirty="0" err="1" smtClean="0"/>
              <a:t>t</a:t>
            </a:r>
            <a:r>
              <a:rPr lang="en-US" altLang="zh-TW" b="1" i="1" baseline="-25000" dirty="0" smtClean="0"/>
              <a:t> </a:t>
            </a:r>
            <a:r>
              <a:rPr lang="en-US" altLang="zh-TW" i="1" baseline="-25000" dirty="0" smtClean="0"/>
              <a:t> </a:t>
            </a:r>
            <a:r>
              <a:rPr lang="en-US" altLang="zh-TW" dirty="0" smtClean="0"/>
              <a:t>is the available bandwidth at step </a:t>
            </a:r>
            <a:r>
              <a:rPr lang="en-US" altLang="zh-TW" i="1" dirty="0" smtClean="0"/>
              <a:t>t</a:t>
            </a:r>
            <a:r>
              <a:rPr lang="en-US" altLang="zh-TW" dirty="0" smtClean="0"/>
              <a:t>.</a:t>
            </a:r>
          </a:p>
          <a:p>
            <a:pPr lvl="1"/>
            <a:r>
              <a:rPr lang="en-US" altLang="zh-TW" b="1" i="1" dirty="0" err="1" smtClean="0"/>
              <a:t>d</a:t>
            </a:r>
            <a:r>
              <a:rPr lang="en-US" altLang="zh-TW" b="1" i="1" baseline="-25000" dirty="0" err="1" smtClean="0"/>
              <a:t>t</a:t>
            </a:r>
            <a:r>
              <a:rPr lang="en-US" altLang="zh-TW" i="1" baseline="-25000" dirty="0" smtClean="0"/>
              <a:t>  </a:t>
            </a:r>
            <a:r>
              <a:rPr lang="en-US" altLang="zh-TW" dirty="0" smtClean="0"/>
              <a:t>is the number of received segments.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F13AC5-AED7-4217-BD2C-58F3A6944DD9}" type="slidenum">
              <a:rPr lang="zh-TW" altLang="en-US" smtClean="0"/>
              <a:t>5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855054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b="1" dirty="0" smtClean="0"/>
              <a:t>Problem </a:t>
            </a:r>
            <a:r>
              <a:rPr lang="en-US" altLang="zh-TW" b="1" dirty="0" smtClean="0"/>
              <a:t>Formulation(2/4</a:t>
            </a:r>
            <a:r>
              <a:rPr lang="en-US" altLang="zh-TW" b="1" dirty="0" smtClean="0"/>
              <a:t>)</a:t>
            </a:r>
            <a:endParaRPr lang="zh-TW" altLang="en-US" b="1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altLang="zh-TW" sz="3000" dirty="0" smtClean="0"/>
              <a:t>Action set:</a:t>
            </a:r>
            <a:br>
              <a:rPr lang="en-US" altLang="zh-TW" sz="3000" dirty="0" smtClean="0"/>
            </a:br>
            <a:r>
              <a:rPr lang="en-US" altLang="zh-TW" sz="3000" dirty="0" smtClean="0"/>
              <a:t>A(s) = {A</a:t>
            </a:r>
            <a:r>
              <a:rPr lang="en-US" altLang="zh-TW" sz="3000" baseline="-25000" dirty="0" smtClean="0"/>
              <a:t>i</a:t>
            </a:r>
            <a:r>
              <a:rPr lang="en-US" altLang="zh-TW" sz="3000" dirty="0" smtClean="0"/>
              <a:t>, A</a:t>
            </a:r>
            <a:r>
              <a:rPr lang="en-US" altLang="zh-TW" sz="3000" baseline="-25000" dirty="0" smtClean="0"/>
              <a:t>u</a:t>
            </a:r>
            <a:r>
              <a:rPr lang="en-US" altLang="zh-TW" sz="3000" dirty="0" smtClean="0"/>
              <a:t>, A</a:t>
            </a:r>
            <a:r>
              <a:rPr lang="en-US" altLang="zh-TW" sz="3000" baseline="-25000" dirty="0" smtClean="0"/>
              <a:t>w</a:t>
            </a:r>
            <a:r>
              <a:rPr lang="en-US" altLang="zh-TW" sz="3000" dirty="0" smtClean="0"/>
              <a:t>}</a:t>
            </a:r>
          </a:p>
          <a:p>
            <a:pPr lvl="1"/>
            <a:r>
              <a:rPr lang="en-US" altLang="zh-TW" sz="3000" b="1" dirty="0" smtClean="0"/>
              <a:t>A</a:t>
            </a:r>
            <a:r>
              <a:rPr lang="en-US" altLang="zh-TW" sz="3000" b="1" baseline="-25000" dirty="0" smtClean="0"/>
              <a:t>i</a:t>
            </a:r>
            <a:r>
              <a:rPr lang="en-US" altLang="zh-TW" sz="3000" dirty="0" smtClean="0"/>
              <a:t> (</a:t>
            </a:r>
            <a:r>
              <a:rPr lang="en-US" altLang="zh-TW" sz="3000" dirty="0" err="1" smtClean="0"/>
              <a:t>i</a:t>
            </a:r>
            <a:r>
              <a:rPr lang="en-US" altLang="zh-TW" sz="3000" dirty="0" smtClean="0"/>
              <a:t> = -</a:t>
            </a:r>
            <a:r>
              <a:rPr lang="en-US" altLang="zh-TW" sz="3000" i="1" dirty="0" smtClean="0"/>
              <a:t>L</a:t>
            </a:r>
            <a:r>
              <a:rPr lang="en-US" altLang="zh-TW" sz="3000" dirty="0" smtClean="0"/>
              <a:t>+1, …, </a:t>
            </a:r>
            <a:r>
              <a:rPr lang="en-US" altLang="zh-TW" sz="3000" i="1" dirty="0" smtClean="0"/>
              <a:t>L</a:t>
            </a:r>
            <a:r>
              <a:rPr lang="en-US" altLang="zh-TW" sz="3000" dirty="0" smtClean="0"/>
              <a:t>-1) means to request the next segment with </a:t>
            </a:r>
            <a:r>
              <a:rPr lang="en-US" altLang="zh-TW" sz="3000" dirty="0" err="1" smtClean="0">
                <a:latin typeface="Monotype Corsiva" pitchFamily="66" charset="0"/>
              </a:rPr>
              <a:t>i</a:t>
            </a:r>
            <a:r>
              <a:rPr lang="en-US" altLang="zh-TW" sz="3000" dirty="0" smtClean="0"/>
              <a:t> layer higher or lower than the current one.</a:t>
            </a:r>
            <a:br>
              <a:rPr lang="en-US" altLang="zh-TW" sz="3000" dirty="0" smtClean="0"/>
            </a:br>
            <a:r>
              <a:rPr lang="en-US" altLang="zh-TW" sz="3000" i="1" dirty="0" smtClean="0"/>
              <a:t>L</a:t>
            </a:r>
            <a:r>
              <a:rPr lang="en-US" altLang="zh-TW" sz="3000" dirty="0" smtClean="0"/>
              <a:t> is the number of versions.</a:t>
            </a:r>
            <a:endParaRPr lang="en-US" altLang="zh-TW" sz="3000" dirty="0"/>
          </a:p>
          <a:p>
            <a:pPr lvl="1"/>
            <a:r>
              <a:rPr lang="en-US" altLang="zh-TW" sz="3000" b="1" dirty="0" smtClean="0"/>
              <a:t>A</a:t>
            </a:r>
            <a:r>
              <a:rPr lang="en-US" altLang="zh-TW" sz="3000" b="1" baseline="-25000" dirty="0" smtClean="0"/>
              <a:t>u</a:t>
            </a:r>
            <a:r>
              <a:rPr lang="en-US" altLang="zh-TW" sz="3000" dirty="0" smtClean="0"/>
              <a:t> means to “upgrade” the last received segment.</a:t>
            </a:r>
          </a:p>
          <a:p>
            <a:pPr lvl="1"/>
            <a:r>
              <a:rPr lang="en-US" altLang="zh-TW" sz="3000" b="1" dirty="0" smtClean="0"/>
              <a:t>A</a:t>
            </a:r>
            <a:r>
              <a:rPr lang="en-US" altLang="zh-TW" sz="3000" b="1" baseline="-25000" dirty="0" smtClean="0"/>
              <a:t>w</a:t>
            </a:r>
            <a:r>
              <a:rPr lang="en-US" altLang="zh-TW" sz="3000" baseline="-25000" dirty="0" smtClean="0"/>
              <a:t> </a:t>
            </a:r>
            <a:r>
              <a:rPr lang="en-US" altLang="zh-TW" sz="3000" dirty="0" smtClean="0"/>
              <a:t>means to wait for  a time duration of </a:t>
            </a:r>
            <a:r>
              <a:rPr lang="en-US" altLang="zh-TW" sz="3000" i="1" dirty="0" err="1" smtClean="0"/>
              <a:t>T</a:t>
            </a:r>
            <a:r>
              <a:rPr lang="en-US" altLang="zh-TW" sz="3000" i="1" baseline="-25000" dirty="0" err="1" smtClean="0"/>
              <a:t>s</a:t>
            </a:r>
            <a:r>
              <a:rPr lang="en-US" altLang="zh-TW" sz="3000" i="1" baseline="-25000" dirty="0" smtClean="0"/>
              <a:t>.</a:t>
            </a:r>
            <a:br>
              <a:rPr lang="en-US" altLang="zh-TW" sz="3000" i="1" baseline="-25000" dirty="0" smtClean="0"/>
            </a:br>
            <a:r>
              <a:rPr lang="en-US" altLang="zh-TW" sz="3000" dirty="0" smtClean="0"/>
              <a:t>(</a:t>
            </a:r>
            <a:r>
              <a:rPr lang="en-US" altLang="zh-TW" sz="3000" i="1" dirty="0" err="1" smtClean="0"/>
              <a:t>T</a:t>
            </a:r>
            <a:r>
              <a:rPr lang="en-US" altLang="zh-TW" sz="3000" i="1" baseline="-25000" dirty="0" err="1" smtClean="0"/>
              <a:t>s</a:t>
            </a:r>
            <a:r>
              <a:rPr lang="en-US" altLang="zh-TW" sz="3000" i="1" baseline="-25000" dirty="0" smtClean="0"/>
              <a:t> </a:t>
            </a:r>
            <a:r>
              <a:rPr lang="en-US" altLang="zh-TW" sz="3000" dirty="0" smtClean="0"/>
              <a:t>is the constant playback time of segment)</a:t>
            </a:r>
            <a:endParaRPr lang="zh-TW" altLang="en-US" sz="3000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F13AC5-AED7-4217-BD2C-58F3A6944DD9}" type="slidenum">
              <a:rPr lang="zh-TW" altLang="en-US" smtClean="0"/>
              <a:t>6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922325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b="1" dirty="0" smtClean="0"/>
              <a:t>Problem Formulation(3/4)</a:t>
            </a:r>
            <a:endParaRPr lang="zh-TW" altLang="en-US" b="1" dirty="0"/>
          </a:p>
        </p:txBody>
      </p:sp>
      <p:graphicFrame>
        <p:nvGraphicFramePr>
          <p:cNvPr id="5" name="內容版面配置區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07583038"/>
              </p:ext>
            </p:extLst>
          </p:nvPr>
        </p:nvGraphicFramePr>
        <p:xfrm>
          <a:off x="1766069" y="1556792"/>
          <a:ext cx="5770984" cy="236220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2885492"/>
                <a:gridCol w="2885492"/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500" i="1" dirty="0" err="1" smtClean="0"/>
                        <a:t>s</a:t>
                      </a:r>
                      <a:r>
                        <a:rPr lang="en-US" altLang="zh-TW" sz="2500" i="1" baseline="-25000" dirty="0" err="1" smtClean="0"/>
                        <a:t>t</a:t>
                      </a:r>
                      <a:r>
                        <a:rPr lang="en-US" altLang="zh-TW" sz="2500" i="1" baseline="0" dirty="0" smtClean="0"/>
                        <a:t> = s</a:t>
                      </a:r>
                      <a:endParaRPr lang="zh-TW" altLang="en-US" sz="2500" i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500" i="1" dirty="0" smtClean="0"/>
                        <a:t>R(s)</a:t>
                      </a:r>
                      <a:endParaRPr lang="zh-TW" altLang="en-US" sz="2500" i="1" dirty="0"/>
                    </a:p>
                  </a:txBody>
                  <a:tcPr anchor="ctr"/>
                </a:tc>
              </a:tr>
              <a:tr h="365760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500" dirty="0" smtClean="0"/>
                        <a:t>(*, *, *, *, N</a:t>
                      </a:r>
                      <a:r>
                        <a:rPr lang="en-US" altLang="zh-TW" sz="2500" baseline="-25000" dirty="0" smtClean="0"/>
                        <a:t>T</a:t>
                      </a:r>
                      <a:r>
                        <a:rPr lang="en-US" altLang="zh-TW" sz="2500" dirty="0" smtClean="0"/>
                        <a:t>)</a:t>
                      </a:r>
                      <a:endParaRPr lang="zh-TW" altLang="en-US" sz="25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500" dirty="0" smtClean="0"/>
                        <a:t>0</a:t>
                      </a:r>
                      <a:endParaRPr lang="zh-TW" altLang="en-US" sz="2500" dirty="0"/>
                    </a:p>
                  </a:txBody>
                  <a:tcPr anchor="ctr"/>
                </a:tc>
              </a:tr>
              <a:tr h="365760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500" dirty="0" smtClean="0"/>
                        <a:t>(0, *, *, *, *)</a:t>
                      </a:r>
                      <a:endParaRPr lang="zh-TW" altLang="en-US" sz="25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2500" dirty="0" smtClean="0"/>
                        <a:t>-</a:t>
                      </a:r>
                      <a:r>
                        <a:rPr lang="en-US" altLang="zh-TW" sz="2500" i="1" dirty="0" smtClean="0"/>
                        <a:t>F</a:t>
                      </a:r>
                      <a:r>
                        <a:rPr lang="en-US" altLang="zh-TW" sz="2500" dirty="0" smtClean="0"/>
                        <a:t> + </a:t>
                      </a:r>
                      <a:r>
                        <a:rPr lang="zh-TW" altLang="en-US" sz="25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∆</a:t>
                      </a:r>
                      <a:r>
                        <a:rPr lang="en-US" altLang="zh-TW" sz="250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q</a:t>
                      </a:r>
                      <a:endParaRPr lang="zh-TW" altLang="en-US" sz="2500" i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365760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500" dirty="0" smtClean="0"/>
                        <a:t>(</a:t>
                      </a:r>
                      <a:r>
                        <a:rPr lang="en-US" altLang="zh-TW" sz="2500" i="1" dirty="0" smtClean="0"/>
                        <a:t>F</a:t>
                      </a:r>
                      <a:r>
                        <a:rPr lang="en-US" altLang="zh-TW" sz="2500" baseline="30000" dirty="0" smtClean="0"/>
                        <a:t>+</a:t>
                      </a:r>
                      <a:r>
                        <a:rPr lang="en-US" altLang="zh-TW" sz="2500" baseline="0" dirty="0" smtClean="0"/>
                        <a:t>, *, *, *, *)</a:t>
                      </a:r>
                      <a:endParaRPr lang="zh-TW" altLang="en-US" sz="2500" baseline="30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2500" dirty="0" smtClean="0"/>
                        <a:t>-</a:t>
                      </a:r>
                      <a:r>
                        <a:rPr lang="en-US" altLang="zh-TW" sz="2500" i="1" dirty="0" smtClean="0"/>
                        <a:t>F</a:t>
                      </a:r>
                      <a:r>
                        <a:rPr lang="en-US" altLang="zh-TW" sz="2500" dirty="0" smtClean="0"/>
                        <a:t> - </a:t>
                      </a:r>
                      <a:r>
                        <a:rPr lang="zh-TW" altLang="en-US" sz="25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∆</a:t>
                      </a:r>
                      <a:r>
                        <a:rPr lang="en-US" altLang="zh-TW" sz="250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q</a:t>
                      </a:r>
                      <a:endParaRPr lang="zh-TW" altLang="en-US" sz="2500" i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365760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500" dirty="0" smtClean="0"/>
                        <a:t>(*, </a:t>
                      </a:r>
                      <a:r>
                        <a:rPr lang="zh-TW" altLang="en-US" sz="25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∆</a:t>
                      </a:r>
                      <a:r>
                        <a:rPr lang="en-US" altLang="zh-TW" sz="250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q, *, </a:t>
                      </a:r>
                      <a:r>
                        <a:rPr lang="zh-TW" altLang="en-US" sz="25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∆</a:t>
                      </a:r>
                      <a:r>
                        <a:rPr lang="en-US" altLang="zh-TW" sz="250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v, *)</a:t>
                      </a:r>
                      <a:endParaRPr lang="zh-TW" altLang="en-US" sz="25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500" dirty="0" smtClean="0"/>
                        <a:t>Min(-</a:t>
                      </a:r>
                      <a:r>
                        <a:rPr lang="el-GR" altLang="zh-TW" sz="25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α</a:t>
                      </a:r>
                      <a:r>
                        <a:rPr lang="en-US" altLang="zh-TW" sz="25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|</a:t>
                      </a:r>
                      <a:r>
                        <a:rPr lang="zh-TW" altLang="en-US" sz="25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∆</a:t>
                      </a:r>
                      <a:r>
                        <a:rPr lang="en-US" altLang="zh-TW" sz="250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v</a:t>
                      </a:r>
                      <a:r>
                        <a:rPr lang="en-US" altLang="zh-TW" sz="25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|, -|</a:t>
                      </a:r>
                      <a:r>
                        <a:rPr lang="zh-TW" altLang="en-US" sz="25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∆</a:t>
                      </a:r>
                      <a:r>
                        <a:rPr lang="en-US" altLang="zh-TW" sz="250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q</a:t>
                      </a:r>
                      <a:r>
                        <a:rPr lang="en-US" altLang="zh-TW" sz="25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|</a:t>
                      </a:r>
                      <a:r>
                        <a:rPr lang="en-US" altLang="zh-TW" sz="2500" dirty="0" smtClean="0"/>
                        <a:t>)</a:t>
                      </a:r>
                      <a:endParaRPr lang="zh-TW" altLang="en-US" sz="2500" dirty="0"/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F13AC5-AED7-4217-BD2C-58F3A6944DD9}" type="slidenum">
              <a:rPr lang="zh-TW" altLang="en-US" smtClean="0"/>
              <a:t>7</a:t>
            </a:fld>
            <a:endParaRPr lang="zh-TW" altLang="en-US"/>
          </a:p>
        </p:txBody>
      </p:sp>
      <p:sp>
        <p:nvSpPr>
          <p:cNvPr id="6" name="文字方塊 5"/>
          <p:cNvSpPr txBox="1"/>
          <p:nvPr/>
        </p:nvSpPr>
        <p:spPr>
          <a:xfrm>
            <a:off x="1763688" y="1196752"/>
            <a:ext cx="5760640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2500" b="1" dirty="0" smtClean="0"/>
              <a:t>Table 1: Rewards Associated with States</a:t>
            </a:r>
            <a:endParaRPr lang="zh-TW" altLang="en-US" sz="2500" b="1" dirty="0"/>
          </a:p>
        </p:txBody>
      </p:sp>
      <p:sp>
        <p:nvSpPr>
          <p:cNvPr id="7" name="文字方塊 6"/>
          <p:cNvSpPr txBox="1"/>
          <p:nvPr/>
        </p:nvSpPr>
        <p:spPr>
          <a:xfrm>
            <a:off x="36512" y="3955990"/>
            <a:ext cx="9144000" cy="27853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itchFamily="34" charset="0"/>
              <a:buChar char="•"/>
            </a:pPr>
            <a:r>
              <a:rPr lang="en-US" altLang="zh-TW" sz="2500" b="1" dirty="0" smtClean="0"/>
              <a:t>N</a:t>
            </a:r>
            <a:r>
              <a:rPr lang="en-US" altLang="zh-TW" sz="2500" b="1" baseline="-25000" dirty="0" smtClean="0"/>
              <a:t>T</a:t>
            </a:r>
            <a:r>
              <a:rPr lang="en-US" altLang="zh-TW" sz="2500" baseline="-25000" dirty="0" smtClean="0"/>
              <a:t> </a:t>
            </a:r>
            <a:r>
              <a:rPr lang="en-US" altLang="zh-TW" sz="2500" dirty="0" smtClean="0"/>
              <a:t>is the total number of segments the client needs to request.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US" altLang="zh-TW" sz="2500" b="1" dirty="0" smtClean="0"/>
              <a:t>F </a:t>
            </a:r>
            <a:r>
              <a:rPr lang="en-US" altLang="zh-TW" sz="2500" dirty="0" smtClean="0"/>
              <a:t>= B</a:t>
            </a:r>
            <a:r>
              <a:rPr lang="en-US" altLang="zh-TW" sz="2500" baseline="-25000" dirty="0" smtClean="0"/>
              <a:t>T</a:t>
            </a:r>
            <a:r>
              <a:rPr lang="en-US" altLang="zh-TW" sz="2500" dirty="0" smtClean="0"/>
              <a:t> × N</a:t>
            </a:r>
            <a:r>
              <a:rPr lang="en-US" altLang="zh-TW" sz="2500" baseline="-25000" dirty="0" smtClean="0"/>
              <a:t>s</a:t>
            </a:r>
            <a:br>
              <a:rPr lang="en-US" altLang="zh-TW" sz="2500" baseline="-25000" dirty="0" smtClean="0"/>
            </a:br>
            <a:r>
              <a:rPr lang="en-US" altLang="zh-TW" sz="2500" b="1" dirty="0" smtClean="0"/>
              <a:t>B</a:t>
            </a:r>
            <a:r>
              <a:rPr lang="en-US" altLang="zh-TW" sz="2500" b="1" baseline="-25000" dirty="0" smtClean="0"/>
              <a:t>T</a:t>
            </a:r>
            <a:r>
              <a:rPr lang="en-US" altLang="zh-TW" sz="2500" baseline="-25000" dirty="0" smtClean="0"/>
              <a:t> </a:t>
            </a:r>
            <a:r>
              <a:rPr lang="en-US" altLang="zh-TW" sz="2500" dirty="0" smtClean="0"/>
              <a:t>is the target buffer size in terms of the number of segments.</a:t>
            </a:r>
            <a:br>
              <a:rPr lang="en-US" altLang="zh-TW" sz="2500" dirty="0" smtClean="0"/>
            </a:br>
            <a:r>
              <a:rPr lang="en-US" altLang="zh-TW" sz="2500" b="1" dirty="0" smtClean="0"/>
              <a:t>N</a:t>
            </a:r>
            <a:r>
              <a:rPr lang="en-US" altLang="zh-TW" sz="2500" b="1" baseline="-25000" dirty="0" smtClean="0"/>
              <a:t>s</a:t>
            </a:r>
            <a:r>
              <a:rPr lang="en-US" altLang="zh-TW" sz="2500" baseline="-25000" dirty="0" smtClean="0"/>
              <a:t> </a:t>
            </a:r>
            <a:r>
              <a:rPr lang="en-US" altLang="zh-TW" sz="2500" dirty="0" smtClean="0"/>
              <a:t>is the number of frames per segment.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US" altLang="zh-TW" sz="2500" b="1" i="1" dirty="0" smtClean="0"/>
              <a:t>F</a:t>
            </a:r>
            <a:r>
              <a:rPr lang="en-US" altLang="zh-TW" sz="2500" b="1" baseline="30000" dirty="0" smtClean="0"/>
              <a:t>+ </a:t>
            </a:r>
            <a:r>
              <a:rPr lang="en-US" altLang="zh-TW" sz="2500" dirty="0" smtClean="0"/>
              <a:t>means the number of buffered frames is larger than B</a:t>
            </a:r>
            <a:r>
              <a:rPr lang="en-US" altLang="zh-TW" sz="2500" baseline="-25000" dirty="0" smtClean="0"/>
              <a:t>T</a:t>
            </a:r>
            <a:r>
              <a:rPr lang="en-US" altLang="zh-TW" sz="2500" dirty="0" smtClean="0"/>
              <a:t> × N</a:t>
            </a:r>
            <a:r>
              <a:rPr lang="en-US" altLang="zh-TW" sz="2500" baseline="-25000" dirty="0" smtClean="0"/>
              <a:t>s.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l-GR" altLang="zh-TW" sz="2500" b="1" dirty="0" smtClean="0">
                <a:solidFill>
                  <a:srgbClr val="FF0000"/>
                </a:solidFill>
              </a:rPr>
              <a:t>α</a:t>
            </a:r>
            <a:r>
              <a:rPr lang="en-US" altLang="zh-TW" sz="2500" dirty="0" smtClean="0"/>
              <a:t> to make a trade-off between average playback quality and playback smoothness.</a:t>
            </a:r>
            <a:endParaRPr lang="zh-TW" altLang="en-US" sz="2500" dirty="0"/>
          </a:p>
        </p:txBody>
      </p:sp>
    </p:spTree>
    <p:extLst>
      <p:ext uri="{BB962C8B-B14F-4D97-AF65-F5344CB8AC3E}">
        <p14:creationId xmlns:p14="http://schemas.microsoft.com/office/powerpoint/2010/main" val="13604262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b="1" dirty="0" smtClean="0"/>
              <a:t>Problem Formulation(4/4)</a:t>
            </a:r>
            <a:endParaRPr lang="zh-TW" altLang="en-US" b="1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內容版面配置區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1600200"/>
                <a:ext cx="8229600" cy="4853136"/>
              </a:xfrm>
            </p:spPr>
            <p:txBody>
              <a:bodyPr>
                <a:normAutofit lnSpcReduction="10000"/>
              </a:bodyPr>
              <a:lstStyle/>
              <a:p>
                <a:r>
                  <a:rPr lang="en-US" altLang="zh-TW" dirty="0" smtClean="0"/>
                  <a:t>The state-value function:</a:t>
                </a:r>
              </a:p>
              <a:p>
                <a:pPr marL="0" indent="0">
                  <a:buNone/>
                </a:pPr>
                <a:endParaRPr lang="en-US" altLang="zh-TW" dirty="0" smtClean="0"/>
              </a:p>
              <a:p>
                <a:pPr marL="0" indent="0">
                  <a:buNone/>
                </a:pPr>
                <a:endParaRPr lang="en-US" altLang="zh-TW" dirty="0"/>
              </a:p>
              <a:p>
                <a:pPr marL="0" indent="0">
                  <a:buNone/>
                </a:pPr>
                <a:r>
                  <a:rPr lang="en-US" altLang="zh-TW" dirty="0"/>
                  <a:t> </a:t>
                </a:r>
                <a:r>
                  <a:rPr lang="en-US" altLang="zh-TW" dirty="0" smtClean="0"/>
                  <a:t>     </a:t>
                </a:r>
                <a14:m>
                  <m:oMath xmlns:m="http://schemas.openxmlformats.org/officeDocument/2006/math">
                    <m:r>
                      <a:rPr lang="zh-TW" altLang="en-US" i="1" smtClean="0">
                        <a:latin typeface="Cambria Math"/>
                      </a:rPr>
                      <m:t>𝛾</m:t>
                    </m:r>
                    <m:r>
                      <a:rPr lang="en-US" altLang="zh-TW" b="0" i="1" smtClean="0">
                        <a:latin typeface="Cambria Math"/>
                      </a:rPr>
                      <m:t> </m:t>
                    </m:r>
                  </m:oMath>
                </a14:m>
                <a:r>
                  <a:rPr lang="en-US" altLang="zh-TW" dirty="0" smtClean="0"/>
                  <a:t>is the discounting rate 0 </a:t>
                </a:r>
                <a:r>
                  <a:rPr lang="zh-TW" altLang="en-US" dirty="0" smtClean="0"/>
                  <a:t>≤</a:t>
                </a:r>
                <a14:m>
                  <m:oMath xmlns:m="http://schemas.openxmlformats.org/officeDocument/2006/math">
                    <m:r>
                      <a:rPr lang="en-US" altLang="zh-TW" b="0" i="0" smtClean="0">
                        <a:latin typeface="Cambria Math"/>
                      </a:rPr>
                      <m:t> </m:t>
                    </m:r>
                    <m:r>
                      <a:rPr lang="zh-TW" altLang="en-US" i="1">
                        <a:latin typeface="Cambria Math"/>
                      </a:rPr>
                      <m:t>𝛾</m:t>
                    </m:r>
                  </m:oMath>
                </a14:m>
                <a:r>
                  <a:rPr lang="zh-TW" altLang="en-US" dirty="0" smtClean="0"/>
                  <a:t> ≤</a:t>
                </a:r>
                <a:r>
                  <a:rPr lang="en-US" altLang="zh-TW" dirty="0" smtClean="0"/>
                  <a:t> </a:t>
                </a:r>
                <a:r>
                  <a:rPr lang="en-US" altLang="zh-TW" dirty="0" smtClean="0"/>
                  <a:t>1</a:t>
                </a:r>
              </a:p>
              <a:p>
                <a:pPr marL="0" indent="0">
                  <a:buNone/>
                </a:pPr>
                <a:r>
                  <a:rPr lang="en-US" altLang="zh-TW" dirty="0" smtClean="0"/>
                  <a:t>     In our case, we can set</a:t>
                </a:r>
                <a14:m>
                  <m:oMath xmlns:m="http://schemas.openxmlformats.org/officeDocument/2006/math">
                    <m:r>
                      <a:rPr lang="en-US" altLang="zh-TW" b="0" i="0" smtClean="0">
                        <a:latin typeface="Cambria Math"/>
                      </a:rPr>
                      <m:t> </m:t>
                    </m:r>
                    <m:r>
                      <a:rPr lang="zh-TW" altLang="en-US" i="1">
                        <a:latin typeface="Cambria Math"/>
                      </a:rPr>
                      <m:t>𝛾</m:t>
                    </m:r>
                    <m:r>
                      <a:rPr lang="en-US" altLang="zh-TW" b="0" i="1" smtClean="0">
                        <a:latin typeface="Cambria Math"/>
                      </a:rPr>
                      <m:t> </m:t>
                    </m:r>
                  </m:oMath>
                </a14:m>
                <a:r>
                  <a:rPr lang="en-US" altLang="zh-TW" dirty="0" smtClean="0"/>
                  <a:t>to 1.</a:t>
                </a:r>
                <a:endParaRPr lang="en-US" altLang="zh-TW" dirty="0" smtClean="0"/>
              </a:p>
              <a:p>
                <a:r>
                  <a:rPr lang="en-US" altLang="zh-TW" dirty="0" smtClean="0"/>
                  <a:t>An optimal strategy:</a:t>
                </a:r>
              </a:p>
              <a:p>
                <a:endParaRPr lang="en-US" altLang="zh-TW" dirty="0"/>
              </a:p>
              <a:p>
                <a:endParaRPr lang="en-US" altLang="zh-TW" dirty="0" smtClean="0"/>
              </a:p>
              <a:p>
                <a:r>
                  <a:rPr lang="en-US" altLang="zh-TW" dirty="0" smtClean="0"/>
                  <a:t>V</a:t>
                </a:r>
                <a:r>
                  <a:rPr lang="en-US" altLang="zh-TW" baseline="30000" dirty="0" smtClean="0"/>
                  <a:t>*</a:t>
                </a:r>
                <a:r>
                  <a:rPr lang="en-US" altLang="zh-TW" dirty="0" smtClean="0"/>
                  <a:t>(s) is the optimal value function.</a:t>
                </a:r>
              </a:p>
              <a:p>
                <a:pPr marL="457200" lvl="1" indent="0">
                  <a:buNone/>
                </a:pPr>
                <a:endParaRPr lang="en-US" altLang="zh-TW" dirty="0" smtClean="0"/>
              </a:p>
              <a:p>
                <a:pPr marL="0" indent="0">
                  <a:buNone/>
                </a:pPr>
                <a:endParaRPr lang="en-US" altLang="zh-TW" dirty="0" smtClean="0"/>
              </a:p>
              <a:p>
                <a:pPr marL="0" indent="0">
                  <a:buNone/>
                </a:pPr>
                <a:endParaRPr lang="zh-TW" altLang="en-US" dirty="0"/>
              </a:p>
            </p:txBody>
          </p:sp>
        </mc:Choice>
        <mc:Fallback>
          <p:sp>
            <p:nvSpPr>
              <p:cNvPr id="3" name="內容版面配置區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600200"/>
                <a:ext cx="8229600" cy="4853136"/>
              </a:xfrm>
              <a:blipFill rotWithShape="1">
                <a:blip r:embed="rId3"/>
                <a:stretch>
                  <a:fillRect l="-1630" t="-2638" b="-3392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F13AC5-AED7-4217-BD2C-58F3A6944DD9}" type="slidenum">
              <a:rPr lang="zh-TW" altLang="en-US" smtClean="0"/>
              <a:t>8</a:t>
            </a:fld>
            <a:endParaRPr lang="zh-TW" altLang="en-US"/>
          </a:p>
        </p:txBody>
      </p:sp>
      <p:pic>
        <p:nvPicPr>
          <p:cNvPr id="1029" name="Picture 5" descr="C:\Users\bear\Desktop\daum_equation_1347800224744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4753322"/>
            <a:ext cx="6324600" cy="11239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C:\Users\bear\Desktop\daum_equation_1347800359198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5820" y="2132856"/>
            <a:ext cx="4829175" cy="11239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350433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b="1" dirty="0" smtClean="0"/>
              <a:t>Outline</a:t>
            </a:r>
            <a:endParaRPr lang="zh-TW" altLang="en-US" b="1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itchFamily="2" charset="2"/>
              <a:buChar char="u"/>
            </a:pPr>
            <a:r>
              <a:rPr lang="en-US" altLang="zh-TW" sz="4000" dirty="0" smtClean="0"/>
              <a:t>Introduction</a:t>
            </a:r>
          </a:p>
          <a:p>
            <a:pPr>
              <a:buFont typeface="Wingdings" pitchFamily="2" charset="2"/>
              <a:buChar char="u"/>
            </a:pPr>
            <a:r>
              <a:rPr lang="en-US" altLang="zh-TW" sz="4000" dirty="0" smtClean="0"/>
              <a:t>Problem Formulation</a:t>
            </a:r>
          </a:p>
          <a:p>
            <a:pPr>
              <a:buFont typeface="Wingdings" pitchFamily="2" charset="2"/>
              <a:buChar char="u"/>
            </a:pPr>
            <a:r>
              <a:rPr lang="en-US" altLang="zh-TW" sz="4000" b="1" u="sng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Performance Evaluation</a:t>
            </a:r>
          </a:p>
          <a:p>
            <a:pPr>
              <a:buFont typeface="Wingdings" pitchFamily="2" charset="2"/>
              <a:buChar char="u"/>
            </a:pPr>
            <a:r>
              <a:rPr lang="en-US" altLang="zh-TW" sz="4000" dirty="0" smtClean="0"/>
              <a:t>Conclusions</a:t>
            </a:r>
            <a:endParaRPr lang="zh-TW" altLang="en-US" sz="4000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F13AC5-AED7-4217-BD2C-58F3A6944DD9}" type="slidenum">
              <a:rPr lang="zh-TW" altLang="en-US" smtClean="0"/>
              <a:t>9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816659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1108</TotalTime>
  <Words>1391</Words>
  <Application>Microsoft Office PowerPoint</Application>
  <PresentationFormat>如螢幕大小 (4:3)</PresentationFormat>
  <Paragraphs>292</Paragraphs>
  <Slides>20</Slides>
  <Notes>15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20</vt:i4>
      </vt:variant>
    </vt:vector>
  </HeadingPairs>
  <TitlesOfParts>
    <vt:vector size="21" baseType="lpstr">
      <vt:lpstr>Office 佈景主題</vt:lpstr>
      <vt:lpstr>Adaptive Scalable Video Streaming in Wireless Networks</vt:lpstr>
      <vt:lpstr>Outline</vt:lpstr>
      <vt:lpstr>Introduction</vt:lpstr>
      <vt:lpstr>Outline</vt:lpstr>
      <vt:lpstr>Problem Formulation(1/4)</vt:lpstr>
      <vt:lpstr>Problem Formulation(2/4)</vt:lpstr>
      <vt:lpstr>Problem Formulation(3/4)</vt:lpstr>
      <vt:lpstr>Problem Formulation(4/4)</vt:lpstr>
      <vt:lpstr>Outline</vt:lpstr>
      <vt:lpstr>QoE Metrics</vt:lpstr>
      <vt:lpstr>Experimental Settings(1/3)</vt:lpstr>
      <vt:lpstr>Experimental Settings(2/3)</vt:lpstr>
      <vt:lpstr>Experimental Settings(3/3)</vt:lpstr>
      <vt:lpstr>Performance Comparison(1/5)</vt:lpstr>
      <vt:lpstr>Performance Comparison(2/5)</vt:lpstr>
      <vt:lpstr>Performance Comparison(3/5)</vt:lpstr>
      <vt:lpstr>Performance Comparison(4/5)</vt:lpstr>
      <vt:lpstr>Performance Comparison(5/5)</vt:lpstr>
      <vt:lpstr>Outline</vt:lpstr>
      <vt:lpstr>Conclusions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Adaptive Scalable Video Streaming in Wireless Networks</dc:title>
  <dc:creator>bear</dc:creator>
  <cp:lastModifiedBy>bear</cp:lastModifiedBy>
  <cp:revision>45</cp:revision>
  <dcterms:created xsi:type="dcterms:W3CDTF">2012-09-16T07:00:33Z</dcterms:created>
  <dcterms:modified xsi:type="dcterms:W3CDTF">2012-09-19T08:01:46Z</dcterms:modified>
</cp:coreProperties>
</file>