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9" r:id="rId8"/>
    <p:sldId id="282" r:id="rId9"/>
    <p:sldId id="283" r:id="rId10"/>
    <p:sldId id="291" r:id="rId11"/>
    <p:sldId id="287" r:id="rId12"/>
    <p:sldId id="270" r:id="rId13"/>
    <p:sldId id="271" r:id="rId14"/>
    <p:sldId id="284" r:id="rId15"/>
    <p:sldId id="288" r:id="rId16"/>
    <p:sldId id="292" r:id="rId17"/>
    <p:sldId id="272" r:id="rId18"/>
    <p:sldId id="293" r:id="rId19"/>
    <p:sldId id="273" r:id="rId20"/>
    <p:sldId id="294" r:id="rId21"/>
    <p:sldId id="274" r:id="rId22"/>
    <p:sldId id="275" r:id="rId23"/>
    <p:sldId id="295" r:id="rId24"/>
    <p:sldId id="276" r:id="rId25"/>
    <p:sldId id="296" r:id="rId26"/>
    <p:sldId id="277" r:id="rId27"/>
    <p:sldId id="297" r:id="rId28"/>
    <p:sldId id="299" r:id="rId29"/>
    <p:sldId id="278" r:id="rId30"/>
    <p:sldId id="300" r:id="rId31"/>
    <p:sldId id="301" r:id="rId32"/>
    <p:sldId id="302" r:id="rId33"/>
    <p:sldId id="304" r:id="rId34"/>
    <p:sldId id="303" r:id="rId35"/>
    <p:sldId id="306" r:id="rId36"/>
    <p:sldId id="307" r:id="rId37"/>
    <p:sldId id="279" r:id="rId38"/>
    <p:sldId id="268" r:id="rId39"/>
    <p:sldId id="310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85" autoAdjust="0"/>
  </p:normalViewPr>
  <p:slideViewPr>
    <p:cSldViewPr>
      <p:cViewPr>
        <p:scale>
          <a:sx n="66" d="100"/>
          <a:sy n="66" d="100"/>
        </p:scale>
        <p:origin x="-141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DB8-F0AA-4914-A2EB-BF3A85D47DC4}" type="datetimeFigureOut">
              <a:rPr lang="zh-TW" altLang="en-US" smtClean="0"/>
              <a:t>2014/4/6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2150-826F-4EAF-BC6F-341DCE403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84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DB8-F0AA-4914-A2EB-BF3A85D47DC4}" type="datetimeFigureOut">
              <a:rPr lang="zh-TW" altLang="en-US" smtClean="0"/>
              <a:t>2014/4/6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2150-826F-4EAF-BC6F-341DCE403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11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DB8-F0AA-4914-A2EB-BF3A85D47DC4}" type="datetimeFigureOut">
              <a:rPr lang="zh-TW" altLang="en-US" smtClean="0"/>
              <a:t>2014/4/6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2150-826F-4EAF-BC6F-341DCE403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80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DB8-F0AA-4914-A2EB-BF3A85D47DC4}" type="datetimeFigureOut">
              <a:rPr lang="zh-TW" altLang="en-US" smtClean="0"/>
              <a:t>2014/4/6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2150-826F-4EAF-BC6F-341DCE403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93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DB8-F0AA-4914-A2EB-BF3A85D47DC4}" type="datetimeFigureOut">
              <a:rPr lang="zh-TW" altLang="en-US" smtClean="0"/>
              <a:t>2014/4/6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2150-826F-4EAF-BC6F-341DCE403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8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DB8-F0AA-4914-A2EB-BF3A85D47DC4}" type="datetimeFigureOut">
              <a:rPr lang="zh-TW" altLang="en-US" smtClean="0"/>
              <a:t>2014/4/6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2150-826F-4EAF-BC6F-341DCE403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01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DB8-F0AA-4914-A2EB-BF3A85D47DC4}" type="datetimeFigureOut">
              <a:rPr lang="zh-TW" altLang="en-US" smtClean="0"/>
              <a:t>2014/4/6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2150-826F-4EAF-BC6F-341DCE403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59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DB8-F0AA-4914-A2EB-BF3A85D47DC4}" type="datetimeFigureOut">
              <a:rPr lang="zh-TW" altLang="en-US" smtClean="0"/>
              <a:t>2014/4/6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2150-826F-4EAF-BC6F-341DCE403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01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DB8-F0AA-4914-A2EB-BF3A85D47DC4}" type="datetimeFigureOut">
              <a:rPr lang="zh-TW" altLang="en-US" smtClean="0"/>
              <a:t>2014/4/6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2150-826F-4EAF-BC6F-341DCE403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72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DB8-F0AA-4914-A2EB-BF3A85D47DC4}" type="datetimeFigureOut">
              <a:rPr lang="zh-TW" altLang="en-US" smtClean="0"/>
              <a:t>2014/4/6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2150-826F-4EAF-BC6F-341DCE403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07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DB8-F0AA-4914-A2EB-BF3A85D47DC4}" type="datetimeFigureOut">
              <a:rPr lang="zh-TW" altLang="en-US" smtClean="0"/>
              <a:t>2014/4/6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2150-826F-4EAF-BC6F-341DCE403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33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BDB8-F0AA-4914-A2EB-BF3A85D47DC4}" type="datetimeFigureOut">
              <a:rPr lang="zh-TW" altLang="en-US" smtClean="0"/>
              <a:t>2014/4/6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F2150-826F-4EAF-BC6F-341DCE403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95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An Interactive Region-of-Interest Video Streaming System for Online Lecture Viewing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568952" cy="2495128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Aditya </a:t>
            </a:r>
            <a:r>
              <a:rPr lang="en-US" altLang="zh-TW" dirty="0" err="1">
                <a:solidFill>
                  <a:schemeClr val="tx1"/>
                </a:solidFill>
              </a:rPr>
              <a:t>Mavlankar</a:t>
            </a:r>
            <a:r>
              <a:rPr lang="en-US" altLang="zh-TW" dirty="0">
                <a:solidFill>
                  <a:schemeClr val="tx1"/>
                </a:solidFill>
              </a:rPr>
              <a:t>, </a:t>
            </a:r>
            <a:r>
              <a:rPr lang="en-US" altLang="zh-TW" dirty="0" err="1">
                <a:solidFill>
                  <a:schemeClr val="tx1"/>
                </a:solidFill>
              </a:rPr>
              <a:t>Piyush</a:t>
            </a:r>
            <a:r>
              <a:rPr lang="en-US" altLang="zh-TW" dirty="0">
                <a:solidFill>
                  <a:schemeClr val="tx1"/>
                </a:solidFill>
              </a:rPr>
              <a:t> Agrawal, Derek Pang, Sherif </a:t>
            </a:r>
            <a:r>
              <a:rPr lang="en-US" altLang="zh-TW" dirty="0" err="1">
                <a:solidFill>
                  <a:schemeClr val="tx1"/>
                </a:solidFill>
              </a:rPr>
              <a:t>Halawa</a:t>
            </a:r>
            <a:r>
              <a:rPr lang="en-US" altLang="zh-TW" dirty="0">
                <a:solidFill>
                  <a:schemeClr val="tx1"/>
                </a:solidFill>
              </a:rPr>
              <a:t>, Ngai-Man Cheung and Bernd </a:t>
            </a:r>
            <a:r>
              <a:rPr lang="en-US" altLang="zh-TW" dirty="0" err="1">
                <a:solidFill>
                  <a:schemeClr val="tx1"/>
                </a:solidFill>
              </a:rPr>
              <a:t>Girod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Information Systems Laboratory, Department of Electrical Engineering</a:t>
            </a:r>
          </a:p>
          <a:p>
            <a:r>
              <a:rPr lang="nn-NO" altLang="zh-TW" dirty="0">
                <a:solidFill>
                  <a:schemeClr val="tx1"/>
                </a:solidFill>
              </a:rPr>
              <a:t>Stanford University, Stanford, CA 94305, USA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Email: aditya.mavlankar@ieee.org, {</a:t>
            </a:r>
            <a:r>
              <a:rPr lang="en-US" altLang="zh-TW" dirty="0" err="1">
                <a:solidFill>
                  <a:schemeClr val="tx1"/>
                </a:solidFill>
              </a:rPr>
              <a:t>piyushag</a:t>
            </a:r>
            <a:r>
              <a:rPr lang="en-US" altLang="zh-TW" dirty="0">
                <a:solidFill>
                  <a:schemeClr val="tx1"/>
                </a:solidFill>
              </a:rPr>
              <a:t>, </a:t>
            </a:r>
            <a:r>
              <a:rPr lang="en-US" altLang="zh-TW" dirty="0" err="1">
                <a:solidFill>
                  <a:schemeClr val="tx1"/>
                </a:solidFill>
              </a:rPr>
              <a:t>dcypang</a:t>
            </a:r>
            <a:r>
              <a:rPr lang="en-US" altLang="zh-TW" dirty="0">
                <a:solidFill>
                  <a:schemeClr val="tx1"/>
                </a:solidFill>
              </a:rPr>
              <a:t>, </a:t>
            </a:r>
            <a:r>
              <a:rPr lang="en-US" altLang="zh-TW" dirty="0" err="1">
                <a:solidFill>
                  <a:schemeClr val="tx1"/>
                </a:solidFill>
              </a:rPr>
              <a:t>halawa</a:t>
            </a:r>
            <a:r>
              <a:rPr lang="en-US" altLang="zh-TW" dirty="0">
                <a:solidFill>
                  <a:schemeClr val="tx1"/>
                </a:solidFill>
              </a:rPr>
              <a:t>, </a:t>
            </a:r>
            <a:r>
              <a:rPr lang="en-US" altLang="zh-TW" dirty="0" err="1">
                <a:solidFill>
                  <a:schemeClr val="tx1"/>
                </a:solidFill>
              </a:rPr>
              <a:t>ncheung</a:t>
            </a:r>
            <a:r>
              <a:rPr lang="en-US" altLang="zh-TW" dirty="0">
                <a:solidFill>
                  <a:schemeClr val="tx1"/>
                </a:solidFill>
              </a:rPr>
              <a:t>, </a:t>
            </a:r>
            <a:r>
              <a:rPr lang="en-US" altLang="zh-TW" dirty="0" err="1">
                <a:solidFill>
                  <a:schemeClr val="tx1"/>
                </a:solidFill>
              </a:rPr>
              <a:t>bgirod</a:t>
            </a:r>
            <a:r>
              <a:rPr lang="en-US" altLang="zh-TW" dirty="0">
                <a:solidFill>
                  <a:schemeClr val="tx1"/>
                </a:solidFill>
              </a:rPr>
              <a:t>}@</a:t>
            </a:r>
            <a:r>
              <a:rPr lang="en-US" altLang="zh-TW" dirty="0" smtClean="0">
                <a:solidFill>
                  <a:schemeClr val="tx1"/>
                </a:solidFill>
              </a:rPr>
              <a:t>stanford.edu</a:t>
            </a: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5814754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/>
              <a:t>Fig. 3. Overview of System Architecture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2" y="2564904"/>
            <a:ext cx="9144000" cy="314390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95536" y="591642"/>
            <a:ext cx="8352928" cy="954107"/>
          </a:xfrm>
          <a:prstGeom prst="borderCallout1">
            <a:avLst>
              <a:gd name="adj1" fmla="val 103219"/>
              <a:gd name="adj2" fmla="val 20129"/>
              <a:gd name="adj3" fmla="val 342041"/>
              <a:gd name="adj4" fmla="val 39391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If user selects </a:t>
            </a:r>
            <a:r>
              <a:rPr lang="en-US" altLang="zh-TW" sz="2800" i="1" dirty="0" smtClean="0"/>
              <a:t>Tracking</a:t>
            </a:r>
            <a:r>
              <a:rPr lang="en-US" altLang="zh-TW" sz="2800" dirty="0" smtClean="0"/>
              <a:t> mode, client receives thumbnail and </a:t>
            </a:r>
            <a:r>
              <a:rPr lang="en-US" altLang="zh-TW" sz="2800" i="1" dirty="0" smtClean="0"/>
              <a:t>Tracking</a:t>
            </a:r>
            <a:r>
              <a:rPr lang="en-US" altLang="zh-TW" sz="2800" dirty="0" smtClean="0"/>
              <a:t> tile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59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5814754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/>
              <a:t>Fig. 3. Overview of System Architecture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2" y="2564904"/>
            <a:ext cx="9144000" cy="314390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275856" y="1594853"/>
            <a:ext cx="5652120" cy="954107"/>
          </a:xfrm>
          <a:prstGeom prst="borderCallout1">
            <a:avLst>
              <a:gd name="adj1" fmla="val 100212"/>
              <a:gd name="adj2" fmla="val 87386"/>
              <a:gd name="adj3" fmla="val 299384"/>
              <a:gd name="adj4" fmla="val 62511"/>
            </a:avLst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slide deck consumes little data rate</a:t>
            </a:r>
          </a:p>
          <a:p>
            <a:r>
              <a:rPr lang="en-US" altLang="zh-TW" sz="2800" dirty="0" smtClean="0"/>
              <a:t>-&gt; transmitted in entirety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51520" y="353111"/>
            <a:ext cx="7776864" cy="954107"/>
          </a:xfrm>
          <a:prstGeom prst="borderCallout1">
            <a:avLst>
              <a:gd name="adj1" fmla="val 103219"/>
              <a:gd name="adj2" fmla="val 20129"/>
              <a:gd name="adj3" fmla="val 479410"/>
              <a:gd name="adj4" fmla="val 28032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Digital presentation slides are analyzed and matched against the video.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7928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1.  Introduction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  Overview of System Architecture</a:t>
            </a:r>
          </a:p>
          <a:p>
            <a:pPr marL="0" indent="0">
              <a:buNone/>
            </a:pPr>
            <a:r>
              <a:rPr lang="en-US" altLang="zh-TW" dirty="0" smtClean="0"/>
              <a:t>3.  </a:t>
            </a:r>
            <a:r>
              <a:rPr lang="en-US" altLang="zh-TW" dirty="0" err="1" smtClean="0"/>
              <a:t>IRoI</a:t>
            </a:r>
            <a:r>
              <a:rPr lang="en-US" altLang="zh-TW" dirty="0" smtClean="0"/>
              <a:t> Video Streaming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3.1. Proposed Coding Scheme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3.2. Parallelization Employed by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Encoder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3.3. Adaptive Frame Skipping for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Coding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  Automatic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Selector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4.1. Tracking mode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4.2. Preset mode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5.  Slide Recognition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6.  Pilot Project Evaluation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7.  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1.  Introduction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  Overview of System Architecture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3. 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Streaming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altLang="zh-TW" dirty="0" smtClean="0"/>
              <a:t>3.1. Proposed Coding Scheme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3.2. Parallelization Employed by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Encoder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3.3. Adaptive Frame Skipping for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Coding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  Automatic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Selector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4.1. Tracking mode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4.2. Preset mode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5.  Slide Recognition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6.  Pilot Project Evaluation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7.  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0076" y="5373216"/>
            <a:ext cx="8726119" cy="1459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b="1" dirty="0" smtClean="0"/>
              <a:t>Fig. 4.</a:t>
            </a:r>
            <a:r>
              <a:rPr lang="en-US" altLang="zh-TW" dirty="0" smtClean="0"/>
              <a:t> Proposed coding scheme shown for the case of three resolution layers. The original high-spatial-resolution video is </a:t>
            </a:r>
            <a:r>
              <a:rPr lang="en-US" altLang="zh-TW" dirty="0" err="1" smtClean="0"/>
              <a:t>dyadically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downsampled</a:t>
            </a:r>
            <a:r>
              <a:rPr lang="en-US" altLang="zh-TW" dirty="0" smtClean="0"/>
              <a:t> to create multiple resolution layers.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7" y="116632"/>
            <a:ext cx="8726118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 Proposed Coding Scheme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784976" cy="514116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input video of size </a:t>
                </a:r>
                <a:r>
                  <a:rPr lang="en-US" altLang="zh-TW" sz="2800" i="1" dirty="0" err="1" smtClean="0"/>
                  <a:t>o</a:t>
                </a:r>
                <a:r>
                  <a:rPr lang="en-US" altLang="zh-TW" sz="2800" i="1" baseline="-25000" dirty="0" err="1" smtClean="0"/>
                  <a:t>w</a:t>
                </a:r>
                <a:r>
                  <a:rPr lang="en-US" altLang="zh-TW" sz="2800" i="1" dirty="0" smtClean="0"/>
                  <a:t> </a:t>
                </a:r>
                <a:r>
                  <a:rPr lang="en-US" altLang="zh-TW" sz="2800" i="1" dirty="0"/>
                  <a:t>× </a:t>
                </a:r>
                <a:r>
                  <a:rPr lang="en-US" altLang="zh-TW" sz="2800" i="1" dirty="0" smtClean="0"/>
                  <a:t>o</a:t>
                </a:r>
                <a:r>
                  <a:rPr lang="en-US" altLang="zh-TW" sz="2800" i="1" baseline="-25000" dirty="0" smtClean="0"/>
                  <a:t>h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/>
                  <a:t>is </a:t>
                </a:r>
                <a:r>
                  <a:rPr lang="en-US" altLang="zh-TW" sz="2800" dirty="0" err="1"/>
                  <a:t>dyadically</a:t>
                </a:r>
                <a:r>
                  <a:rPr lang="en-US" altLang="zh-TW" sz="2800" dirty="0"/>
                  <a:t> </a:t>
                </a:r>
                <a:r>
                  <a:rPr lang="en-US" altLang="zh-TW" sz="2800" dirty="0" err="1" smtClean="0"/>
                  <a:t>downsampled</a:t>
                </a:r>
                <a:r>
                  <a:rPr lang="en-US" altLang="zh-TW" sz="2800" dirty="0" smtClean="0"/>
                  <a:t> to create </a:t>
                </a:r>
                <a:r>
                  <a:rPr lang="en-US" altLang="zh-TW" sz="2800" i="1" dirty="0" smtClean="0"/>
                  <a:t>K</a:t>
                </a:r>
                <a:r>
                  <a:rPr lang="en-US" altLang="zh-TW" sz="2800" dirty="0" smtClean="0"/>
                  <a:t> resolution layers</a:t>
                </a:r>
              </a:p>
              <a:p>
                <a:r>
                  <a:rPr lang="en-US" altLang="zh-TW" sz="2800" dirty="0" smtClean="0"/>
                  <a:t>The lowest resolution layer provides thumbnail overview</a:t>
                </a:r>
              </a:p>
              <a:p>
                <a:r>
                  <a:rPr lang="en-US" altLang="zh-TW" sz="2800" dirty="0" smtClean="0"/>
                  <a:t>Let </a:t>
                </a:r>
                <a:r>
                  <a:rPr lang="el-GR" altLang="zh-TW" sz="2800" dirty="0" smtClean="0"/>
                  <a:t>τ</a:t>
                </a:r>
                <a:r>
                  <a:rPr lang="en-US" altLang="zh-TW" sz="2800" dirty="0" smtClean="0"/>
                  <a:t> = 2</a:t>
                </a:r>
                <a:r>
                  <a:rPr lang="en-US" altLang="zh-TW" sz="2800" baseline="30000" dirty="0" smtClean="0"/>
                  <a:t>K</a:t>
                </a:r>
                <a:r>
                  <a:rPr lang="en-US" altLang="zh-TW" sz="2800" dirty="0" smtClean="0"/>
                  <a:t>-1. Each tile has spatial dimensions</a:t>
                </a:r>
              </a:p>
              <a:p>
                <a:pPr marL="365125" indent="0">
                  <a:buNone/>
                </a:pPr>
                <a:r>
                  <a:rPr lang="en-US" altLang="zh-TW" sz="2800" dirty="0" smtClean="0"/>
                  <a:t>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i="1" dirty="0" smtClean="0"/>
                          <m:t>o</m:t>
                        </m:r>
                        <m:r>
                          <m:rPr>
                            <m:nor/>
                          </m:rPr>
                          <a:rPr lang="en-US" altLang="zh-TW" sz="2800" i="1" baseline="-25000" dirty="0" smtClean="0"/>
                          <m:t>w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altLang="zh-TW" sz="2800" dirty="0" smtClean="0"/>
                          <m:t>τ</m:t>
                        </m:r>
                      </m:den>
                    </m:f>
                    <m:r>
                      <m:rPr>
                        <m:nor/>
                      </m:rPr>
                      <a:rPr lang="en-US" altLang="zh-TW" sz="2800" i="1" dirty="0" smtClean="0"/>
                      <m:t> × </m:t>
                    </m:r>
                    <m:f>
                      <m:fPr>
                        <m:ctrlPr>
                          <a:rPr lang="en-US" altLang="zh-TW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i="1" dirty="0" smtClean="0"/>
                          <m:t>o</m:t>
                        </m:r>
                        <m:r>
                          <m:rPr>
                            <m:nor/>
                          </m:rPr>
                          <a:rPr lang="en-US" altLang="zh-TW" sz="2800" i="1" baseline="-25000" dirty="0" smtClean="0"/>
                          <m:t>h</m:t>
                        </m:r>
                        <m:r>
                          <m:rPr>
                            <m:nor/>
                          </m:rPr>
                          <a:rPr lang="en-US" altLang="zh-TW" sz="2800" dirty="0" smtClean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altLang="zh-TW" sz="2800" dirty="0" smtClean="0"/>
                          <m:t>τ</m:t>
                        </m:r>
                      </m:den>
                    </m:f>
                    <m:r>
                      <a:rPr lang="en-US" altLang="zh-TW" sz="28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pixels, which is also equal to the size of the </a:t>
                </a:r>
                <a:r>
                  <a:rPr lang="en-US" altLang="zh-TW" sz="2800" dirty="0" err="1" smtClean="0"/>
                  <a:t>RoI</a:t>
                </a:r>
                <a:r>
                  <a:rPr lang="en-US" altLang="zh-TW" sz="2800" dirty="0" smtClean="0"/>
                  <a:t> display portion at the client’s side.</a:t>
                </a:r>
                <a:endParaRPr lang="en-US" altLang="zh-TW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784976" cy="5141168"/>
              </a:xfrm>
              <a:blipFill rotWithShape="1">
                <a:blip r:embed="rId2"/>
                <a:stretch>
                  <a:fillRect l="-1180" t="-1305" r="-4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7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 Proposed Coding Scheme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141168"/>
          </a:xfrm>
        </p:spPr>
        <p:txBody>
          <a:bodyPr>
            <a:normAutofit/>
          </a:bodyPr>
          <a:lstStyle/>
          <a:p>
            <a:pPr marL="365125" indent="-365125">
              <a:tabLst>
                <a:tab pos="365125" algn="l"/>
              </a:tabLst>
            </a:pPr>
            <a:r>
              <a:rPr lang="en-US" altLang="zh-TW" sz="2800" dirty="0" smtClean="0"/>
              <a:t>The tile size, </a:t>
            </a:r>
            <a:r>
              <a:rPr lang="en-US" altLang="zh-TW" sz="2800" dirty="0" err="1" smtClean="0"/>
              <a:t>RoI</a:t>
            </a:r>
            <a:r>
              <a:rPr lang="en-US" altLang="zh-TW" sz="2800" dirty="0" smtClean="0"/>
              <a:t> display </a:t>
            </a:r>
            <a:r>
              <a:rPr lang="en-US" altLang="zh-TW" sz="2800" dirty="0" err="1" smtClean="0"/>
              <a:t>dize</a:t>
            </a:r>
            <a:r>
              <a:rPr lang="en-US" altLang="zh-TW" sz="2800" dirty="0" smtClean="0"/>
              <a:t>, and choice of resolution layer guarantee any chosen </a:t>
            </a:r>
            <a:r>
              <a:rPr lang="en-US" altLang="zh-TW" sz="2800" dirty="0" err="1" smtClean="0"/>
              <a:t>RoI</a:t>
            </a:r>
            <a:r>
              <a:rPr lang="en-US" altLang="zh-TW" sz="2800" dirty="0" smtClean="0"/>
              <a:t> overlaps at most four tiles from the relevant layer</a:t>
            </a:r>
          </a:p>
          <a:p>
            <a:pPr marL="365125" indent="0">
              <a:buNone/>
              <a:tabLst>
                <a:tab pos="365125" algn="l"/>
              </a:tabLst>
            </a:pPr>
            <a:r>
              <a:rPr lang="en-US" altLang="zh-TW" sz="2800" dirty="0" smtClean="0"/>
              <a:t>-&gt; client needs to decode and synchronize at most five H.264/AVC video streams (including thumbnail)</a:t>
            </a:r>
            <a:endParaRPr lang="en-US" altLang="zh-TW" sz="2800" dirty="0"/>
          </a:p>
          <a:p>
            <a:pPr marL="365125" indent="-365125">
              <a:tabLst>
                <a:tab pos="365125" algn="l"/>
              </a:tabLst>
            </a:pPr>
            <a:r>
              <a:rPr lang="en-US" altLang="zh-TW" sz="2800" dirty="0" smtClean="0"/>
              <a:t>in </a:t>
            </a:r>
            <a:r>
              <a:rPr lang="en-US" altLang="zh-TW" sz="2800" i="1" dirty="0" smtClean="0"/>
              <a:t>Tracking</a:t>
            </a:r>
            <a:r>
              <a:rPr lang="en-US" altLang="zh-TW" sz="2800" dirty="0" smtClean="0"/>
              <a:t> mode, only two tiles (</a:t>
            </a:r>
            <a:r>
              <a:rPr lang="en-US" altLang="zh-TW" sz="2800" i="1" dirty="0" smtClean="0"/>
              <a:t>Tracking</a:t>
            </a:r>
            <a:r>
              <a:rPr lang="en-US" altLang="zh-TW" sz="2800" dirty="0" smtClean="0"/>
              <a:t> tile and thumbnail) are fetched</a:t>
            </a:r>
          </a:p>
        </p:txBody>
      </p:sp>
    </p:spTree>
    <p:extLst>
      <p:ext uri="{BB962C8B-B14F-4D97-AF65-F5344CB8AC3E}">
        <p14:creationId xmlns:p14="http://schemas.microsoft.com/office/powerpoint/2010/main" val="12635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1.  Introduction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  Overview of System Architecture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3. 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Streaming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3.1. Proposed Coding Scheme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3.2. Parallelization Employed by </a:t>
            </a:r>
            <a:r>
              <a:rPr lang="en-US" altLang="zh-TW" dirty="0" err="1" smtClean="0"/>
              <a:t>IRoI</a:t>
            </a:r>
            <a:r>
              <a:rPr lang="en-US" altLang="zh-TW" dirty="0" smtClean="0"/>
              <a:t> Encoder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3.3. Adaptive Frame Skipping for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Coding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  Automatic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Selector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4.1. Tracking mode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4.2. Preset mode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5.  Slide Recognition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6.  Pilot Project Evaluation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7.  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98" y="-22642"/>
            <a:ext cx="5848802" cy="685721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937" y="116632"/>
            <a:ext cx="3203848" cy="2246769"/>
          </a:xfrm>
          <a:prstGeom prst="borderCallout1">
            <a:avLst>
              <a:gd name="adj1" fmla="val 80467"/>
              <a:gd name="adj2" fmla="val 99251"/>
              <a:gd name="adj3" fmla="val 62869"/>
              <a:gd name="adj4" fmla="val 11626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first decodes the input video file into raw YUV frames,</a:t>
            </a:r>
          </a:p>
          <a:p>
            <a:r>
              <a:rPr lang="en-US" altLang="zh-TW" sz="2800" dirty="0" smtClean="0"/>
              <a:t>distributes the task of encoding each tile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937" y="2759635"/>
            <a:ext cx="3203848" cy="1292662"/>
          </a:xfrm>
          <a:prstGeom prst="borderCallout1">
            <a:avLst>
              <a:gd name="adj1" fmla="val 35986"/>
              <a:gd name="adj2" fmla="val 100678"/>
              <a:gd name="adj3" fmla="val 94308"/>
              <a:gd name="adj4" fmla="val 116269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encodes respective tile into an H.264/AVC bit-stream</a:t>
            </a:r>
            <a:endParaRPr lang="zh-TW" altLang="en-US" sz="2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8037" y="4437112"/>
            <a:ext cx="3203848" cy="2246769"/>
          </a:xfrm>
          <a:prstGeom prst="borderCallout1">
            <a:avLst>
              <a:gd name="adj1" fmla="val 57950"/>
              <a:gd name="adj2" fmla="val 100678"/>
              <a:gd name="adj3" fmla="val 46719"/>
              <a:gd name="adj4" fmla="val 189206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builds file container and annotates video with information (such as time length and position)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7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1.  Introduction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  Overview of System Architecture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3. 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Streaming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3.1. Proposed Coding Scheme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3.2. Parallelization Employed by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Encoder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3.3. Adaptive Frame Skipping for </a:t>
            </a:r>
            <a:r>
              <a:rPr lang="en-US" altLang="zh-TW" dirty="0" err="1" smtClean="0"/>
              <a:t>IRoI</a:t>
            </a:r>
            <a:r>
              <a:rPr lang="en-US" altLang="zh-TW" dirty="0" smtClean="0"/>
              <a:t> Video Coding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  Automatic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Selector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4.1. Tracking mode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4.2. Preset mode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5.  Slide Recognition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6.  Pilot Project Evaluation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7.  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1.  Introduction</a:t>
            </a:r>
          </a:p>
          <a:p>
            <a:pPr marL="0" indent="0">
              <a:buNone/>
            </a:pPr>
            <a:r>
              <a:rPr lang="en-US" altLang="zh-TW" dirty="0" smtClean="0"/>
              <a:t>2.  Overview of System Architecture</a:t>
            </a:r>
          </a:p>
          <a:p>
            <a:pPr marL="0" indent="0">
              <a:buNone/>
            </a:pPr>
            <a:r>
              <a:rPr lang="en-US" altLang="zh-TW" dirty="0" smtClean="0"/>
              <a:t>3.  </a:t>
            </a:r>
            <a:r>
              <a:rPr lang="en-US" altLang="zh-TW" dirty="0" err="1" smtClean="0"/>
              <a:t>IRoI</a:t>
            </a:r>
            <a:r>
              <a:rPr lang="en-US" altLang="zh-TW" dirty="0" smtClean="0"/>
              <a:t> Video Streaming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3.1. Proposed Coding Scheme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3.2. Parallelization Employed by </a:t>
            </a:r>
            <a:r>
              <a:rPr lang="en-US" altLang="zh-TW" dirty="0" err="1" smtClean="0"/>
              <a:t>IRoI</a:t>
            </a:r>
            <a:r>
              <a:rPr lang="en-US" altLang="zh-TW" dirty="0" smtClean="0"/>
              <a:t> Encoder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3.3. Adaptive Frame Skipping for </a:t>
            </a:r>
            <a:r>
              <a:rPr lang="en-US" altLang="zh-TW" dirty="0" err="1" smtClean="0"/>
              <a:t>IRoI</a:t>
            </a:r>
            <a:r>
              <a:rPr lang="en-US" altLang="zh-TW" dirty="0" smtClean="0"/>
              <a:t> Video Coding</a:t>
            </a:r>
          </a:p>
          <a:p>
            <a:pPr marL="0" indent="0">
              <a:buNone/>
            </a:pPr>
            <a:r>
              <a:rPr lang="en-US" altLang="zh-TW" dirty="0" smtClean="0"/>
              <a:t>4.  Automatic </a:t>
            </a:r>
            <a:r>
              <a:rPr lang="en-US" altLang="zh-TW" dirty="0" err="1" smtClean="0"/>
              <a:t>RoI</a:t>
            </a:r>
            <a:r>
              <a:rPr lang="en-US" altLang="zh-TW" dirty="0" smtClean="0"/>
              <a:t> Selector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4.1. Tracking mode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4.2. Preset mode</a:t>
            </a:r>
          </a:p>
          <a:p>
            <a:pPr marL="0" indent="0">
              <a:buNone/>
            </a:pPr>
            <a:r>
              <a:rPr lang="en-US" altLang="zh-TW" dirty="0" smtClean="0"/>
              <a:t>5.  Slide Recognition</a:t>
            </a:r>
          </a:p>
          <a:p>
            <a:pPr marL="0" indent="0">
              <a:buNone/>
            </a:pPr>
            <a:r>
              <a:rPr lang="en-US" altLang="zh-TW" dirty="0" smtClean="0"/>
              <a:t>6.  Pilot Project Evaluation</a:t>
            </a:r>
          </a:p>
          <a:p>
            <a:pPr marL="0" indent="0">
              <a:buNone/>
            </a:pPr>
            <a:r>
              <a:rPr lang="en-US" altLang="zh-TW" dirty="0" smtClean="0"/>
              <a:t>7.  Conclusions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30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3.3. Adaptive Frame Skipping for </a:t>
            </a:r>
            <a:r>
              <a:rPr lang="en-US" altLang="zh-TW" sz="3200" dirty="0" err="1" smtClean="0"/>
              <a:t>IRoI</a:t>
            </a:r>
            <a:r>
              <a:rPr lang="en-US" altLang="zh-TW" sz="3200" dirty="0" smtClean="0"/>
              <a:t> Video Coding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5"/>
            <a:ext cx="8568952" cy="2736303"/>
          </a:xfrm>
        </p:spPr>
        <p:txBody>
          <a:bodyPr>
            <a:normAutofit/>
          </a:bodyPr>
          <a:lstStyle/>
          <a:p>
            <a:r>
              <a:rPr lang="en-US" altLang="zh-TW" sz="2600" dirty="0" smtClean="0"/>
              <a:t>lecture videos often contain large static backgrounds and small active regions</a:t>
            </a:r>
          </a:p>
          <a:p>
            <a:r>
              <a:rPr lang="en-US" altLang="zh-TW" sz="2600" dirty="0" smtClean="0"/>
              <a:t>for static tiles, simply encode a single static frame</a:t>
            </a:r>
          </a:p>
          <a:p>
            <a:pPr marL="363538" indent="0">
              <a:buNone/>
            </a:pPr>
            <a:r>
              <a:rPr lang="en-US" altLang="zh-TW" sz="2600" dirty="0" smtClean="0"/>
              <a:t>-&gt; lower the encoding complexity and storage requirement</a:t>
            </a:r>
            <a:endParaRPr lang="zh-TW" altLang="en-US" sz="2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3320189"/>
            <a:ext cx="7308304" cy="35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1.  Introduction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  Overview of System Architecture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3. 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Streaming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3.1. Proposed Coding Scheme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3.2. Parallelization Employed by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Encoder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3.3. Adaptive Frame Skipping for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Coding</a:t>
            </a:r>
          </a:p>
          <a:p>
            <a:pPr marL="0" indent="0">
              <a:buNone/>
            </a:pPr>
            <a:r>
              <a:rPr lang="en-US" altLang="zh-TW" dirty="0" smtClean="0"/>
              <a:t>4.  Automatic </a:t>
            </a:r>
            <a:r>
              <a:rPr lang="en-US" altLang="zh-TW" dirty="0" err="1" smtClean="0"/>
              <a:t>RoI</a:t>
            </a:r>
            <a:r>
              <a:rPr lang="en-US" altLang="zh-TW" dirty="0" smtClean="0"/>
              <a:t> Selector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4.1. Tracking mode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4.2. Preset mode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5.  Slide Recognition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6.  Pilot Project Evaluation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7.  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1.  Introduction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  Overview of System Architecture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3. 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Streaming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3.1. Proposed Coding Scheme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3.2. Parallelization Employed by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Encoder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3.3. Adaptive Frame Skipping for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Coding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  Automatic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Selector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4.1. Tracking mode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4.2. Preset mode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5.  Slide Recognition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6.  Pilot Project Evaluation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7.  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4.1. Tracking mode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800" dirty="0" smtClean="0"/>
              <a:t>mimics human camera operator by generating video that follows the lecturer</a:t>
            </a:r>
          </a:p>
          <a:p>
            <a:r>
              <a:rPr lang="en-US" altLang="zh-TW" sz="2800" dirty="0" smtClean="0"/>
              <a:t>server-side algorithm first detects a set of target points based on lecturer's features</a:t>
            </a:r>
          </a:p>
          <a:p>
            <a:r>
              <a:rPr lang="en-US" altLang="zh-TW" sz="2800" dirty="0" smtClean="0"/>
              <a:t>group the target points by k-means clustering to generate a set of matching templates</a:t>
            </a:r>
          </a:p>
          <a:p>
            <a:r>
              <a:rPr lang="en-US" altLang="zh-TW" sz="2800" dirty="0" smtClean="0"/>
              <a:t>find the lecturer's starting location at the beginning of the video</a:t>
            </a:r>
          </a:p>
          <a:p>
            <a:r>
              <a:rPr lang="en-US" altLang="zh-TW" sz="2800" dirty="0" smtClean="0"/>
              <a:t>apply </a:t>
            </a:r>
            <a:r>
              <a:rPr lang="en-US" altLang="zh-TW" sz="2800" dirty="0" err="1" smtClean="0"/>
              <a:t>backgroud</a:t>
            </a:r>
            <a:r>
              <a:rPr lang="en-US" altLang="zh-TW" sz="2800" dirty="0" smtClean="0"/>
              <a:t> subtraction with running Gaussian average to </a:t>
            </a:r>
            <a:r>
              <a:rPr lang="en-US" altLang="zh-TW" sz="2800" dirty="0" err="1" smtClean="0"/>
              <a:t>trake</a:t>
            </a:r>
            <a:r>
              <a:rPr lang="en-US" altLang="zh-TW" sz="2800" dirty="0" smtClean="0"/>
              <a:t> lecturer</a:t>
            </a:r>
          </a:p>
          <a:p>
            <a:r>
              <a:rPr lang="en-US" altLang="zh-TW" sz="2800" dirty="0" smtClean="0"/>
              <a:t>trajectory is continuous and often constrained to horizontal direction -&gt; tracking problem becomes 1-D problem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562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1.  Introduction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  Overview of System Architecture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3. 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Streaming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3.1. Proposed Coding Scheme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3.2. Parallelization Employed by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Encoder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3.3. Adaptive Frame Skipping for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Coding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  Automatic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Selector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4.1. Tracking mode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4.2. Preset mode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5.  Slide Recognition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6.  Pilot Project Evaluation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7.  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4.2. Preset mode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allow users to choose fixed preset </a:t>
            </a:r>
            <a:r>
              <a:rPr lang="en-US" altLang="zh-TW" sz="2800" dirty="0" err="1" smtClean="0"/>
              <a:t>RoIs</a:t>
            </a:r>
            <a:r>
              <a:rPr lang="en-US" altLang="zh-TW" sz="2800" dirty="0" smtClean="0"/>
              <a:t> from a set of pre-determined locations</a:t>
            </a:r>
          </a:p>
          <a:p>
            <a:r>
              <a:rPr lang="en-US" altLang="zh-TW" sz="2800" dirty="0" smtClean="0"/>
              <a:t>viewers can switch between different boards</a:t>
            </a:r>
          </a:p>
          <a:p>
            <a:r>
              <a:rPr lang="en-US" altLang="zh-TW" sz="2800" dirty="0" smtClean="0"/>
              <a:t>server-side algorithm applies Canny filter and determines a set of closed rectangular contours in the video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363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1.  Introduction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  Overview of System Architecture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3. 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Streaming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3.1. Proposed Coding Scheme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3.2. Parallelization Employed by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Encoder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3.3. Adaptive Frame Skipping for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Coding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  Automatic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Selector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4.1. Tracking mode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4.2. Preset mode</a:t>
            </a:r>
          </a:p>
          <a:p>
            <a:pPr marL="0" indent="0">
              <a:buNone/>
            </a:pPr>
            <a:r>
              <a:rPr lang="en-US" altLang="zh-TW" dirty="0" smtClean="0"/>
              <a:t>5.  Slide Recognition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6.  Pilot Project Evaluation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7.  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  Slide Recognition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dirty="0" smtClean="0"/>
              <a:t>1. extraction of </a:t>
            </a:r>
            <a:r>
              <a:rPr lang="en-US" altLang="zh-TW" sz="3000" dirty="0" err="1" smtClean="0"/>
              <a:t>keyframes</a:t>
            </a:r>
            <a:r>
              <a:rPr lang="en-US" altLang="zh-TW" sz="3000" dirty="0" smtClean="0"/>
              <a:t> from video</a:t>
            </a:r>
          </a:p>
          <a:p>
            <a:r>
              <a:rPr lang="en-US" altLang="zh-TW" sz="3000" dirty="0" smtClean="0"/>
              <a:t>Compute frame difference between successive frame and declare slide transition when difference exceeds a threshold</a:t>
            </a:r>
          </a:p>
          <a:p>
            <a:r>
              <a:rPr lang="en-US" altLang="zh-TW" sz="3000" dirty="0" smtClean="0"/>
              <a:t>To reduce probability of false positive, locate foreground objects and exclude them from computing frame difference</a:t>
            </a:r>
          </a:p>
          <a:p>
            <a:r>
              <a:rPr lang="en-US" altLang="zh-TW" sz="3000" dirty="0" smtClean="0"/>
              <a:t>With detected transition and extracted </a:t>
            </a:r>
            <a:r>
              <a:rPr lang="en-US" altLang="zh-TW" sz="3000" dirty="0" err="1" smtClean="0"/>
              <a:t>keyframes</a:t>
            </a:r>
            <a:r>
              <a:rPr lang="en-US" altLang="zh-TW" sz="3000" dirty="0" smtClean="0"/>
              <a:t>, match </a:t>
            </a:r>
            <a:r>
              <a:rPr lang="en-US" altLang="zh-TW" sz="3000" dirty="0" err="1" smtClean="0"/>
              <a:t>keyframes</a:t>
            </a:r>
            <a:r>
              <a:rPr lang="en-US" altLang="zh-TW" sz="3000" dirty="0" smtClean="0"/>
              <a:t> against a deck of slides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2820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  Slide Recognition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2. matching </a:t>
            </a:r>
            <a:r>
              <a:rPr lang="en-US" altLang="zh-TW" dirty="0" err="1" smtClean="0"/>
              <a:t>keyframes</a:t>
            </a:r>
            <a:r>
              <a:rPr lang="en-US" altLang="zh-TW" dirty="0" smtClean="0"/>
              <a:t> to a deck of slides using pairwise image comparison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2996952"/>
            <a:ext cx="8676456" cy="36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1.  Introduction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  Overview of System Architecture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3. 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Streaming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3.1. Proposed Coding Scheme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3.2. Parallelization Employed by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Encoder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3.3. Adaptive Frame Skipping for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Coding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  Automatic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Selector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4.1. Tracking mode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4.2. Preset mode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5.  Slide Recognition</a:t>
            </a:r>
          </a:p>
          <a:p>
            <a:pPr marL="0" indent="0">
              <a:buNone/>
            </a:pPr>
            <a:r>
              <a:rPr lang="en-US" altLang="zh-TW" dirty="0" smtClean="0"/>
              <a:t>6.  Pilot Project Evaluation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7.  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1.  Introduction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  Overview of System Architecture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3. 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Streaming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3.1. Proposed Coding Scheme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3.2. Parallelization Employed by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Encoder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3.3. Adaptive Frame Skipping for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Coding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  Automatic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Selector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4.1. Tracking mode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4.2. Preset mode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5.  Slide Recognition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6.  Pilot Project Evaluation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7.  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6.  Pilot Project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507288" cy="4968552"/>
          </a:xfrm>
        </p:spPr>
        <p:txBody>
          <a:bodyPr>
            <a:noAutofit/>
          </a:bodyPr>
          <a:lstStyle/>
          <a:p>
            <a:r>
              <a:rPr lang="en-US" altLang="zh-TW" sz="2300" dirty="0" smtClean="0"/>
              <a:t>Pilot deployment of </a:t>
            </a:r>
            <a:r>
              <a:rPr lang="en-US" altLang="zh-TW" sz="2300" dirty="0" err="1" smtClean="0"/>
              <a:t>ClassX</a:t>
            </a:r>
            <a:r>
              <a:rPr lang="en-US" altLang="zh-TW" sz="2300" dirty="0" smtClean="0"/>
              <a:t> at Stanford University since Sep. 2009</a:t>
            </a:r>
          </a:p>
          <a:p>
            <a:r>
              <a:rPr lang="en-US" altLang="zh-TW" sz="2300" dirty="0" smtClean="0"/>
              <a:t>Analyze usage data gathered between Jan. 2010 and Apr. 2010.</a:t>
            </a:r>
          </a:p>
          <a:p>
            <a:r>
              <a:rPr lang="en-US" altLang="zh-TW" sz="2300" dirty="0" smtClean="0"/>
              <a:t>Cover two courses with distinct lecturing styles: one mainly relies on digital slide and the other exclusively uses blackboards</a:t>
            </a:r>
          </a:p>
          <a:p>
            <a:r>
              <a:rPr lang="en-US" altLang="zh-TW" sz="2300" dirty="0" smtClean="0"/>
              <a:t>For two courses, published a total of 37 lectures, each lecture is about 75 </a:t>
            </a:r>
            <a:r>
              <a:rPr lang="en-US" altLang="zh-TW" sz="2300" dirty="0" err="1" smtClean="0"/>
              <a:t>mins</a:t>
            </a:r>
            <a:r>
              <a:rPr lang="en-US" altLang="zh-TW" sz="2300" dirty="0" smtClean="0"/>
              <a:t> and recorded by a static camera with resolution of 1920 x 1080 pixels and at 30 frames/sec.</a:t>
            </a:r>
          </a:p>
          <a:p>
            <a:r>
              <a:rPr lang="en-US" altLang="zh-TW" sz="2300" dirty="0" smtClean="0"/>
              <a:t>Camera compresses the videos using H.264/AVC at 24 Mbps</a:t>
            </a:r>
          </a:p>
          <a:p>
            <a:r>
              <a:rPr lang="en-US" altLang="zh-TW" sz="2300" dirty="0" err="1" smtClean="0"/>
              <a:t>IRoI</a:t>
            </a:r>
            <a:r>
              <a:rPr lang="en-US" altLang="zh-TW" sz="2300" dirty="0" smtClean="0"/>
              <a:t> encoder creates 3 dyadic resolution layers with a total of 21 tiles, each tile has 480 x 270 pixels</a:t>
            </a:r>
          </a:p>
          <a:p>
            <a:r>
              <a:rPr lang="en-US" altLang="zh-TW" sz="2300" dirty="0" smtClean="0"/>
              <a:t>Tracking tile is generated with resolution of 960 x 540 pixels</a:t>
            </a:r>
          </a:p>
          <a:p>
            <a:pPr marL="0" indent="0">
              <a:buNone/>
            </a:pPr>
            <a:r>
              <a:rPr lang="en-US" altLang="zh-TW" sz="2300" dirty="0" smtClean="0"/>
              <a:t>     ...</a:t>
            </a:r>
            <a:endParaRPr lang="zh-TW" altLang="en-US" sz="2300" dirty="0"/>
          </a:p>
        </p:txBody>
      </p:sp>
    </p:spTree>
    <p:extLst>
      <p:ext uri="{BB962C8B-B14F-4D97-AF65-F5344CB8AC3E}">
        <p14:creationId xmlns:p14="http://schemas.microsoft.com/office/powerpoint/2010/main" val="1501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5589240"/>
            <a:ext cx="8928992" cy="1268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300" b="1" dirty="0" smtClean="0"/>
              <a:t>Fig. 8.</a:t>
            </a:r>
            <a:r>
              <a:rPr lang="en-US" altLang="zh-TW" sz="2300" dirty="0" smtClean="0"/>
              <a:t> Average coding bit-rate and percentage of total requests for each tile from resolution layers 2 and 3. The x and y coordinates correspond to the spatial location of each tile relative to the top left corner of the video.</a:t>
            </a:r>
            <a:endParaRPr lang="zh-TW" altLang="en-US" sz="23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73" y="0"/>
            <a:ext cx="6303654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936103"/>
          </a:xfrm>
        </p:spPr>
        <p:txBody>
          <a:bodyPr>
            <a:normAutofit lnSpcReduction="10000"/>
          </a:bodyPr>
          <a:lstStyle/>
          <a:p>
            <a:r>
              <a:rPr lang="en-US" altLang="zh-TW" sz="2800" dirty="0" smtClean="0"/>
              <a:t>Experiment performed on two 15-min video segments, encoded into 21 tiles across 3 resolution layers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5220429" cy="4201112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251519" y="5805264"/>
            <a:ext cx="864096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800" b="1" dirty="0" smtClean="0"/>
              <a:t>Fig. 9.</a:t>
            </a:r>
            <a:r>
              <a:rPr lang="en-US" altLang="zh-TW" sz="2800" dirty="0" smtClean="0"/>
              <a:t> PSNR with and without adaptive frame skipping.</a:t>
            </a:r>
            <a:endParaRPr lang="zh-TW" altLang="en-US" sz="28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633590" y="2276872"/>
            <a:ext cx="3405881" cy="2376264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600" dirty="0" smtClean="0"/>
              <a:t>Adaptive frame skipping has average coding gain of:</a:t>
            </a:r>
          </a:p>
          <a:p>
            <a:pPr marL="0" indent="0">
              <a:buNone/>
            </a:pPr>
            <a:r>
              <a:rPr lang="en-US" altLang="zh-TW" sz="2600" dirty="0" smtClean="0"/>
              <a:t>2 dB at low bit-rates</a:t>
            </a:r>
          </a:p>
          <a:p>
            <a:pPr marL="0" indent="0">
              <a:buNone/>
            </a:pPr>
            <a:r>
              <a:rPr lang="en-US" altLang="zh-TW" sz="2600" dirty="0" smtClean="0"/>
              <a:t>0.6 dB at high bit-rates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3396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" y="476672"/>
            <a:ext cx="5220429" cy="4164933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67544" y="4941168"/>
            <a:ext cx="828092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b="1" dirty="0" smtClean="0"/>
              <a:t>Fig. 10. </a:t>
            </a:r>
            <a:r>
              <a:rPr lang="en-US" altLang="zh-TW" sz="2800" dirty="0" smtClean="0"/>
              <a:t>Encoding time with and without adaptive frame skipping. The encoding time is the average encoding time spent per frame per tile.</a:t>
            </a:r>
            <a:endParaRPr lang="zh-TW" altLang="en-US" sz="28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306792" y="1366680"/>
            <a:ext cx="3732679" cy="238491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600" dirty="0" smtClean="0"/>
              <a:t>Adaptive frame skipping reduces average encoding time by:</a:t>
            </a:r>
          </a:p>
          <a:p>
            <a:pPr marL="0" indent="0">
              <a:buNone/>
            </a:pPr>
            <a:r>
              <a:rPr lang="en-US" altLang="zh-TW" sz="2600" dirty="0" smtClean="0"/>
              <a:t>up to 40% at low quality</a:t>
            </a:r>
          </a:p>
          <a:p>
            <a:pPr marL="0" indent="0">
              <a:buNone/>
            </a:pPr>
            <a:r>
              <a:rPr lang="en-US" altLang="zh-TW" sz="2600" dirty="0" smtClean="0"/>
              <a:t>up to 30% at high quality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1469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88640"/>
            <a:ext cx="8794917" cy="3019228"/>
          </a:xfrm>
        </p:spPr>
        <p:txBody>
          <a:bodyPr>
            <a:normAutofit/>
          </a:bodyPr>
          <a:lstStyle/>
          <a:p>
            <a:r>
              <a:rPr lang="en-US" altLang="zh-TW" sz="2500" dirty="0" smtClean="0"/>
              <a:t>During the pilot deployment, server received a total of 84,064 video streaming requests from 782 unique IP addresses.</a:t>
            </a:r>
          </a:p>
          <a:p>
            <a:r>
              <a:rPr lang="en-US" altLang="zh-TW" sz="2500" dirty="0" smtClean="0"/>
              <a:t>Mean transmission bit-rate per session is 493 kbps with standard deviation of 246 kbps.</a:t>
            </a:r>
          </a:p>
          <a:p>
            <a:r>
              <a:rPr lang="en-US" altLang="zh-TW" sz="2500" dirty="0" smtClean="0"/>
              <a:t>The highest observed bit-rate is 2342 kbps and the lowest </a:t>
            </a:r>
            <a:r>
              <a:rPr lang="en-US" altLang="zh-TW" sz="2500" dirty="0" err="1" smtClean="0"/>
              <a:t>oberved</a:t>
            </a:r>
            <a:r>
              <a:rPr lang="en-US" altLang="zh-TW" sz="2500" dirty="0" smtClean="0"/>
              <a:t> bit-rate is 133 kbps.</a:t>
            </a:r>
          </a:p>
          <a:p>
            <a:r>
              <a:rPr lang="en-US" altLang="zh-TW" sz="2500" dirty="0" smtClean="0"/>
              <a:t>Each user requires about 2.82 tiles on average.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652120" y="3207868"/>
            <a:ext cx="3322309" cy="362022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97113" y="3207868"/>
            <a:ext cx="53285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500" dirty="0" smtClean="0"/>
              <a:t>Average tile switching delay is 3.4 seconds with standard deviation of 1.9 seconds.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500" dirty="0" smtClean="0"/>
              <a:t>Tile switch delay is the time between </a:t>
            </a:r>
            <a:r>
              <a:rPr lang="en-US" altLang="zh-TW" sz="2500" dirty="0" err="1" smtClean="0"/>
              <a:t>RoI</a:t>
            </a:r>
            <a:r>
              <a:rPr lang="en-US" altLang="zh-TW" sz="2500" dirty="0" smtClean="0"/>
              <a:t> change and when all newly required tiles start playing back.</a:t>
            </a:r>
            <a:endParaRPr lang="zh-TW" alt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6787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2" r="702"/>
          <a:stretch/>
        </p:blipFill>
        <p:spPr>
          <a:xfrm>
            <a:off x="2924629" y="2852936"/>
            <a:ext cx="3294743" cy="362022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76345" y="836712"/>
            <a:ext cx="81913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Resolution layer 2 received the highest number of requests</a:t>
            </a:r>
          </a:p>
          <a:p>
            <a:pPr marL="261938"/>
            <a:r>
              <a:rPr lang="en-US" altLang="zh-TW" sz="2800" dirty="0" smtClean="0"/>
              <a:t>-&gt; layer 2 offers the best trade-off between video details and the field-of-view</a:t>
            </a:r>
            <a:endParaRPr lang="zh-TW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729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793507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Analyze positions and sizes of </a:t>
            </a:r>
            <a:r>
              <a:rPr lang="en-US" altLang="zh-TW" sz="2800" dirty="0" err="1" smtClean="0"/>
              <a:t>RoIs</a:t>
            </a:r>
            <a:r>
              <a:rPr lang="en-US" altLang="zh-TW" sz="2800" dirty="0" smtClean="0"/>
              <a:t> recorded from 5 users watching 15-min video.</a:t>
            </a:r>
          </a:p>
          <a:p>
            <a:r>
              <a:rPr lang="en-US" altLang="zh-TW" sz="2800" dirty="0" smtClean="0"/>
              <a:t>To measure how often a user operates pan, tilt and zoom, we calculate non-overlapping area of user's </a:t>
            </a:r>
            <a:r>
              <a:rPr lang="en-US" altLang="zh-TW" sz="2800" dirty="0" err="1" smtClean="0"/>
              <a:t>RoI</a:t>
            </a:r>
            <a:r>
              <a:rPr lang="en-US" altLang="zh-TW" sz="2800" dirty="0" smtClean="0"/>
              <a:t> with previously requested </a:t>
            </a:r>
            <a:r>
              <a:rPr lang="en-US" altLang="zh-TW" sz="2800" dirty="0" err="1" smtClean="0"/>
              <a:t>RoI</a:t>
            </a:r>
            <a:r>
              <a:rPr lang="en-US" altLang="zh-TW" sz="2800" dirty="0" smtClean="0"/>
              <a:t>.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60" y="2681563"/>
            <a:ext cx="5179881" cy="413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1.  Introduction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  Overview of System Architecture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3. 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Streaming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3.1. Proposed Coding Scheme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3.2. Parallelization Employed by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Encoder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3.3. Adaptive Frame Skipping for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Coding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  Automatic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Selector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4.1. Tracking mode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4.2. Preset mode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5.  Slide Recognition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6.  Pilot Project Evaluation</a:t>
            </a:r>
          </a:p>
          <a:p>
            <a:pPr marL="0" indent="0">
              <a:buNone/>
            </a:pPr>
            <a:r>
              <a:rPr lang="en-US" altLang="zh-TW" dirty="0" smtClean="0"/>
              <a:t>7.  Conclusions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60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7.  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err="1" smtClean="0"/>
              <a:t>ClassX</a:t>
            </a:r>
            <a:r>
              <a:rPr lang="en-US" altLang="zh-TW" dirty="0" smtClean="0"/>
              <a:t>, a system for lecture video recording, publishing and streaming</a:t>
            </a:r>
          </a:p>
          <a:p>
            <a:r>
              <a:rPr lang="en-US" altLang="zh-TW" dirty="0" smtClean="0"/>
              <a:t>User can watch videos anytime with pan/tile/zoom functionality</a:t>
            </a:r>
          </a:p>
          <a:p>
            <a:r>
              <a:rPr lang="en-US" altLang="zh-TW" dirty="0" smtClean="0"/>
              <a:t>Although several tiles from multiple resolution layers are encoded while preparing for online publishing, the encoding complexity is reasonably low.</a:t>
            </a:r>
          </a:p>
          <a:p>
            <a:pPr marL="363538" indent="0">
              <a:buNone/>
            </a:pPr>
            <a:r>
              <a:rPr lang="en-US" altLang="zh-TW" dirty="0" smtClean="0"/>
              <a:t>-&gt; 75-min lecture can be published after about</a:t>
            </a:r>
          </a:p>
          <a:p>
            <a:pPr marL="363538" indent="0">
              <a:buNone/>
            </a:pPr>
            <a:r>
              <a:rPr lang="en-US" altLang="zh-TW" dirty="0" smtClean="0"/>
              <a:t>140-min of processing</a:t>
            </a:r>
          </a:p>
        </p:txBody>
      </p:sp>
    </p:spTree>
    <p:extLst>
      <p:ext uri="{BB962C8B-B14F-4D97-AF65-F5344CB8AC3E}">
        <p14:creationId xmlns:p14="http://schemas.microsoft.com/office/powerpoint/2010/main" val="1442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7.  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Automatically create video that mimics human camera operator</a:t>
            </a:r>
          </a:p>
          <a:p>
            <a:r>
              <a:rPr lang="en-US" altLang="zh-TW" sz="3000" dirty="0" smtClean="0"/>
              <a:t>Automatically recognized and advanced slides</a:t>
            </a:r>
          </a:p>
          <a:p>
            <a:r>
              <a:rPr lang="en-US" altLang="zh-TW" sz="3000" dirty="0" smtClean="0"/>
              <a:t>User can also select particular slide and jump to segment in the video where that slide is discussed</a:t>
            </a:r>
          </a:p>
          <a:p>
            <a:r>
              <a:rPr lang="en-US" altLang="zh-TW" sz="3000" dirty="0" smtClean="0"/>
              <a:t>Found that users choose </a:t>
            </a:r>
            <a:r>
              <a:rPr lang="en-US" altLang="zh-TW" sz="3000" i="1" dirty="0" smtClean="0"/>
              <a:t>Tracking</a:t>
            </a:r>
            <a:r>
              <a:rPr lang="en-US" altLang="zh-TW" sz="3000" dirty="0" smtClean="0"/>
              <a:t> mode as well as control </a:t>
            </a:r>
            <a:r>
              <a:rPr lang="en-US" altLang="zh-TW" sz="3000" dirty="0" err="1" smtClean="0"/>
              <a:t>RoI</a:t>
            </a:r>
            <a:r>
              <a:rPr lang="en-US" altLang="zh-TW" sz="3000" dirty="0" smtClean="0"/>
              <a:t> themselves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937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existing solutions only provide pre-defined view</a:t>
            </a:r>
            <a:endParaRPr lang="en-US" altLang="zh-TW" sz="2800" dirty="0" smtClean="0"/>
          </a:p>
          <a:p>
            <a:r>
              <a:rPr lang="en-US" altLang="zh-TW" sz="2800" i="1" dirty="0" err="1" smtClean="0"/>
              <a:t>ClassX</a:t>
            </a:r>
            <a:r>
              <a:rPr lang="en-US" altLang="zh-TW" sz="2800" dirty="0" smtClean="0"/>
              <a:t>: interactive online lecture viewing system developed at Stanford University</a:t>
            </a:r>
          </a:p>
          <a:p>
            <a:pPr marL="514350" indent="19050">
              <a:buFont typeface="+mj-lt"/>
              <a:buAutoNum type="arabicPeriod"/>
            </a:pPr>
            <a:r>
              <a:rPr lang="en-US" altLang="zh-TW" sz="2800" dirty="0" smtClean="0"/>
              <a:t> allows interactive pan/tilt/zoom while watching</a:t>
            </a:r>
          </a:p>
          <a:p>
            <a:pPr marL="514350" indent="19050">
              <a:buFont typeface="+mj-lt"/>
              <a:buAutoNum type="arabicPeriod"/>
            </a:pPr>
            <a:r>
              <a:rPr lang="en-US" altLang="zh-TW" sz="2800" dirty="0" smtClean="0"/>
              <a:t> avoids sending entire field-of-view in high resolution</a:t>
            </a:r>
          </a:p>
          <a:p>
            <a:pPr marL="51435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-&gt; reducing required data rate</a:t>
            </a:r>
          </a:p>
          <a:p>
            <a:pPr marL="514350" indent="0">
              <a:buNone/>
            </a:pPr>
            <a:r>
              <a:rPr lang="en-US" altLang="zh-TW" sz="2800" dirty="0" smtClean="0"/>
              <a:t>3. offers automatic lecturer tracking</a:t>
            </a:r>
          </a:p>
          <a:p>
            <a:pPr marL="51435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-&gt; alleviating navigation burden on online viewer</a:t>
            </a:r>
          </a:p>
          <a:p>
            <a:pPr marL="514350" indent="0">
              <a:buNone/>
            </a:pPr>
            <a:r>
              <a:rPr lang="en-US" altLang="zh-TW" sz="2800" dirty="0" smtClean="0"/>
              <a:t>4. employs slide recognition</a:t>
            </a:r>
          </a:p>
          <a:p>
            <a:pPr marL="514350" indent="0">
              <a:buNone/>
            </a:pPr>
            <a:r>
              <a:rPr lang="en-US" altLang="zh-TW" sz="2800" dirty="0" smtClean="0"/>
              <a:t>5. low-cost, efficient, pragmatic solution</a:t>
            </a:r>
          </a:p>
        </p:txBody>
      </p:sp>
    </p:spTree>
    <p:extLst>
      <p:ext uri="{BB962C8B-B14F-4D97-AF65-F5344CB8AC3E}">
        <p14:creationId xmlns:p14="http://schemas.microsoft.com/office/powerpoint/2010/main" val="29761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5485648"/>
            <a:ext cx="9144000" cy="1052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b="1" dirty="0" smtClean="0"/>
              <a:t>Fig. 1.</a:t>
            </a:r>
            <a:r>
              <a:rPr lang="en-US" altLang="zh-TW" dirty="0" smtClean="0"/>
              <a:t> A typical podium consisting of multiple writing boards. Sample </a:t>
            </a:r>
            <a:r>
              <a:rPr lang="en-US" altLang="zh-TW" dirty="0" err="1" smtClean="0"/>
              <a:t>RoIs</a:t>
            </a:r>
            <a:r>
              <a:rPr lang="en-US" altLang="zh-TW" dirty="0" smtClean="0"/>
              <a:t> chosen by three viewers.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08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476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2400" b="1" dirty="0" smtClean="0"/>
              <a:t>Fig. 2.</a:t>
            </a:r>
            <a:r>
              <a:rPr lang="en-US" altLang="zh-TW" sz="2400" dirty="0" smtClean="0"/>
              <a:t> Screenshot of the </a:t>
            </a:r>
            <a:r>
              <a:rPr lang="en-US" altLang="zh-TW" sz="2400" i="1" dirty="0" err="1" smtClean="0"/>
              <a:t>ClassX</a:t>
            </a:r>
            <a:r>
              <a:rPr lang="en-US" altLang="zh-TW" sz="2400" dirty="0" smtClean="0"/>
              <a:t> video player and available controls.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3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1.  Introduction</a:t>
            </a:r>
          </a:p>
          <a:p>
            <a:pPr marL="0" indent="0">
              <a:buNone/>
            </a:pPr>
            <a:r>
              <a:rPr lang="en-US" altLang="zh-TW" dirty="0" smtClean="0"/>
              <a:t>2.  Overview of System Architecture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3. 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Streaming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3.1. Proposed Coding Scheme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3.2. Parallelization Employed by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Encoder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3.3. Adaptive Frame Skipping for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IRoI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Video Coding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4.  Automatic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RoI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Selector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4.1. Tracking mode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   4.2. Preset mode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5.  Slide Recognition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6.  Pilot Project Evaluation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7.  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5814754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/>
              <a:t>Fig. 3. Overview of System Architecture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2" y="2564904"/>
            <a:ext cx="9144000" cy="314390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89560" y="384990"/>
            <a:ext cx="7563388" cy="2935582"/>
          </a:xfrm>
          <a:custGeom>
            <a:avLst/>
            <a:gdLst>
              <a:gd name="connsiteX0" fmla="*/ 0 w 7560840"/>
              <a:gd name="connsiteY0" fmla="*/ 0 h 523220"/>
              <a:gd name="connsiteX1" fmla="*/ 7560840 w 7560840"/>
              <a:gd name="connsiteY1" fmla="*/ 0 h 523220"/>
              <a:gd name="connsiteX2" fmla="*/ 7560840 w 7560840"/>
              <a:gd name="connsiteY2" fmla="*/ 523220 h 523220"/>
              <a:gd name="connsiteX3" fmla="*/ 0 w 7560840"/>
              <a:gd name="connsiteY3" fmla="*/ 523220 h 523220"/>
              <a:gd name="connsiteX4" fmla="*/ 0 w 7560840"/>
              <a:gd name="connsiteY4" fmla="*/ 0 h 523220"/>
              <a:gd name="connsiteX0" fmla="*/ 131937 w 7560840"/>
              <a:gd name="connsiteY0" fmla="*/ 524821 h 523220"/>
              <a:gd name="connsiteX1" fmla="*/ 1231736 w 7560840"/>
              <a:gd name="connsiteY1" fmla="*/ 2127862 h 523220"/>
              <a:gd name="connsiteX0" fmla="*/ 5223 w 7566063"/>
              <a:gd name="connsiteY0" fmla="*/ 0 h 2127862"/>
              <a:gd name="connsiteX1" fmla="*/ 7566063 w 7566063"/>
              <a:gd name="connsiteY1" fmla="*/ 0 h 2127862"/>
              <a:gd name="connsiteX2" fmla="*/ 7566063 w 7566063"/>
              <a:gd name="connsiteY2" fmla="*/ 523220 h 2127862"/>
              <a:gd name="connsiteX3" fmla="*/ 5223 w 7566063"/>
              <a:gd name="connsiteY3" fmla="*/ 523220 h 2127862"/>
              <a:gd name="connsiteX4" fmla="*/ 5223 w 7566063"/>
              <a:gd name="connsiteY4" fmla="*/ 0 h 2127862"/>
              <a:gd name="connsiteX0" fmla="*/ 0 w 7566063"/>
              <a:gd name="connsiteY0" fmla="*/ 1073461 h 2127862"/>
              <a:gd name="connsiteX1" fmla="*/ 1236959 w 7566063"/>
              <a:gd name="connsiteY1" fmla="*/ 2127862 h 2127862"/>
              <a:gd name="connsiteX0" fmla="*/ 5223 w 7566063"/>
              <a:gd name="connsiteY0" fmla="*/ 0 h 2127862"/>
              <a:gd name="connsiteX1" fmla="*/ 7566063 w 7566063"/>
              <a:gd name="connsiteY1" fmla="*/ 0 h 2127862"/>
              <a:gd name="connsiteX2" fmla="*/ 7566063 w 7566063"/>
              <a:gd name="connsiteY2" fmla="*/ 523220 h 2127862"/>
              <a:gd name="connsiteX3" fmla="*/ 5223 w 7566063"/>
              <a:gd name="connsiteY3" fmla="*/ 523220 h 2127862"/>
              <a:gd name="connsiteX4" fmla="*/ 5223 w 7566063"/>
              <a:gd name="connsiteY4" fmla="*/ 0 h 2127862"/>
              <a:gd name="connsiteX0" fmla="*/ 0 w 7566063"/>
              <a:gd name="connsiteY0" fmla="*/ 1073461 h 2127862"/>
              <a:gd name="connsiteX1" fmla="*/ 1236959 w 7566063"/>
              <a:gd name="connsiteY1" fmla="*/ 2127862 h 2127862"/>
              <a:gd name="connsiteX0" fmla="*/ 0 w 7560840"/>
              <a:gd name="connsiteY0" fmla="*/ 0 h 2127862"/>
              <a:gd name="connsiteX1" fmla="*/ 7560840 w 7560840"/>
              <a:gd name="connsiteY1" fmla="*/ 0 h 2127862"/>
              <a:gd name="connsiteX2" fmla="*/ 7560840 w 7560840"/>
              <a:gd name="connsiteY2" fmla="*/ 523220 h 2127862"/>
              <a:gd name="connsiteX3" fmla="*/ 0 w 7560840"/>
              <a:gd name="connsiteY3" fmla="*/ 523220 h 2127862"/>
              <a:gd name="connsiteX4" fmla="*/ 0 w 7560840"/>
              <a:gd name="connsiteY4" fmla="*/ 0 h 2127862"/>
              <a:gd name="connsiteX0" fmla="*/ 116697 w 7560840"/>
              <a:gd name="connsiteY0" fmla="*/ 570541 h 2127862"/>
              <a:gd name="connsiteX1" fmla="*/ 1231736 w 7560840"/>
              <a:gd name="connsiteY1" fmla="*/ 2127862 h 2127862"/>
              <a:gd name="connsiteX0" fmla="*/ 0 w 7560840"/>
              <a:gd name="connsiteY0" fmla="*/ 0 h 2127862"/>
              <a:gd name="connsiteX1" fmla="*/ 7560840 w 7560840"/>
              <a:gd name="connsiteY1" fmla="*/ 0 h 2127862"/>
              <a:gd name="connsiteX2" fmla="*/ 7560840 w 7560840"/>
              <a:gd name="connsiteY2" fmla="*/ 523220 h 2127862"/>
              <a:gd name="connsiteX3" fmla="*/ 0 w 7560840"/>
              <a:gd name="connsiteY3" fmla="*/ 523220 h 2127862"/>
              <a:gd name="connsiteX4" fmla="*/ 0 w 7560840"/>
              <a:gd name="connsiteY4" fmla="*/ 0 h 2127862"/>
              <a:gd name="connsiteX0" fmla="*/ 116697 w 7560840"/>
              <a:gd name="connsiteY0" fmla="*/ 570541 h 2127862"/>
              <a:gd name="connsiteX1" fmla="*/ 1231736 w 7560840"/>
              <a:gd name="connsiteY1" fmla="*/ 2127862 h 2127862"/>
              <a:gd name="connsiteX0" fmla="*/ 0 w 7560840"/>
              <a:gd name="connsiteY0" fmla="*/ 0 h 2661262"/>
              <a:gd name="connsiteX1" fmla="*/ 7560840 w 7560840"/>
              <a:gd name="connsiteY1" fmla="*/ 0 h 2661262"/>
              <a:gd name="connsiteX2" fmla="*/ 7560840 w 7560840"/>
              <a:gd name="connsiteY2" fmla="*/ 523220 h 2661262"/>
              <a:gd name="connsiteX3" fmla="*/ 0 w 7560840"/>
              <a:gd name="connsiteY3" fmla="*/ 523220 h 2661262"/>
              <a:gd name="connsiteX4" fmla="*/ 0 w 7560840"/>
              <a:gd name="connsiteY4" fmla="*/ 0 h 2661262"/>
              <a:gd name="connsiteX0" fmla="*/ 116697 w 7560840"/>
              <a:gd name="connsiteY0" fmla="*/ 570541 h 2661262"/>
              <a:gd name="connsiteX1" fmla="*/ 1368896 w 7560840"/>
              <a:gd name="connsiteY1" fmla="*/ 2661262 h 2661262"/>
              <a:gd name="connsiteX0" fmla="*/ 0 w 7560840"/>
              <a:gd name="connsiteY0" fmla="*/ 0 h 2844142"/>
              <a:gd name="connsiteX1" fmla="*/ 7560840 w 7560840"/>
              <a:gd name="connsiteY1" fmla="*/ 0 h 2844142"/>
              <a:gd name="connsiteX2" fmla="*/ 7560840 w 7560840"/>
              <a:gd name="connsiteY2" fmla="*/ 523220 h 2844142"/>
              <a:gd name="connsiteX3" fmla="*/ 0 w 7560840"/>
              <a:gd name="connsiteY3" fmla="*/ 523220 h 2844142"/>
              <a:gd name="connsiteX4" fmla="*/ 0 w 7560840"/>
              <a:gd name="connsiteY4" fmla="*/ 0 h 2844142"/>
              <a:gd name="connsiteX0" fmla="*/ 116697 w 7560840"/>
              <a:gd name="connsiteY0" fmla="*/ 570541 h 2844142"/>
              <a:gd name="connsiteX1" fmla="*/ 1155536 w 7560840"/>
              <a:gd name="connsiteY1" fmla="*/ 2844142 h 2844142"/>
              <a:gd name="connsiteX0" fmla="*/ 0 w 7560840"/>
              <a:gd name="connsiteY0" fmla="*/ 0 h 2844142"/>
              <a:gd name="connsiteX1" fmla="*/ 7560840 w 7560840"/>
              <a:gd name="connsiteY1" fmla="*/ 0 h 2844142"/>
              <a:gd name="connsiteX2" fmla="*/ 7560840 w 7560840"/>
              <a:gd name="connsiteY2" fmla="*/ 523220 h 2844142"/>
              <a:gd name="connsiteX3" fmla="*/ 0 w 7560840"/>
              <a:gd name="connsiteY3" fmla="*/ 523220 h 2844142"/>
              <a:gd name="connsiteX4" fmla="*/ 0 w 7560840"/>
              <a:gd name="connsiteY4" fmla="*/ 0 h 2844142"/>
              <a:gd name="connsiteX0" fmla="*/ 116697 w 7560840"/>
              <a:gd name="connsiteY0" fmla="*/ 570541 h 2844142"/>
              <a:gd name="connsiteX1" fmla="*/ 652772 w 7560840"/>
              <a:gd name="connsiteY1" fmla="*/ 1459050 h 2844142"/>
              <a:gd name="connsiteX2" fmla="*/ 1155536 w 7560840"/>
              <a:gd name="connsiteY2" fmla="*/ 2844142 h 2844142"/>
              <a:gd name="connsiteX0" fmla="*/ 0 w 7560840"/>
              <a:gd name="connsiteY0" fmla="*/ 0 h 2844142"/>
              <a:gd name="connsiteX1" fmla="*/ 7560840 w 7560840"/>
              <a:gd name="connsiteY1" fmla="*/ 0 h 2844142"/>
              <a:gd name="connsiteX2" fmla="*/ 7560840 w 7560840"/>
              <a:gd name="connsiteY2" fmla="*/ 523220 h 2844142"/>
              <a:gd name="connsiteX3" fmla="*/ 0 w 7560840"/>
              <a:gd name="connsiteY3" fmla="*/ 523220 h 2844142"/>
              <a:gd name="connsiteX4" fmla="*/ 0 w 7560840"/>
              <a:gd name="connsiteY4" fmla="*/ 0 h 2844142"/>
              <a:gd name="connsiteX0" fmla="*/ 116697 w 7560840"/>
              <a:gd name="connsiteY0" fmla="*/ 570541 h 2844142"/>
              <a:gd name="connsiteX1" fmla="*/ 652772 w 7560840"/>
              <a:gd name="connsiteY1" fmla="*/ 1459050 h 2844142"/>
              <a:gd name="connsiteX2" fmla="*/ 1155536 w 7560840"/>
              <a:gd name="connsiteY2" fmla="*/ 2844142 h 2844142"/>
              <a:gd name="connsiteX0" fmla="*/ 0 w 7560840"/>
              <a:gd name="connsiteY0" fmla="*/ 0 h 2844142"/>
              <a:gd name="connsiteX1" fmla="*/ 7560840 w 7560840"/>
              <a:gd name="connsiteY1" fmla="*/ 0 h 2844142"/>
              <a:gd name="connsiteX2" fmla="*/ 7560840 w 7560840"/>
              <a:gd name="connsiteY2" fmla="*/ 523220 h 2844142"/>
              <a:gd name="connsiteX3" fmla="*/ 0 w 7560840"/>
              <a:gd name="connsiteY3" fmla="*/ 523220 h 2844142"/>
              <a:gd name="connsiteX4" fmla="*/ 0 w 7560840"/>
              <a:gd name="connsiteY4" fmla="*/ 0 h 2844142"/>
              <a:gd name="connsiteX0" fmla="*/ 116697 w 7560840"/>
              <a:gd name="connsiteY0" fmla="*/ 570541 h 2844142"/>
              <a:gd name="connsiteX1" fmla="*/ 652772 w 7560840"/>
              <a:gd name="connsiteY1" fmla="*/ 1459050 h 2844142"/>
              <a:gd name="connsiteX2" fmla="*/ 1155536 w 7560840"/>
              <a:gd name="connsiteY2" fmla="*/ 2844142 h 2844142"/>
              <a:gd name="connsiteX0" fmla="*/ 0 w 7560840"/>
              <a:gd name="connsiteY0" fmla="*/ 0 h 2844142"/>
              <a:gd name="connsiteX1" fmla="*/ 7560840 w 7560840"/>
              <a:gd name="connsiteY1" fmla="*/ 0 h 2844142"/>
              <a:gd name="connsiteX2" fmla="*/ 7560840 w 7560840"/>
              <a:gd name="connsiteY2" fmla="*/ 523220 h 2844142"/>
              <a:gd name="connsiteX3" fmla="*/ 0 w 7560840"/>
              <a:gd name="connsiteY3" fmla="*/ 523220 h 2844142"/>
              <a:gd name="connsiteX4" fmla="*/ 0 w 7560840"/>
              <a:gd name="connsiteY4" fmla="*/ 0 h 2844142"/>
              <a:gd name="connsiteX0" fmla="*/ 116697 w 7560840"/>
              <a:gd name="connsiteY0" fmla="*/ 570541 h 2844142"/>
              <a:gd name="connsiteX1" fmla="*/ 622292 w 7560840"/>
              <a:gd name="connsiteY1" fmla="*/ 1535250 h 2844142"/>
              <a:gd name="connsiteX2" fmla="*/ 1155536 w 7560840"/>
              <a:gd name="connsiteY2" fmla="*/ 2844142 h 2844142"/>
              <a:gd name="connsiteX0" fmla="*/ 2548 w 7563388"/>
              <a:gd name="connsiteY0" fmla="*/ 0 h 2844142"/>
              <a:gd name="connsiteX1" fmla="*/ 7563388 w 7563388"/>
              <a:gd name="connsiteY1" fmla="*/ 0 h 2844142"/>
              <a:gd name="connsiteX2" fmla="*/ 7563388 w 7563388"/>
              <a:gd name="connsiteY2" fmla="*/ 523220 h 2844142"/>
              <a:gd name="connsiteX3" fmla="*/ 2548 w 7563388"/>
              <a:gd name="connsiteY3" fmla="*/ 523220 h 2844142"/>
              <a:gd name="connsiteX4" fmla="*/ 2548 w 7563388"/>
              <a:gd name="connsiteY4" fmla="*/ 0 h 2844142"/>
              <a:gd name="connsiteX0" fmla="*/ 119245 w 7563388"/>
              <a:gd name="connsiteY0" fmla="*/ 570541 h 2844142"/>
              <a:gd name="connsiteX1" fmla="*/ 624840 w 7563388"/>
              <a:gd name="connsiteY1" fmla="*/ 1535250 h 2844142"/>
              <a:gd name="connsiteX2" fmla="*/ 1158084 w 7563388"/>
              <a:gd name="connsiteY2" fmla="*/ 2844142 h 2844142"/>
              <a:gd name="connsiteX3" fmla="*/ 0 w 7563388"/>
              <a:gd name="connsiteY3" fmla="*/ 483690 h 2844142"/>
              <a:gd name="connsiteX0" fmla="*/ 2548 w 7563388"/>
              <a:gd name="connsiteY0" fmla="*/ 0 h 2844142"/>
              <a:gd name="connsiteX1" fmla="*/ 7563388 w 7563388"/>
              <a:gd name="connsiteY1" fmla="*/ 0 h 2844142"/>
              <a:gd name="connsiteX2" fmla="*/ 7563388 w 7563388"/>
              <a:gd name="connsiteY2" fmla="*/ 523220 h 2844142"/>
              <a:gd name="connsiteX3" fmla="*/ 2548 w 7563388"/>
              <a:gd name="connsiteY3" fmla="*/ 523220 h 2844142"/>
              <a:gd name="connsiteX4" fmla="*/ 2548 w 7563388"/>
              <a:gd name="connsiteY4" fmla="*/ 0 h 2844142"/>
              <a:gd name="connsiteX0" fmla="*/ 119245 w 7563388"/>
              <a:gd name="connsiteY0" fmla="*/ 570541 h 2844142"/>
              <a:gd name="connsiteX1" fmla="*/ 624840 w 7563388"/>
              <a:gd name="connsiteY1" fmla="*/ 1535250 h 2844142"/>
              <a:gd name="connsiteX2" fmla="*/ 1158084 w 7563388"/>
              <a:gd name="connsiteY2" fmla="*/ 2844142 h 2844142"/>
              <a:gd name="connsiteX3" fmla="*/ 0 w 7563388"/>
              <a:gd name="connsiteY3" fmla="*/ 483690 h 2844142"/>
              <a:gd name="connsiteX4" fmla="*/ 119245 w 7563388"/>
              <a:gd name="connsiteY4" fmla="*/ 570541 h 2844142"/>
              <a:gd name="connsiteX0" fmla="*/ 2548 w 7563388"/>
              <a:gd name="connsiteY0" fmla="*/ 0 h 2844142"/>
              <a:gd name="connsiteX1" fmla="*/ 7563388 w 7563388"/>
              <a:gd name="connsiteY1" fmla="*/ 0 h 2844142"/>
              <a:gd name="connsiteX2" fmla="*/ 7563388 w 7563388"/>
              <a:gd name="connsiteY2" fmla="*/ 523220 h 2844142"/>
              <a:gd name="connsiteX3" fmla="*/ 2548 w 7563388"/>
              <a:gd name="connsiteY3" fmla="*/ 523220 h 2844142"/>
              <a:gd name="connsiteX4" fmla="*/ 2548 w 7563388"/>
              <a:gd name="connsiteY4" fmla="*/ 0 h 2844142"/>
              <a:gd name="connsiteX0" fmla="*/ 119245 w 7563388"/>
              <a:gd name="connsiteY0" fmla="*/ 570541 h 2844142"/>
              <a:gd name="connsiteX1" fmla="*/ 548640 w 7563388"/>
              <a:gd name="connsiteY1" fmla="*/ 1779090 h 2844142"/>
              <a:gd name="connsiteX2" fmla="*/ 1158084 w 7563388"/>
              <a:gd name="connsiteY2" fmla="*/ 2844142 h 2844142"/>
              <a:gd name="connsiteX3" fmla="*/ 0 w 7563388"/>
              <a:gd name="connsiteY3" fmla="*/ 483690 h 2844142"/>
              <a:gd name="connsiteX4" fmla="*/ 119245 w 7563388"/>
              <a:gd name="connsiteY4" fmla="*/ 570541 h 2844142"/>
              <a:gd name="connsiteX0" fmla="*/ 32934 w 7593774"/>
              <a:gd name="connsiteY0" fmla="*/ 0 h 2844142"/>
              <a:gd name="connsiteX1" fmla="*/ 7593774 w 7593774"/>
              <a:gd name="connsiteY1" fmla="*/ 0 h 2844142"/>
              <a:gd name="connsiteX2" fmla="*/ 7593774 w 7593774"/>
              <a:gd name="connsiteY2" fmla="*/ 523220 h 2844142"/>
              <a:gd name="connsiteX3" fmla="*/ 32934 w 7593774"/>
              <a:gd name="connsiteY3" fmla="*/ 523220 h 2844142"/>
              <a:gd name="connsiteX4" fmla="*/ 32934 w 7593774"/>
              <a:gd name="connsiteY4" fmla="*/ 0 h 2844142"/>
              <a:gd name="connsiteX0" fmla="*/ 149631 w 7593774"/>
              <a:gd name="connsiteY0" fmla="*/ 570541 h 2844142"/>
              <a:gd name="connsiteX1" fmla="*/ 45626 w 7593774"/>
              <a:gd name="connsiteY1" fmla="*/ 1794330 h 2844142"/>
              <a:gd name="connsiteX2" fmla="*/ 1188470 w 7593774"/>
              <a:gd name="connsiteY2" fmla="*/ 2844142 h 2844142"/>
              <a:gd name="connsiteX3" fmla="*/ 30386 w 7593774"/>
              <a:gd name="connsiteY3" fmla="*/ 483690 h 2844142"/>
              <a:gd name="connsiteX4" fmla="*/ 149631 w 7593774"/>
              <a:gd name="connsiteY4" fmla="*/ 570541 h 2844142"/>
              <a:gd name="connsiteX0" fmla="*/ 2548 w 7563388"/>
              <a:gd name="connsiteY0" fmla="*/ 0 h 2844224"/>
              <a:gd name="connsiteX1" fmla="*/ 7563388 w 7563388"/>
              <a:gd name="connsiteY1" fmla="*/ 0 h 2844224"/>
              <a:gd name="connsiteX2" fmla="*/ 7563388 w 7563388"/>
              <a:gd name="connsiteY2" fmla="*/ 523220 h 2844224"/>
              <a:gd name="connsiteX3" fmla="*/ 2548 w 7563388"/>
              <a:gd name="connsiteY3" fmla="*/ 523220 h 2844224"/>
              <a:gd name="connsiteX4" fmla="*/ 2548 w 7563388"/>
              <a:gd name="connsiteY4" fmla="*/ 0 h 2844224"/>
              <a:gd name="connsiteX0" fmla="*/ 119245 w 7563388"/>
              <a:gd name="connsiteY0" fmla="*/ 570541 h 2844224"/>
              <a:gd name="connsiteX1" fmla="*/ 1158084 w 7563388"/>
              <a:gd name="connsiteY1" fmla="*/ 2844142 h 2844224"/>
              <a:gd name="connsiteX2" fmla="*/ 0 w 7563388"/>
              <a:gd name="connsiteY2" fmla="*/ 483690 h 2844224"/>
              <a:gd name="connsiteX3" fmla="*/ 119245 w 7563388"/>
              <a:gd name="connsiteY3" fmla="*/ 570541 h 2844224"/>
              <a:gd name="connsiteX0" fmla="*/ 2548 w 7563388"/>
              <a:gd name="connsiteY0" fmla="*/ 0 h 2844142"/>
              <a:gd name="connsiteX1" fmla="*/ 7563388 w 7563388"/>
              <a:gd name="connsiteY1" fmla="*/ 0 h 2844142"/>
              <a:gd name="connsiteX2" fmla="*/ 7563388 w 7563388"/>
              <a:gd name="connsiteY2" fmla="*/ 523220 h 2844142"/>
              <a:gd name="connsiteX3" fmla="*/ 2548 w 7563388"/>
              <a:gd name="connsiteY3" fmla="*/ 523220 h 2844142"/>
              <a:gd name="connsiteX4" fmla="*/ 2548 w 7563388"/>
              <a:gd name="connsiteY4" fmla="*/ 0 h 2844142"/>
              <a:gd name="connsiteX0" fmla="*/ 0 w 7563388"/>
              <a:gd name="connsiteY0" fmla="*/ 483690 h 2844142"/>
              <a:gd name="connsiteX1" fmla="*/ 1158084 w 7563388"/>
              <a:gd name="connsiteY1" fmla="*/ 2844142 h 2844142"/>
              <a:gd name="connsiteX2" fmla="*/ 0 w 7563388"/>
              <a:gd name="connsiteY2" fmla="*/ 483690 h 2844142"/>
              <a:gd name="connsiteX0" fmla="*/ 2548 w 7563388"/>
              <a:gd name="connsiteY0" fmla="*/ 0 h 2935582"/>
              <a:gd name="connsiteX1" fmla="*/ 7563388 w 7563388"/>
              <a:gd name="connsiteY1" fmla="*/ 0 h 2935582"/>
              <a:gd name="connsiteX2" fmla="*/ 7563388 w 7563388"/>
              <a:gd name="connsiteY2" fmla="*/ 523220 h 2935582"/>
              <a:gd name="connsiteX3" fmla="*/ 2548 w 7563388"/>
              <a:gd name="connsiteY3" fmla="*/ 523220 h 2935582"/>
              <a:gd name="connsiteX4" fmla="*/ 2548 w 7563388"/>
              <a:gd name="connsiteY4" fmla="*/ 0 h 2935582"/>
              <a:gd name="connsiteX0" fmla="*/ 0 w 7563388"/>
              <a:gd name="connsiteY0" fmla="*/ 483690 h 2935582"/>
              <a:gd name="connsiteX1" fmla="*/ 1249524 w 7563388"/>
              <a:gd name="connsiteY1" fmla="*/ 2935582 h 2935582"/>
              <a:gd name="connsiteX0" fmla="*/ 2548 w 7563388"/>
              <a:gd name="connsiteY0" fmla="*/ 0 h 2935582"/>
              <a:gd name="connsiteX1" fmla="*/ 7563388 w 7563388"/>
              <a:gd name="connsiteY1" fmla="*/ 0 h 2935582"/>
              <a:gd name="connsiteX2" fmla="*/ 7563388 w 7563388"/>
              <a:gd name="connsiteY2" fmla="*/ 523220 h 2935582"/>
              <a:gd name="connsiteX3" fmla="*/ 2548 w 7563388"/>
              <a:gd name="connsiteY3" fmla="*/ 523220 h 2935582"/>
              <a:gd name="connsiteX4" fmla="*/ 2548 w 7563388"/>
              <a:gd name="connsiteY4" fmla="*/ 0 h 2935582"/>
              <a:gd name="connsiteX0" fmla="*/ 0 w 7563388"/>
              <a:gd name="connsiteY0" fmla="*/ 483690 h 2935582"/>
              <a:gd name="connsiteX1" fmla="*/ 1112364 w 7563388"/>
              <a:gd name="connsiteY1" fmla="*/ 2935582 h 293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63388" h="2935582" extrusionOk="0">
                <a:moveTo>
                  <a:pt x="2548" y="0"/>
                </a:moveTo>
                <a:lnTo>
                  <a:pt x="7563388" y="0"/>
                </a:lnTo>
                <a:lnTo>
                  <a:pt x="7563388" y="523220"/>
                </a:lnTo>
                <a:lnTo>
                  <a:pt x="2548" y="523220"/>
                </a:lnTo>
                <a:lnTo>
                  <a:pt x="2548" y="0"/>
                </a:lnTo>
                <a:close/>
              </a:path>
              <a:path w="7563388" h="2935582" fill="none" extrusionOk="0">
                <a:moveTo>
                  <a:pt x="0" y="483690"/>
                </a:moveTo>
                <a:cubicBezTo>
                  <a:pt x="386028" y="1270507"/>
                  <a:pt x="1112364" y="2935582"/>
                  <a:pt x="1112364" y="293558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video is decoded and fed to the </a:t>
            </a:r>
            <a:r>
              <a:rPr lang="en-US" altLang="zh-TW" sz="2800" dirty="0" err="1" smtClean="0"/>
              <a:t>IRoI</a:t>
            </a:r>
            <a:r>
              <a:rPr lang="en-US" altLang="zh-TW" sz="2800" dirty="0" smtClean="0"/>
              <a:t> video encoder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59632" y="1124744"/>
            <a:ext cx="5112568" cy="523220"/>
          </a:xfrm>
          <a:prstGeom prst="borderCallout1">
            <a:avLst>
              <a:gd name="adj1" fmla="val 101277"/>
              <a:gd name="adj2" fmla="val 3859"/>
              <a:gd name="adj3" fmla="val 355644"/>
              <a:gd name="adj4" fmla="val 16184"/>
            </a:avLst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creates multiple resolution layers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247964" y="1852781"/>
            <a:ext cx="4248472" cy="954107"/>
          </a:xfrm>
          <a:prstGeom prst="borderCallout1">
            <a:avLst>
              <a:gd name="adj1" fmla="val 101904"/>
              <a:gd name="adj2" fmla="val 29838"/>
              <a:gd name="adj3" fmla="val 117761"/>
              <a:gd name="adj4" fmla="val 4129"/>
            </a:avLst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layers are subdivided into</a:t>
            </a:r>
          </a:p>
          <a:p>
            <a:pPr algn="ctr"/>
            <a:r>
              <a:rPr lang="en-US" altLang="zh-TW" sz="2800" dirty="0" smtClean="0"/>
              <a:t>non-overlapping tiles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1060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5814754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/>
              <a:t>Fig. 3. Overview of System Architecture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2" y="2564904"/>
            <a:ext cx="9144000" cy="314390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452272" y="1325176"/>
            <a:ext cx="5652120" cy="954107"/>
          </a:xfrm>
          <a:prstGeom prst="borderCallout1">
            <a:avLst>
              <a:gd name="adj1" fmla="val 100212"/>
              <a:gd name="adj2" fmla="val 45593"/>
              <a:gd name="adj3" fmla="val 187573"/>
              <a:gd name="adj4" fmla="val 16403"/>
            </a:avLst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A thumbnail overview is created and encoded using an H.264/AVC encoder.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51520" y="591642"/>
            <a:ext cx="8352928" cy="523220"/>
          </a:xfrm>
          <a:prstGeom prst="borderCallout1">
            <a:avLst>
              <a:gd name="adj1" fmla="val 103219"/>
              <a:gd name="adj2" fmla="val 20129"/>
              <a:gd name="adj3" fmla="val 447464"/>
              <a:gd name="adj4" fmla="val 40851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Each tile is independently compressed using H.264/AVC.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2273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2064</Words>
  <Application>Microsoft Office PowerPoint</Application>
  <PresentationFormat>如螢幕大小 (4:3)</PresentationFormat>
  <Paragraphs>263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An Interactive Region-of-Interest Video Streaming System for Online Lecture Viewing</vt:lpstr>
      <vt:lpstr>PowerPoint 簡報</vt:lpstr>
      <vt:lpstr>PowerPoint 簡報</vt:lpstr>
      <vt:lpstr>Introduction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3.1. Proposed Coding Scheme</vt:lpstr>
      <vt:lpstr>3.1. Proposed Coding Scheme</vt:lpstr>
      <vt:lpstr>PowerPoint 簡報</vt:lpstr>
      <vt:lpstr>PowerPoint 簡報</vt:lpstr>
      <vt:lpstr>PowerPoint 簡報</vt:lpstr>
      <vt:lpstr>3.3. Adaptive Frame Skipping for IRoI Video Coding</vt:lpstr>
      <vt:lpstr>PowerPoint 簡報</vt:lpstr>
      <vt:lpstr>PowerPoint 簡報</vt:lpstr>
      <vt:lpstr>4.1. Tracking mode</vt:lpstr>
      <vt:lpstr>PowerPoint 簡報</vt:lpstr>
      <vt:lpstr>4.2. Preset mode</vt:lpstr>
      <vt:lpstr>PowerPoint 簡報</vt:lpstr>
      <vt:lpstr>5.  Slide Recognition</vt:lpstr>
      <vt:lpstr>5.  Slide Recognition</vt:lpstr>
      <vt:lpstr>PowerPoint 簡報</vt:lpstr>
      <vt:lpstr>6.  Pilot Project Evaluation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7.  Conclusions</vt:lpstr>
      <vt:lpstr>7. 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Interactive Region-of-Interest Video Streaming System for Online Lecture Viewing</dc:title>
  <dc:creator>Laura</dc:creator>
  <cp:lastModifiedBy>Laura</cp:lastModifiedBy>
  <cp:revision>74</cp:revision>
  <dcterms:created xsi:type="dcterms:W3CDTF">2014-04-06T07:20:01Z</dcterms:created>
  <dcterms:modified xsi:type="dcterms:W3CDTF">2014-04-06T17:27:16Z</dcterms:modified>
</cp:coreProperties>
</file>