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8" r:id="rId11"/>
    <p:sldId id="269" r:id="rId12"/>
    <p:sldId id="273" r:id="rId13"/>
    <p:sldId id="270" r:id="rId14"/>
    <p:sldId id="274" r:id="rId15"/>
    <p:sldId id="271" r:id="rId16"/>
    <p:sldId id="272" r:id="rId17"/>
    <p:sldId id="263" r:id="rId18"/>
    <p:sldId id="264" r:id="rId19"/>
    <p:sldId id="265" r:id="rId20"/>
    <p:sldId id="275" r:id="rId21"/>
    <p:sldId id="277" r:id="rId22"/>
    <p:sldId id="286" r:id="rId23"/>
    <p:sldId id="287" r:id="rId24"/>
    <p:sldId id="276" r:id="rId25"/>
    <p:sldId id="278" r:id="rId26"/>
    <p:sldId id="280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2840" autoAdjust="0"/>
  </p:normalViewPr>
  <p:slideViewPr>
    <p:cSldViewPr>
      <p:cViewPr varScale="1">
        <p:scale>
          <a:sx n="81" d="100"/>
          <a:sy n="81" d="100"/>
        </p:scale>
        <p:origin x="-171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D7FB7-8F0B-4731-8722-B6D637C97D8D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33BE4-9985-4874-95B4-39B4900E36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45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authors believe that people generally</a:t>
            </a:r>
            <a:r>
              <a:rPr lang="en-US" altLang="zh-TW" baseline="0" dirty="0" smtClean="0"/>
              <a:t> care about the turnaround time of a service, so they choose deadlines as the performance requirements.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325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sometimes, we need to make a decision to run tasks on their non-cost-efficient</a:t>
            </a:r>
            <a:r>
              <a:rPr lang="en-US" altLang="zh-TW" baseline="0" dirty="0" smtClean="0"/>
              <a:t> machines to consolidate partial instance hours and we call this process instance consolidation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5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hybrid applications are mix of pipeline applications and parallel applications</a:t>
            </a:r>
          </a:p>
          <a:p>
            <a:r>
              <a:rPr lang="en-US" altLang="zh-TW" dirty="0" smtClean="0"/>
              <a:t>each of these workloads is a </a:t>
            </a:r>
            <a:r>
              <a:rPr lang="en-US" altLang="zh-TW" baseline="0" dirty="0" smtClean="0"/>
              <a:t> typical application or scenario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299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It is a challenge</a:t>
            </a:r>
            <a:r>
              <a:rPr lang="en-US" altLang="zh-TW" baseline="0" dirty="0" smtClean="0"/>
              <a:t> to establish a baseline to compare the mechanism because cost-efficiency is usually not a first-class concern for existing research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starts with the cheapest plan and iteratively improves the plan based on the cost-efficiency rank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until the budget cap is reached</a:t>
            </a:r>
            <a:endParaRPr lang="en-US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287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authors</a:t>
            </a:r>
            <a:r>
              <a:rPr lang="en-US" altLang="zh-TW" baseline="0" dirty="0" smtClean="0"/>
              <a:t> won’t detail the information of the task running time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965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following three slides are the test results with different workload patterns</a:t>
            </a:r>
          </a:p>
          <a:p>
            <a:r>
              <a:rPr lang="en-US" altLang="zh-TW" dirty="0" smtClean="0"/>
              <a:t>for</a:t>
            </a:r>
            <a:r>
              <a:rPr lang="en-US" altLang="zh-TW" baseline="0" dirty="0" smtClean="0"/>
              <a:t> each application model and deadline, the authors show the total running cost and the average instance utilization information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55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GAIN approach however always schedules</a:t>
            </a:r>
            <a:r>
              <a:rPr lang="en-US" altLang="zh-TW" baseline="0" dirty="0" smtClean="0"/>
              <a:t> the tasks on their preferred cost-efficient instances. In this way, it achieves cost optimization for each job and saves more cost than Greedy</a:t>
            </a:r>
          </a:p>
          <a:p>
            <a:r>
              <a:rPr lang="en-US" altLang="zh-TW" baseline="0" dirty="0" smtClean="0"/>
              <a:t>more and more jobs are submitted quickly, all instances are filled with tasks and partial instance-hours becomes fewer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141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they test the extreme cases for heavy</a:t>
            </a:r>
            <a:r>
              <a:rPr lang="en-US" altLang="zh-TW" baseline="0" dirty="0" smtClean="0"/>
              <a:t> workload and light workload</a:t>
            </a:r>
          </a:p>
          <a:p>
            <a:r>
              <a:rPr lang="en-US" altLang="zh-TW" dirty="0" smtClean="0"/>
              <a:t>light workload –</a:t>
            </a:r>
            <a:r>
              <a:rPr lang="en-US" altLang="zh-TW" baseline="0" dirty="0" smtClean="0"/>
              <a:t> because instances are not fully utilized and there could be a large portion of unutilized instances hours</a:t>
            </a:r>
          </a:p>
          <a:p>
            <a:r>
              <a:rPr lang="en-US" altLang="zh-TW" baseline="0" dirty="0" smtClean="0"/>
              <a:t>Greedy approach works better than GAIN when workload volume is low because it schedules as many tasks on the cheapest machines as possible, which is actually an instance consolidation strategy</a:t>
            </a:r>
          </a:p>
          <a:p>
            <a:r>
              <a:rPr lang="en-US" altLang="zh-TW" baseline="0" dirty="0" smtClean="0"/>
              <a:t>SCS works better than Greedy and GAIN in both cases</a:t>
            </a:r>
          </a:p>
          <a:p>
            <a:r>
              <a:rPr lang="en-US" altLang="zh-TW" baseline="0" dirty="0" smtClean="0"/>
              <a:t>this is the result of pipeline application, but the parallel and hybrid applications show the similar performance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56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application owner</a:t>
            </a:r>
            <a:r>
              <a:rPr lang="en-US" altLang="zh-TW" baseline="0" dirty="0" smtClean="0"/>
              <a:t> deploys the application in a cloud provider</a:t>
            </a:r>
          </a:p>
          <a:p>
            <a:r>
              <a:rPr lang="en-US" altLang="zh-TW" baseline="0" dirty="0" smtClean="0"/>
              <a:t>application users submit jobs with performance requirements to the application</a:t>
            </a:r>
          </a:p>
          <a:p>
            <a:r>
              <a:rPr lang="en-US" altLang="zh-TW" baseline="0" dirty="0" smtClean="0"/>
              <a:t>application owner purchases resources from the cloud provider to run the application and service job requests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2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Jobs can be categorized into different classes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based on their processing flows</a:t>
            </a:r>
            <a:endParaRPr lang="zh-TW" altLang="en-US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29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Partial-hour consumption is always rounded</a:t>
            </a:r>
            <a:r>
              <a:rPr lang="en-US" altLang="zh-TW" baseline="0" dirty="0" smtClean="0"/>
              <a:t> up to one hour</a:t>
            </a:r>
          </a:p>
          <a:p>
            <a:r>
              <a:rPr lang="en-US" altLang="zh-TW" baseline="0" dirty="0" smtClean="0"/>
              <a:t>However, it may take some time for an instance to be ready to use</a:t>
            </a:r>
          </a:p>
          <a:p>
            <a:r>
              <a:rPr lang="en-US" altLang="zh-TW" baseline="0" dirty="0" smtClean="0"/>
              <a:t>We call such waiting time as instance acquisition lag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66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save data</a:t>
            </a:r>
            <a:r>
              <a:rPr lang="en-US" altLang="zh-TW" baseline="0" dirty="0" smtClean="0"/>
              <a:t> transfers by using the temporary results stored locally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05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[16] Their approach is to assign deadlines proportionally by tasks’ fastest</a:t>
            </a:r>
            <a:r>
              <a:rPr lang="en-US" altLang="zh-TW" baseline="0" dirty="0" smtClean="0"/>
              <a:t> execution time and search for the cheapest service for each task</a:t>
            </a:r>
          </a:p>
          <a:p>
            <a:r>
              <a:rPr lang="en-US" altLang="zh-TW" baseline="0" dirty="0" smtClean="0"/>
              <a:t>[17] will calculate the job </a:t>
            </a:r>
            <a:r>
              <a:rPr lang="en-US" altLang="zh-TW" baseline="0" dirty="0" err="1" smtClean="0"/>
              <a:t>makespan</a:t>
            </a:r>
            <a:r>
              <a:rPr lang="en-US" altLang="zh-TW" baseline="0" dirty="0" smtClean="0"/>
              <a:t> for an initial deadline assignment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37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[16] Their approach is to assign deadlines proportionally by tasks’ fastest</a:t>
            </a:r>
            <a:r>
              <a:rPr lang="en-US" altLang="zh-TW" baseline="0" dirty="0" smtClean="0"/>
              <a:t> execution time and search for the cheapest service for each task</a:t>
            </a:r>
          </a:p>
          <a:p>
            <a:r>
              <a:rPr lang="en-US" altLang="zh-TW" baseline="0" dirty="0" smtClean="0"/>
              <a:t>[17] will calculate the job </a:t>
            </a:r>
            <a:r>
              <a:rPr lang="en-US" altLang="zh-TW" baseline="0" dirty="0" err="1" smtClean="0"/>
              <a:t>makespan</a:t>
            </a:r>
            <a:r>
              <a:rPr lang="en-US" altLang="zh-TW" baseline="0" dirty="0" smtClean="0"/>
              <a:t> for an initial deadline assignment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37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do parallel</a:t>
            </a:r>
            <a:r>
              <a:rPr lang="en-US" altLang="zh-TW" baseline="0" dirty="0" smtClean="0"/>
              <a:t> reduction to save three instance hours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15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if the ratio is greater than 1, the task cannot be</a:t>
            </a:r>
            <a:r>
              <a:rPr lang="en-US" altLang="zh-TW" baseline="0" dirty="0" smtClean="0"/>
              <a:t> finished in time</a:t>
            </a:r>
          </a:p>
          <a:p>
            <a:r>
              <a:rPr lang="en-US" altLang="zh-TW" baseline="0" dirty="0" smtClean="0"/>
              <a:t>every time when updating the task load vectors, the deadline assignments need to be recalculated</a:t>
            </a:r>
          </a:p>
          <a:p>
            <a:r>
              <a:rPr lang="en-US" altLang="zh-TW" baseline="0" dirty="0" smtClean="0"/>
              <a:t>(some tasks may be finished earlier than their original assigned deadlines and reassignment can possibly allow later tasks to run on cheaper machines)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33BE4-9985-4874-95B4-39B4900E36E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9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21E0-FA82-4E86-8650-EE584754A5CB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FB2C-4D83-46CF-89A5-042A88717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97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21E0-FA82-4E86-8650-EE584754A5CB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FB2C-4D83-46CF-89A5-042A88717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06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21E0-FA82-4E86-8650-EE584754A5CB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FB2C-4D83-46CF-89A5-042A88717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32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21E0-FA82-4E86-8650-EE584754A5CB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FB2C-4D83-46CF-89A5-042A88717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05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21E0-FA82-4E86-8650-EE584754A5CB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FB2C-4D83-46CF-89A5-042A88717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32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21E0-FA82-4E86-8650-EE584754A5CB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FB2C-4D83-46CF-89A5-042A88717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18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21E0-FA82-4E86-8650-EE584754A5CB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FB2C-4D83-46CF-89A5-042A88717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0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21E0-FA82-4E86-8650-EE584754A5CB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FB2C-4D83-46CF-89A5-042A88717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92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21E0-FA82-4E86-8650-EE584754A5CB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FB2C-4D83-46CF-89A5-042A88717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0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21E0-FA82-4E86-8650-EE584754A5CB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FB2C-4D83-46CF-89A5-042A88717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83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21E0-FA82-4E86-8650-EE584754A5CB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FB2C-4D83-46CF-89A5-042A88717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72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21E0-FA82-4E86-8650-EE584754A5CB}" type="datetimeFigureOut">
              <a:rPr lang="zh-TW" altLang="en-US" smtClean="0"/>
              <a:t>2014/7/7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BFB2C-4D83-46CF-89A5-042A887173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34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02073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Auto-Scaling to Minimize Cost and Meet Application</a:t>
            </a:r>
            <a:br>
              <a:rPr lang="en-US" altLang="zh-TW" b="1" dirty="0"/>
            </a:br>
            <a:r>
              <a:rPr lang="en-US" altLang="zh-TW" b="1" dirty="0"/>
              <a:t>Deadlines in Cloud </a:t>
            </a:r>
            <a:r>
              <a:rPr lang="en-US" altLang="zh-TW" b="1" dirty="0" smtClean="0"/>
              <a:t>Workflows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096" y="4062968"/>
            <a:ext cx="4064496" cy="2279104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Ming Mao</a:t>
            </a:r>
          </a:p>
          <a:p>
            <a:r>
              <a:rPr lang="en-US" altLang="zh-TW" dirty="0"/>
              <a:t>Department of Computer Science</a:t>
            </a:r>
          </a:p>
          <a:p>
            <a:r>
              <a:rPr lang="en-US" altLang="zh-TW" dirty="0"/>
              <a:t>University of Virginia</a:t>
            </a:r>
          </a:p>
          <a:p>
            <a:r>
              <a:rPr lang="en-US" altLang="zh-TW" dirty="0"/>
              <a:t>Charlottesville, VA 22904</a:t>
            </a:r>
          </a:p>
          <a:p>
            <a:r>
              <a:rPr lang="en-US" altLang="zh-TW" dirty="0" smtClean="0"/>
              <a:t>ming@cs.virginia.edu</a:t>
            </a:r>
            <a:endParaRPr lang="en-US" altLang="zh-TW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4644008" y="4062968"/>
            <a:ext cx="4064496" cy="2279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Marty Humphrey</a:t>
            </a:r>
          </a:p>
          <a:p>
            <a:r>
              <a:rPr lang="en-US" altLang="zh-TW" dirty="0"/>
              <a:t>Department of Computer Science</a:t>
            </a:r>
          </a:p>
          <a:p>
            <a:r>
              <a:rPr lang="en-US" altLang="zh-TW" dirty="0"/>
              <a:t>University of Virginia</a:t>
            </a:r>
          </a:p>
          <a:p>
            <a:r>
              <a:rPr lang="en-US" altLang="zh-TW" dirty="0"/>
              <a:t>Charlottesville, VA 22904</a:t>
            </a:r>
          </a:p>
          <a:p>
            <a:r>
              <a:rPr lang="en-US" altLang="zh-TW" dirty="0"/>
              <a:t>humphrey@cs.virginia.edu</a:t>
            </a:r>
          </a:p>
        </p:txBody>
      </p:sp>
    </p:spTree>
    <p:extLst>
      <p:ext uri="{BB962C8B-B14F-4D97-AF65-F5344CB8AC3E}">
        <p14:creationId xmlns:p14="http://schemas.microsoft.com/office/powerpoint/2010/main" val="410733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Solution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Step 1 – Task Bundling</a:t>
            </a:r>
          </a:p>
          <a:p>
            <a:pPr marL="0" indent="0">
              <a:buNone/>
            </a:pPr>
            <a:r>
              <a:rPr lang="en-US" altLang="zh-TW" sz="2800" dirty="0" smtClean="0"/>
              <a:t>    - treat adjacent tasks that prefer the same instance type as one task and force them to run on the same instance</a:t>
            </a:r>
          </a:p>
          <a:p>
            <a:endParaRPr lang="en-US" altLang="zh-TW" sz="28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6992"/>
            <a:ext cx="6588224" cy="23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0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Solution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Step 2 – Deadline Assignment</a:t>
            </a:r>
          </a:p>
          <a:p>
            <a:pPr marL="0" indent="0">
              <a:buNone/>
            </a:pPr>
            <a:r>
              <a:rPr lang="en-US" altLang="zh-TW" sz="2800" dirty="0" smtClean="0"/>
              <a:t>    - deadlines are associated with jobs, not tasks</a:t>
            </a:r>
          </a:p>
          <a:p>
            <a:pPr marL="0" indent="0">
              <a:buNone/>
            </a:pPr>
            <a:r>
              <a:rPr lang="en-US" altLang="zh-TW" sz="2800" dirty="0" smtClean="0"/>
              <a:t>    - Use deadline assignment in a DAG [16], assign individual deadlines to tasks proportionally based the processing time on their most cost-efficient machines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If such assignment cannot finish all jobs in time, further use a heuristic introduced by [17]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56884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[</a:t>
            </a:r>
            <a:r>
              <a:rPr lang="en-US" altLang="zh-TW" sz="1400" dirty="0"/>
              <a:t>16] J. Yu, R. </a:t>
            </a:r>
            <a:r>
              <a:rPr lang="en-US" altLang="zh-TW" sz="1400" dirty="0" err="1"/>
              <a:t>Buyya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and C. </a:t>
            </a:r>
            <a:r>
              <a:rPr lang="en-US" altLang="zh-TW" sz="1400" dirty="0" err="1" smtClean="0"/>
              <a:t>Tham</a:t>
            </a:r>
            <a:r>
              <a:rPr lang="en-US" altLang="zh-TW" sz="1400" dirty="0" smtClean="0"/>
              <a:t>. </a:t>
            </a:r>
            <a:r>
              <a:rPr lang="en-US" altLang="zh-TW" sz="1400" dirty="0"/>
              <a:t>2005. A Cost-based Scheduling of Scientific Workflow Applications on Utility </a:t>
            </a:r>
            <a:r>
              <a:rPr lang="en-US" altLang="zh-TW" sz="1400" dirty="0" smtClean="0"/>
              <a:t>Grids</a:t>
            </a:r>
            <a:r>
              <a:rPr lang="en-US" altLang="zh-TW" sz="1400" dirty="0"/>
              <a:t>. </a:t>
            </a:r>
            <a:r>
              <a:rPr lang="en-US" altLang="zh-TW" sz="1400" i="1" dirty="0"/>
              <a:t>In Proceedings of the First IEEE International Conference on e-Science and Grid Computing</a:t>
            </a:r>
            <a:r>
              <a:rPr lang="en-US" altLang="zh-TW" sz="1400" dirty="0"/>
              <a:t>. Melbourne, Australia, Dec. 2005, pp. 140-147</a:t>
            </a:r>
            <a:r>
              <a:rPr lang="en-US" altLang="zh-TW" sz="1400" dirty="0" smtClean="0"/>
              <a:t>.</a:t>
            </a:r>
          </a:p>
          <a:p>
            <a:r>
              <a:rPr lang="en-US" altLang="zh-TW" sz="1400" dirty="0" smtClean="0"/>
              <a:t>[</a:t>
            </a:r>
            <a:r>
              <a:rPr lang="en-US" altLang="zh-TW" sz="1400" dirty="0"/>
              <a:t>17] R. </a:t>
            </a:r>
            <a:r>
              <a:rPr lang="en-US" altLang="zh-TW" sz="1400" dirty="0" err="1"/>
              <a:t>Sakellariou</a:t>
            </a:r>
            <a:r>
              <a:rPr lang="en-US" altLang="zh-TW" sz="1400" dirty="0"/>
              <a:t> and H. Zhao. 2005. Scheduling Workflows with Budget Constraints. </a:t>
            </a:r>
            <a:r>
              <a:rPr lang="en-US" altLang="zh-TW" sz="1400" i="1" dirty="0"/>
              <a:t>Integrated Research in Grid Computing. </a:t>
            </a:r>
            <a:r>
              <a:rPr lang="en-US" altLang="zh-TW" sz="1400" i="1" dirty="0" err="1"/>
              <a:t>CoreGrid</a:t>
            </a:r>
            <a:r>
              <a:rPr lang="en-US" altLang="zh-TW" sz="1400" i="1" dirty="0"/>
              <a:t> series</a:t>
            </a:r>
            <a:r>
              <a:rPr lang="en-US" altLang="zh-TW" sz="1400" dirty="0"/>
              <a:t>, Springer-</a:t>
            </a:r>
            <a:r>
              <a:rPr lang="en-US" altLang="zh-TW" sz="1400" dirty="0" err="1"/>
              <a:t>Verlag</a:t>
            </a:r>
            <a:r>
              <a:rPr lang="en-US" altLang="zh-TW" sz="1400" dirty="0"/>
              <a:t>, 2005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6777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Solution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Step 2 – Deadline Assignment</a:t>
            </a:r>
          </a:p>
          <a:p>
            <a:pPr marL="0" indent="0">
              <a:buNone/>
            </a:pPr>
            <a:r>
              <a:rPr lang="en-US" altLang="zh-TW" sz="2800" dirty="0" smtClean="0"/>
              <a:t>    - deadlines are associated with jobs, not tasks</a:t>
            </a:r>
          </a:p>
          <a:p>
            <a:pPr marL="0" indent="0">
              <a:buNone/>
            </a:pPr>
            <a:r>
              <a:rPr lang="en-US" altLang="zh-TW" sz="2800" dirty="0" smtClean="0"/>
              <a:t>    - Use deadline assignment in a DAG [16], assign individual deadlines to tasks proportionally based the processing time on their most cost-efficient machines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If such assignment cannot finish all jobs in time, further use a heuristic introduced by [17]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56884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[</a:t>
            </a:r>
            <a:r>
              <a:rPr lang="en-US" altLang="zh-TW" sz="1400" dirty="0"/>
              <a:t>16] J. Yu, R. </a:t>
            </a:r>
            <a:r>
              <a:rPr lang="en-US" altLang="zh-TW" sz="1400" dirty="0" err="1"/>
              <a:t>Buyya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and C. </a:t>
            </a:r>
            <a:r>
              <a:rPr lang="en-US" altLang="zh-TW" sz="1400" dirty="0" err="1" smtClean="0"/>
              <a:t>Tham</a:t>
            </a:r>
            <a:r>
              <a:rPr lang="en-US" altLang="zh-TW" sz="1400" dirty="0" smtClean="0"/>
              <a:t>. </a:t>
            </a:r>
            <a:r>
              <a:rPr lang="en-US" altLang="zh-TW" sz="1400" dirty="0"/>
              <a:t>2005. A Cost-based Scheduling of Scientific Workflow Applications on Utility </a:t>
            </a:r>
            <a:r>
              <a:rPr lang="en-US" altLang="zh-TW" sz="1400" dirty="0" smtClean="0"/>
              <a:t>Grids</a:t>
            </a:r>
            <a:r>
              <a:rPr lang="en-US" altLang="zh-TW" sz="1400" dirty="0"/>
              <a:t>. </a:t>
            </a:r>
            <a:r>
              <a:rPr lang="en-US" altLang="zh-TW" sz="1400" i="1" dirty="0"/>
              <a:t>In Proceedings of the First IEEE International Conference on e-Science and Grid Computing</a:t>
            </a:r>
            <a:r>
              <a:rPr lang="en-US" altLang="zh-TW" sz="1400" dirty="0"/>
              <a:t>. Melbourne, Australia, Dec. 2005, pp. 140-147</a:t>
            </a:r>
            <a:r>
              <a:rPr lang="en-US" altLang="zh-TW" sz="1400" dirty="0" smtClean="0"/>
              <a:t>.</a:t>
            </a:r>
          </a:p>
          <a:p>
            <a:r>
              <a:rPr lang="en-US" altLang="zh-TW" sz="1400" dirty="0" smtClean="0"/>
              <a:t>[</a:t>
            </a:r>
            <a:r>
              <a:rPr lang="en-US" altLang="zh-TW" sz="1400" dirty="0"/>
              <a:t>17] R. </a:t>
            </a:r>
            <a:r>
              <a:rPr lang="en-US" altLang="zh-TW" sz="1400" dirty="0" err="1"/>
              <a:t>Sakellariou</a:t>
            </a:r>
            <a:r>
              <a:rPr lang="en-US" altLang="zh-TW" sz="1400" dirty="0"/>
              <a:t> and H. Zhao. 2005. Scheduling Workflows with Budget Constraints. </a:t>
            </a:r>
            <a:r>
              <a:rPr lang="en-US" altLang="zh-TW" sz="1400" i="1" dirty="0"/>
              <a:t>Integrated Research in Grid Computing. </a:t>
            </a:r>
            <a:r>
              <a:rPr lang="en-US" altLang="zh-TW" sz="1400" i="1" dirty="0" err="1"/>
              <a:t>CoreGrid</a:t>
            </a:r>
            <a:r>
              <a:rPr lang="en-US" altLang="zh-TW" sz="1400" i="1" dirty="0"/>
              <a:t> series</a:t>
            </a:r>
            <a:r>
              <a:rPr lang="en-US" altLang="zh-TW" sz="1400" dirty="0"/>
              <a:t>, Springer-</a:t>
            </a:r>
            <a:r>
              <a:rPr lang="en-US" altLang="zh-TW" sz="1400" dirty="0" err="1"/>
              <a:t>Verlag</a:t>
            </a:r>
            <a:r>
              <a:rPr lang="en-US" altLang="zh-TW" sz="1400" dirty="0"/>
              <a:t>, 2005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086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Solution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Step 2 – Deadline Assignment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2132856"/>
            <a:ext cx="8100392" cy="24760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4797152"/>
            <a:ext cx="8100392" cy="19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7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Solution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Step 3 – Scaling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define load vector (LV) for each task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after deadline assignment, an execution interval [T</a:t>
            </a:r>
            <a:r>
              <a:rPr lang="en-US" altLang="zh-TW" sz="2800" baseline="-25000" dirty="0" smtClean="0"/>
              <a:t>0</a:t>
            </a:r>
            <a:r>
              <a:rPr lang="en-US" altLang="zh-TW" sz="2800" dirty="0" smtClean="0"/>
              <a:t>, T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 smtClean="0"/>
              <a:t>] is scheduled for each task, and we know its running time on </a:t>
            </a:r>
            <a:r>
              <a:rPr lang="en-US" altLang="zh-TW" sz="2800" dirty="0" err="1" smtClean="0"/>
              <a:t>VM</a:t>
            </a:r>
            <a:r>
              <a:rPr lang="en-US" altLang="zh-TW" sz="2800" baseline="-25000" dirty="0" err="1" smtClean="0"/>
              <a:t>m</a:t>
            </a:r>
            <a:r>
              <a:rPr lang="en-US" altLang="zh-TW" sz="2800" dirty="0" smtClean="0"/>
              <a:t> is t</a:t>
            </a:r>
            <a:r>
              <a:rPr lang="en-US" altLang="zh-TW" sz="2800" baseline="-25000" dirty="0" smtClean="0"/>
              <a:t>m</a:t>
            </a:r>
            <a:r>
              <a:rPr lang="en-US" altLang="zh-TW" sz="2800" dirty="0" smtClean="0"/>
              <a:t> =&gt; LV is defined as [t</a:t>
            </a:r>
            <a:r>
              <a:rPr lang="en-US" altLang="zh-TW" sz="2800" baseline="-25000" dirty="0" smtClean="0"/>
              <a:t>m</a:t>
            </a:r>
            <a:r>
              <a:rPr lang="en-US" altLang="zh-TW" sz="2800" dirty="0" smtClean="0"/>
              <a:t>/(T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 smtClean="0"/>
              <a:t>-T</a:t>
            </a:r>
            <a:r>
              <a:rPr lang="en-US" altLang="zh-TW" sz="2800" baseline="-25000" dirty="0" smtClean="0"/>
              <a:t>0</a:t>
            </a:r>
            <a:r>
              <a:rPr lang="en-US" altLang="zh-TW" sz="2800" dirty="0" smtClean="0"/>
              <a:t>)]</a:t>
            </a:r>
            <a:endParaRPr lang="en-US" altLang="zh-TW" sz="2800" baseline="-25000" dirty="0"/>
          </a:p>
          <a:p>
            <a:pPr marL="0" indent="0">
              <a:buNone/>
            </a:pPr>
            <a:r>
              <a:rPr lang="en-US" altLang="zh-TW" sz="2800" baseline="-25000" dirty="0"/>
              <a:t> </a:t>
            </a:r>
            <a:r>
              <a:rPr lang="en-US" altLang="zh-TW" sz="2800" dirty="0" smtClean="0"/>
              <a:t>   - consider instance acquisition lag =&gt; </a:t>
            </a:r>
            <a:r>
              <a:rPr lang="en-US" altLang="zh-TW" sz="2800" dirty="0"/>
              <a:t>[T</a:t>
            </a:r>
            <a:r>
              <a:rPr lang="en-US" altLang="zh-TW" sz="2800" baseline="-25000" dirty="0"/>
              <a:t>0</a:t>
            </a:r>
            <a:r>
              <a:rPr lang="en-US" altLang="zh-TW" sz="2800" dirty="0"/>
              <a:t>, T</a:t>
            </a:r>
            <a:r>
              <a:rPr lang="en-US" altLang="zh-TW" sz="2800" baseline="-25000" dirty="0"/>
              <a:t>1</a:t>
            </a:r>
            <a:r>
              <a:rPr lang="en-US" altLang="zh-TW" sz="2800" dirty="0" smtClean="0"/>
              <a:t>] should be </a:t>
            </a:r>
            <a:r>
              <a:rPr lang="en-US" altLang="zh-TW" sz="2800" dirty="0"/>
              <a:t>[</a:t>
            </a:r>
            <a:r>
              <a:rPr lang="en-US" altLang="zh-TW" sz="2800" dirty="0" smtClean="0"/>
              <a:t>T</a:t>
            </a:r>
            <a:r>
              <a:rPr lang="en-US" altLang="zh-TW" sz="2800" baseline="-25000" dirty="0" smtClean="0"/>
              <a:t>0</a:t>
            </a:r>
            <a:r>
              <a:rPr lang="en-US" altLang="zh-TW" sz="2800" dirty="0" smtClean="0"/>
              <a:t> + </a:t>
            </a:r>
            <a:r>
              <a:rPr lang="en-US" altLang="zh-TW" sz="2800" dirty="0" err="1" smtClean="0"/>
              <a:t>lag</a:t>
            </a:r>
            <a:r>
              <a:rPr lang="en-US" altLang="zh-TW" sz="2800" baseline="-25000" dirty="0" err="1" smtClean="0"/>
              <a:t>v</a:t>
            </a:r>
            <a:r>
              <a:rPr lang="en-US" altLang="zh-TW" sz="2800" dirty="0" smtClean="0"/>
              <a:t>, </a:t>
            </a:r>
            <a:r>
              <a:rPr lang="en-US" altLang="zh-TW" sz="2800" dirty="0"/>
              <a:t>T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]</a:t>
            </a:r>
            <a:endParaRPr lang="en-US" altLang="zh-TW" sz="28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5" y="4941168"/>
            <a:ext cx="7792950" cy="17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Solution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Step 4 – Instance Consolidation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avoid partial instance hours to save money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" y="2640116"/>
            <a:ext cx="5568300" cy="41846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53136"/>
            <a:ext cx="4572000" cy="1825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77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Solution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Step 5 – Dynamic Scheduling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after deadline assignment and instance consolidation, every task in scheduled to a VM type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use Earliest Deadline First (EDF) algorithm to sort tasks by their deadlines for each VM type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EDF is the optimal scheduling </a:t>
            </a:r>
            <a:r>
              <a:rPr lang="en-US" altLang="zh-TW" sz="2800" dirty="0" err="1" smtClean="0"/>
              <a:t>algo</a:t>
            </a:r>
            <a:r>
              <a:rPr lang="en-US" altLang="zh-TW" sz="2800" dirty="0" smtClean="0"/>
              <a:t>. in this case [37][38]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[</a:t>
            </a:r>
            <a:r>
              <a:rPr lang="en-US" altLang="zh-TW" sz="1400" dirty="0"/>
              <a:t>37] Earliest Deadline First Scheduling. http://en.wikipedia.org-/wiki/Earliest_deadline_first_scheduling </a:t>
            </a:r>
          </a:p>
          <a:p>
            <a:r>
              <a:rPr lang="en-US" altLang="zh-TW" sz="1400" dirty="0"/>
              <a:t>[38] Earliest Deadline First Scheduling. http://retis.sssup.it-/~lipari/courses/str06/10.edf.pdf </a:t>
            </a:r>
          </a:p>
        </p:txBody>
      </p:sp>
    </p:spTree>
    <p:extLst>
      <p:ext uri="{BB962C8B-B14F-4D97-AF65-F5344CB8AC3E}">
        <p14:creationId xmlns:p14="http://schemas.microsoft.com/office/powerpoint/2010/main" val="467773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Evaluation</a:t>
            </a:r>
            <a:endParaRPr lang="zh-TW" altLang="en-US" sz="40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700808"/>
            <a:ext cx="7452320" cy="3686466"/>
          </a:xfrm>
        </p:spPr>
      </p:pic>
      <p:sp>
        <p:nvSpPr>
          <p:cNvPr id="4" name="文字方塊 3"/>
          <p:cNvSpPr txBox="1"/>
          <p:nvPr/>
        </p:nvSpPr>
        <p:spPr>
          <a:xfrm>
            <a:off x="0" y="611933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[</a:t>
            </a:r>
            <a:r>
              <a:rPr lang="en-US" altLang="zh-TW" sz="1400" dirty="0"/>
              <a:t>16] J. Yu, R. </a:t>
            </a:r>
            <a:r>
              <a:rPr lang="en-US" altLang="zh-TW" sz="1400" dirty="0" err="1"/>
              <a:t>Buyya</a:t>
            </a:r>
            <a:r>
              <a:rPr lang="en-US" altLang="zh-TW" sz="1400" dirty="0"/>
              <a:t> and C. </a:t>
            </a:r>
            <a:r>
              <a:rPr lang="en-US" altLang="zh-TW" sz="1400" dirty="0" err="1"/>
              <a:t>Tham</a:t>
            </a:r>
            <a:r>
              <a:rPr lang="en-US" altLang="zh-TW" sz="1400" dirty="0"/>
              <a:t>. 2005. A Cost-based Scheduling of Scientific Workflow Applications on Utility </a:t>
            </a:r>
            <a:r>
              <a:rPr lang="en-US" altLang="zh-TW" sz="1400" dirty="0" smtClean="0"/>
              <a:t>Grids</a:t>
            </a:r>
            <a:r>
              <a:rPr lang="en-US" altLang="zh-TW" sz="1400" dirty="0"/>
              <a:t>. </a:t>
            </a:r>
            <a:r>
              <a:rPr lang="en-US" altLang="zh-TW" sz="1400" i="1" dirty="0"/>
              <a:t>In Proceedings of the First IEEE International Conference on e-Science and Grid Computing</a:t>
            </a:r>
            <a:r>
              <a:rPr lang="en-US" altLang="zh-TW" sz="1400" dirty="0"/>
              <a:t>. Melbourne, Australia, Dec. 2005, pp. 140-147. </a:t>
            </a:r>
          </a:p>
        </p:txBody>
      </p:sp>
    </p:spTree>
    <p:extLst>
      <p:ext uri="{BB962C8B-B14F-4D97-AF65-F5344CB8AC3E}">
        <p14:creationId xmlns:p14="http://schemas.microsoft.com/office/powerpoint/2010/main" val="67895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Evaluation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The prices of these VMs are the same as Amazon EC2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9" y="2780928"/>
            <a:ext cx="7005682" cy="27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54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Evaluation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91703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Two existing approaches as the baseline: </a:t>
            </a:r>
            <a:r>
              <a:rPr lang="en-US" altLang="zh-TW" sz="2800" i="1" dirty="0" smtClean="0"/>
              <a:t>Greedy</a:t>
            </a:r>
            <a:r>
              <a:rPr lang="en-US" altLang="zh-TW" sz="2800" dirty="0" smtClean="0"/>
              <a:t>[16] and </a:t>
            </a:r>
            <a:r>
              <a:rPr lang="en-US" altLang="zh-TW" sz="2800" i="1" dirty="0" smtClean="0"/>
              <a:t>GAIN</a:t>
            </a:r>
            <a:r>
              <a:rPr lang="en-US" altLang="zh-TW" sz="2800" dirty="0" smtClean="0"/>
              <a:t>[17]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</a:t>
            </a:r>
            <a:r>
              <a:rPr lang="en-US" altLang="zh-TW" sz="2800" i="1" dirty="0" smtClean="0"/>
              <a:t>Greedy</a:t>
            </a:r>
            <a:r>
              <a:rPr lang="en-US" altLang="zh-TW" sz="2800" dirty="0" smtClean="0"/>
              <a:t>: always try to find the cheapest instance among all the live instances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</a:t>
            </a:r>
            <a:r>
              <a:rPr lang="en-US" altLang="zh-TW" sz="2800" i="1" dirty="0" smtClean="0"/>
              <a:t>GAIN</a:t>
            </a:r>
            <a:r>
              <a:rPr lang="en-US" altLang="zh-TW" sz="2800" dirty="0" smtClean="0"/>
              <a:t>: starts with the cheapest plan and iteratively improves the plan based on the cost-efficiency rank</a:t>
            </a:r>
          </a:p>
          <a:p>
            <a:r>
              <a:rPr lang="en-US" altLang="zh-TW" sz="2800" dirty="0" smtClean="0"/>
              <a:t>Compare to our approach denoted as Scaling-Consolidation-Scheduling (SCS)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56884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[</a:t>
            </a:r>
            <a:r>
              <a:rPr lang="en-US" altLang="zh-TW" sz="1400" dirty="0"/>
              <a:t>16] J. Yu, R. </a:t>
            </a:r>
            <a:r>
              <a:rPr lang="en-US" altLang="zh-TW" sz="1400" dirty="0" err="1"/>
              <a:t>Buyya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and C. </a:t>
            </a:r>
            <a:r>
              <a:rPr lang="en-US" altLang="zh-TW" sz="1400" dirty="0" err="1" smtClean="0"/>
              <a:t>Tham</a:t>
            </a:r>
            <a:r>
              <a:rPr lang="en-US" altLang="zh-TW" sz="1400" dirty="0" smtClean="0"/>
              <a:t>. </a:t>
            </a:r>
            <a:r>
              <a:rPr lang="en-US" altLang="zh-TW" sz="1400" dirty="0"/>
              <a:t>2005. A Cost-based Scheduling of Scientific Workflow Applications on Utility </a:t>
            </a:r>
            <a:r>
              <a:rPr lang="en-US" altLang="zh-TW" sz="1400" dirty="0" smtClean="0"/>
              <a:t>Grids</a:t>
            </a:r>
            <a:r>
              <a:rPr lang="en-US" altLang="zh-TW" sz="1400" dirty="0"/>
              <a:t>. </a:t>
            </a:r>
            <a:r>
              <a:rPr lang="en-US" altLang="zh-TW" sz="1400" i="1" dirty="0"/>
              <a:t>In Proceedings of the First IEEE International Conference on e-Science and Grid Computing</a:t>
            </a:r>
            <a:r>
              <a:rPr lang="en-US" altLang="zh-TW" sz="1400" dirty="0"/>
              <a:t>. Melbourne, Australia, Dec. 2005, pp. 140-147</a:t>
            </a:r>
            <a:r>
              <a:rPr lang="en-US" altLang="zh-TW" sz="1400" dirty="0" smtClean="0"/>
              <a:t>.</a:t>
            </a:r>
          </a:p>
          <a:p>
            <a:r>
              <a:rPr lang="en-US" altLang="zh-TW" sz="1400" dirty="0" smtClean="0"/>
              <a:t>[</a:t>
            </a:r>
            <a:r>
              <a:rPr lang="en-US" altLang="zh-TW" sz="1400" dirty="0"/>
              <a:t>17] R. </a:t>
            </a:r>
            <a:r>
              <a:rPr lang="en-US" altLang="zh-TW" sz="1400" dirty="0" err="1"/>
              <a:t>Sakellariou</a:t>
            </a:r>
            <a:r>
              <a:rPr lang="en-US" altLang="zh-TW" sz="1400" dirty="0"/>
              <a:t> and H. Zhao. 2005. Scheduling Workflows with Budget Constraints. </a:t>
            </a:r>
            <a:r>
              <a:rPr lang="en-US" altLang="zh-TW" sz="1400" i="1" dirty="0"/>
              <a:t>Integrated Research in Grid Computing. </a:t>
            </a:r>
            <a:r>
              <a:rPr lang="en-US" altLang="zh-TW" sz="1400" i="1" dirty="0" err="1"/>
              <a:t>CoreGrid</a:t>
            </a:r>
            <a:r>
              <a:rPr lang="en-US" altLang="zh-TW" sz="1400" i="1" dirty="0"/>
              <a:t> series</a:t>
            </a:r>
            <a:r>
              <a:rPr lang="en-US" altLang="zh-TW" sz="1400" dirty="0"/>
              <a:t>, Springer-</a:t>
            </a:r>
            <a:r>
              <a:rPr lang="en-US" altLang="zh-TW" sz="1400" dirty="0" err="1"/>
              <a:t>Verlag</a:t>
            </a:r>
            <a:r>
              <a:rPr lang="en-US" altLang="zh-TW" sz="1400" dirty="0"/>
              <a:t>, 2005</a:t>
            </a:r>
            <a:r>
              <a:rPr lang="en-US" altLang="zh-TW" sz="1400" dirty="0" smtClean="0"/>
              <a:t>.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7895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Introduction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G</a:t>
            </a:r>
            <a:r>
              <a:rPr lang="en-US" altLang="zh-TW" sz="2800" dirty="0" smtClean="0"/>
              <a:t>oals that auto-scaling framework should achieve:</a:t>
            </a:r>
          </a:p>
          <a:p>
            <a:pPr marL="0" indent="0">
              <a:buNone/>
            </a:pPr>
            <a:r>
              <a:rPr lang="en-US" altLang="zh-TW" sz="2800" dirty="0" smtClean="0"/>
              <a:t>    - balance performance and cost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deliver at least the same level of performance as existing enterprise IT infrastructure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offer different options for computing resources</a:t>
            </a:r>
          </a:p>
          <a:p>
            <a:pPr marL="0" indent="0">
              <a:buNone/>
            </a:pPr>
            <a:r>
              <a:rPr lang="en-US" altLang="zh-TW" sz="2800" dirty="0" smtClean="0"/>
              <a:t>    - notice the considerations of real cloud deployments</a:t>
            </a:r>
          </a:p>
        </p:txBody>
      </p:sp>
    </p:spTree>
    <p:extLst>
      <p:ext uri="{BB962C8B-B14F-4D97-AF65-F5344CB8AC3E}">
        <p14:creationId xmlns:p14="http://schemas.microsoft.com/office/powerpoint/2010/main" val="620767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Evaluation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Have randomly generated task execution time on different types of VMs and tried 50 combinations for each workload pattern =&gt; test results have shown similar performance</a:t>
            </a:r>
          </a:p>
          <a:p>
            <a:r>
              <a:rPr lang="en-US" altLang="zh-TW" sz="2800" dirty="0" smtClean="0"/>
              <a:t>For each application and workload pattern, simulate a 72-hour period for each test with four different deadlines – 0.5 hour, 1 hour, 1.5 hour and 2 hour</a:t>
            </a:r>
          </a:p>
          <a:p>
            <a:r>
              <a:rPr lang="en-US" altLang="zh-TW" sz="2800" dirty="0" smtClean="0"/>
              <a:t>Assume instance acquisition lag is 6.5 min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26092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Evaluation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7" y="1151650"/>
            <a:ext cx="8197707" cy="5373694"/>
          </a:xfrm>
        </p:spPr>
      </p:pic>
    </p:spTree>
    <p:extLst>
      <p:ext uri="{BB962C8B-B14F-4D97-AF65-F5344CB8AC3E}">
        <p14:creationId xmlns:p14="http://schemas.microsoft.com/office/powerpoint/2010/main" val="1226092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Evaluation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6" y="1151650"/>
            <a:ext cx="8164188" cy="5373694"/>
          </a:xfrm>
        </p:spPr>
      </p:pic>
    </p:spTree>
    <p:extLst>
      <p:ext uri="{BB962C8B-B14F-4D97-AF65-F5344CB8AC3E}">
        <p14:creationId xmlns:p14="http://schemas.microsoft.com/office/powerpoint/2010/main" val="3507118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Evaluation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7" y="1174242"/>
            <a:ext cx="8197707" cy="5328509"/>
          </a:xfrm>
        </p:spPr>
      </p:pic>
    </p:spTree>
    <p:extLst>
      <p:ext uri="{BB962C8B-B14F-4D97-AF65-F5344CB8AC3E}">
        <p14:creationId xmlns:p14="http://schemas.microsoft.com/office/powerpoint/2010/main" val="350711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Evaluation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When deadline is short, three approaches tend to have similar performance</a:t>
            </a:r>
          </a:p>
          <a:p>
            <a:r>
              <a:rPr lang="en-US" altLang="zh-TW" sz="2800" dirty="0" smtClean="0"/>
              <a:t>When deadline is longer, </a:t>
            </a:r>
            <a:r>
              <a:rPr lang="en-US" altLang="zh-TW" sz="2800" i="1" dirty="0" smtClean="0"/>
              <a:t>SCS</a:t>
            </a:r>
            <a:r>
              <a:rPr lang="en-US" altLang="zh-TW" sz="2800" dirty="0" smtClean="0"/>
              <a:t> generally can save the most cost and </a:t>
            </a:r>
            <a:r>
              <a:rPr lang="en-US" altLang="zh-TW" sz="2800" i="1" dirty="0" smtClean="0"/>
              <a:t>Greedy</a:t>
            </a:r>
            <a:r>
              <a:rPr lang="en-US" altLang="zh-TW" sz="2800" dirty="0" smtClean="0"/>
              <a:t> approach performs the worst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the importance of choosing suitable types of VMs</a:t>
            </a:r>
          </a:p>
          <a:p>
            <a:r>
              <a:rPr lang="en-US" altLang="zh-TW" sz="2800" dirty="0" smtClean="0"/>
              <a:t>Among the four workload patterns, the Growing case has the highest utilization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when workload volume is high enough, task level cost-efficiency could dominate the overall cost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26092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Evaluation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For light workload volume, placing tasks on their preferred cost-efficient instances may not always save money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72" y="2924944"/>
            <a:ext cx="5642856" cy="34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Conclusion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2609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Introduction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Current mechanisms: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schedule-based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e.g. “Run 10 instances between 8AM to 6PM each day and 2 instances all the other time”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    - rule-based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e.g. “Add 2 instances when average CPU utilization is above 70% for 5 minutes”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245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Introduction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This paper explores a more general application model</a:t>
            </a:r>
          </a:p>
          <a:p>
            <a:r>
              <a:rPr lang="en-US" altLang="zh-TW" sz="2800" dirty="0" smtClean="0"/>
              <a:t>Goal: to ensure that all jobs finish before their respective deadlines</a:t>
            </a:r>
          </a:p>
          <a:p>
            <a:pPr marL="0" indent="0">
              <a:buNone/>
            </a:pPr>
            <a:r>
              <a:rPr lang="en-US" altLang="zh-TW" sz="2800" dirty="0" smtClean="0"/>
              <a:t>    - deadlines are not “hard deadlines”</a:t>
            </a:r>
            <a:endParaRPr lang="en-US" altLang="zh-TW" sz="2800" dirty="0"/>
          </a:p>
          <a:p>
            <a:r>
              <a:rPr lang="en-US" altLang="zh-TW" sz="2800" dirty="0" smtClean="0"/>
              <a:t>Consider both job-level and global-level cost-efficiency</a:t>
            </a:r>
          </a:p>
          <a:p>
            <a:r>
              <a:rPr lang="en-US" altLang="zh-TW" sz="2800" dirty="0" smtClean="0"/>
              <a:t>The approach can save 9.8%-40.4% cost compare to other mechanisms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4067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Problem Formalization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Assumptions</a:t>
            </a:r>
            <a:endParaRPr lang="en-US" altLang="zh-TW" sz="2800" dirty="0"/>
          </a:p>
          <a:p>
            <a:r>
              <a:rPr lang="en-US" altLang="zh-TW" sz="2800" dirty="0" smtClean="0"/>
              <a:t>four roles: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cloud application owner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cloud application users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cloud application itself</a:t>
            </a:r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- cloud resources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7895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Problem Formalization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Assumptions (Cloud Application, Job &amp; Task)</a:t>
            </a:r>
            <a:endParaRPr lang="en-US" altLang="zh-TW" sz="2800" dirty="0"/>
          </a:p>
          <a:p>
            <a:r>
              <a:rPr lang="en-US" altLang="zh-TW" sz="2800" dirty="0" smtClean="0"/>
              <a:t>a cloud application </a:t>
            </a:r>
            <a:r>
              <a:rPr lang="en-US" altLang="zh-TW" sz="2800" dirty="0"/>
              <a:t>c</a:t>
            </a:r>
            <a:r>
              <a:rPr lang="en-US" altLang="zh-TW" sz="2800" dirty="0" smtClean="0"/>
              <a:t>onsists of several service units</a:t>
            </a:r>
          </a:p>
          <a:p>
            <a:r>
              <a:rPr lang="en-US" altLang="zh-TW" sz="2800" dirty="0" smtClean="0"/>
              <a:t>a job consists of sub tasks (simply referred to as </a:t>
            </a:r>
            <a:r>
              <a:rPr lang="en-US" altLang="zh-TW" sz="2800" dirty="0" err="1" smtClean="0"/>
              <a:t>taks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dirty="0"/>
              <a:t>a</a:t>
            </a:r>
            <a:r>
              <a:rPr lang="en-US" altLang="zh-TW" sz="2800" dirty="0" smtClean="0"/>
              <a:t>ll jobs are submitted into the entry unit</a:t>
            </a:r>
          </a:p>
          <a:p>
            <a:r>
              <a:rPr lang="en-US" altLang="zh-TW" sz="2800" dirty="0"/>
              <a:t>j</a:t>
            </a:r>
            <a:r>
              <a:rPr lang="en-US" altLang="zh-TW" sz="2800" dirty="0" smtClean="0"/>
              <a:t>obs can be categorized into different classes</a:t>
            </a:r>
          </a:p>
          <a:p>
            <a:r>
              <a:rPr lang="en-US" altLang="zh-TW" sz="2800" dirty="0"/>
              <a:t>s</a:t>
            </a:r>
            <a:r>
              <a:rPr lang="en-US" altLang="zh-TW" sz="2800" dirty="0" smtClean="0"/>
              <a:t>ervice units can be classified as compute-intensive, I/O-intensive, or neither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1491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Problem Formalization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Assumptions (Cloud r</a:t>
            </a:r>
            <a:r>
              <a:rPr lang="en-US" altLang="zh-TW" sz="2800" dirty="0" smtClean="0"/>
              <a:t>esources &amp; pricing)</a:t>
            </a:r>
          </a:p>
          <a:p>
            <a:r>
              <a:rPr lang="en-US" altLang="zh-TW" sz="2800" dirty="0" smtClean="0"/>
              <a:t>cloud provider offers several types of VMs</a:t>
            </a:r>
          </a:p>
          <a:p>
            <a:r>
              <a:rPr lang="en-US" altLang="zh-TW" sz="2800" dirty="0" smtClean="0"/>
              <a:t>VM instances are priced by hour</a:t>
            </a:r>
          </a:p>
          <a:p>
            <a:r>
              <a:rPr lang="en-US" altLang="zh-TW" sz="2800" dirty="0" smtClean="0"/>
              <a:t>application owner can estimate task processing times on different types of VMs</a:t>
            </a:r>
          </a:p>
          <a:p>
            <a:r>
              <a:rPr lang="en-US" altLang="zh-TW" sz="2800" dirty="0" smtClean="0"/>
              <a:t>cloud instances can be acquired at any time, but there are instance acquisition lags</a:t>
            </a:r>
          </a:p>
          <a:p>
            <a:r>
              <a:rPr lang="en-US" altLang="zh-TW" sz="2800" dirty="0" smtClean="0"/>
              <a:t>do not consider jobs with theoretically impossible deadlines</a:t>
            </a:r>
          </a:p>
        </p:txBody>
      </p:sp>
    </p:spTree>
    <p:extLst>
      <p:ext uri="{BB962C8B-B14F-4D97-AF65-F5344CB8AC3E}">
        <p14:creationId xmlns:p14="http://schemas.microsoft.com/office/powerpoint/2010/main" val="67895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Solution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first calculate number of VMs needed</a:t>
            </a:r>
          </a:p>
          <a:p>
            <a:r>
              <a:rPr lang="en-US" altLang="zh-TW" sz="2800" dirty="0" smtClean="0"/>
              <a:t>schedule tasks on each VM using Earliest Deadline First (EDF) algorithm</a:t>
            </a:r>
          </a:p>
          <a:p>
            <a:r>
              <a:rPr lang="en-US" altLang="zh-TW" sz="2800" dirty="0" smtClean="0"/>
              <a:t>also pre-analyze job classes for potential task bundling and deadline re-assignment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7895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Solution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Preprocessing</a:t>
            </a:r>
          </a:p>
          <a:p>
            <a:r>
              <a:rPr lang="en-US" altLang="zh-TW" sz="2800" dirty="0" smtClean="0"/>
              <a:t>Step 1 – Task Bundling</a:t>
            </a:r>
          </a:p>
          <a:p>
            <a:r>
              <a:rPr lang="en-US" altLang="zh-TW" sz="2800" dirty="0" smtClean="0"/>
              <a:t>Step 2 – Deadline Assignment</a:t>
            </a:r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Dynamic scaling-consolidation-scheduling</a:t>
            </a:r>
          </a:p>
          <a:p>
            <a:r>
              <a:rPr lang="en-US" altLang="zh-TW" sz="2800" dirty="0" smtClean="0"/>
              <a:t>Step 3 – Scaling</a:t>
            </a:r>
          </a:p>
          <a:p>
            <a:r>
              <a:rPr lang="en-US" altLang="zh-TW" sz="2800" dirty="0" smtClean="0"/>
              <a:t>Step 4 – Instance Consolidation</a:t>
            </a:r>
          </a:p>
          <a:p>
            <a:r>
              <a:rPr lang="en-US" altLang="zh-TW" sz="2800" dirty="0" smtClean="0"/>
              <a:t>Step 5 – Dynamic Scheduling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78954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1802</Words>
  <Application>Microsoft Office PowerPoint</Application>
  <PresentationFormat>如螢幕大小 (4:3)</PresentationFormat>
  <Paragraphs>173</Paragraphs>
  <Slides>26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Auto-Scaling to Minimize Cost and Meet Application Deadlines in Cloud Workflows</vt:lpstr>
      <vt:lpstr>Introduction</vt:lpstr>
      <vt:lpstr>Introduction</vt:lpstr>
      <vt:lpstr>Introduction</vt:lpstr>
      <vt:lpstr>Problem Formalization</vt:lpstr>
      <vt:lpstr>Problem Formalization</vt:lpstr>
      <vt:lpstr>Problem Formalization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Solution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Auto-Scaling to Minimize Cost and Meet Application Deadlines in Cloud Workflows</dc:title>
  <dc:creator>Laura</dc:creator>
  <cp:lastModifiedBy>Laura</cp:lastModifiedBy>
  <cp:revision>120</cp:revision>
  <dcterms:created xsi:type="dcterms:W3CDTF">2014-07-07T00:22:42Z</dcterms:created>
  <dcterms:modified xsi:type="dcterms:W3CDTF">2014-07-07T05:49:50Z</dcterms:modified>
</cp:coreProperties>
</file>