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3" r:id="rId4"/>
    <p:sldId id="260" r:id="rId5"/>
    <p:sldId id="261" r:id="rId6"/>
    <p:sldId id="262" r:id="rId7"/>
    <p:sldId id="258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8"/>
    <p:restoredTop sz="95768"/>
  </p:normalViewPr>
  <p:slideViewPr>
    <p:cSldViewPr snapToGrid="0" snapToObjects="1">
      <p:cViewPr varScale="1">
        <p:scale>
          <a:sx n="76" d="100"/>
          <a:sy n="76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8F731-CB41-8547-8C90-2F739FCCAD84}" type="datetimeFigureOut">
              <a:rPr kumimoji="1" lang="zh-TW" altLang="en-US" smtClean="0"/>
              <a:t>2015/11/30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AABB0-EF89-C543-BAE8-526CDD5561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227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partially offloading the MAC layer processing to virtual machines provided by cloud services 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Cloud- MAC APs just forward MAC frames between virtual APs and IEEE 802.11 stations </a:t>
            </a:r>
            <a:endParaRPr lang="en-US" altLang="zh-TW" dirty="0" smtClean="0"/>
          </a:p>
          <a:p>
            <a:endParaRPr kumimoji="1" lang="zh-TW" altLang="en-US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AABB0-EF89-C543-BAE8-526CDD556107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9455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The</a:t>
            </a:r>
            <a:r>
              <a:rPr kumimoji="1" lang="en-US" altLang="zh-TW" baseline="0" dirty="0" smtClean="0"/>
              <a:t> performance can be improved by using the kernel-space tunnels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AABB0-EF89-C543-BAE8-526CDD556107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621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In this</a:t>
            </a:r>
            <a:r>
              <a:rPr kumimoji="1" lang="en-US" altLang="zh-TW" baseline="0" dirty="0" smtClean="0"/>
              <a:t> test scenario, there are to WTP. The station first connect to WTP1, 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en-US" altLang="zh-TW" dirty="0" smtClean="0"/>
              <a:t>In the test of </a:t>
            </a:r>
            <a:r>
              <a:rPr kumimoji="1" lang="en-US" altLang="zh-TW" dirty="0" err="1" smtClean="0"/>
              <a:t>cloudMAC</a:t>
            </a:r>
            <a:r>
              <a:rPr kumimoji="1" lang="en-US" altLang="zh-TW" baseline="0" dirty="0" smtClean="0"/>
              <a:t>, the directly modify the flow table in </a:t>
            </a:r>
            <a:r>
              <a:rPr kumimoji="1" lang="en-US" altLang="zh-TW" baseline="0" dirty="0" err="1" smtClean="0"/>
              <a:t>OpenFlow</a:t>
            </a:r>
            <a:r>
              <a:rPr kumimoji="1" lang="en-US" altLang="zh-TW" baseline="0" dirty="0" smtClean="0"/>
              <a:t> switch to transfer the traffic from WTP1 to WPT2. </a:t>
            </a:r>
          </a:p>
          <a:p>
            <a:r>
              <a:rPr kumimoji="1" lang="en-US" altLang="zh-TW" baseline="0" dirty="0" smtClean="0"/>
              <a:t>In the test of normal WLAN, they let the WTP1 to send a disassociation message to the STA and then switch off the WTP1. </a:t>
            </a:r>
          </a:p>
          <a:p>
            <a:r>
              <a:rPr kumimoji="1" lang="en-US" altLang="zh-TW" baseline="0" dirty="0" smtClean="0"/>
              <a:t>Hence, the station needs to find a new AP and then connect to the WTP2.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AABB0-EF89-C543-BAE8-526CDD556107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1639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In the test</a:t>
            </a:r>
            <a:r>
              <a:rPr kumimoji="1" lang="en-US" altLang="zh-TW" baseline="0" dirty="0" smtClean="0"/>
              <a:t> of normal WLAN, it lose lots of packets when switch the AP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AABB0-EF89-C543-BAE8-526CDD556107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6131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In the normal</a:t>
            </a:r>
            <a:r>
              <a:rPr kumimoji="1" lang="en-US" altLang="zh-TW" baseline="0" dirty="0" smtClean="0"/>
              <a:t> WLAN, there is no throughput between second 3 and 30</a:t>
            </a:r>
          </a:p>
          <a:p>
            <a:r>
              <a:rPr kumimoji="1" lang="en-US" altLang="zh-TW" baseline="0" dirty="0" smtClean="0"/>
              <a:t>During that time, the link layer connection needs to be re-established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AABB0-EF89-C543-BAE8-526CDD556107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149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baseline="0" dirty="0" smtClean="0"/>
              <a:t>However, this would make the network become too complicated to management when scale increased</a:t>
            </a:r>
            <a:endParaRPr kumimoji="1" lang="en-US" altLang="zh-TW" dirty="0" smtClean="0"/>
          </a:p>
          <a:p>
            <a:r>
              <a:rPr kumimoji="1" lang="en-US" altLang="zh-TW" dirty="0" smtClean="0"/>
              <a:t>In</a:t>
            </a:r>
            <a:r>
              <a:rPr kumimoji="1" lang="en-US" altLang="zh-TW" baseline="0" dirty="0" smtClean="0"/>
              <a:t> CAPWAP, the state of the connection is shared between controller and the AP</a:t>
            </a:r>
          </a:p>
          <a:p>
            <a:r>
              <a:rPr kumimoji="1" lang="en-US" altLang="zh-TW" baseline="0" dirty="0" smtClean="0"/>
              <a:t/>
            </a:r>
            <a:br>
              <a:rPr kumimoji="1" lang="en-US" altLang="zh-TW" baseline="0" dirty="0" smtClean="0"/>
            </a:br>
            <a:endParaRPr kumimoji="1" lang="en-US" altLang="zh-TW" baseline="0" dirty="0" smtClean="0"/>
          </a:p>
          <a:p>
            <a:endParaRPr kumimoji="1" lang="en-US" altLang="zh-TW" baseline="0" dirty="0" smtClean="0"/>
          </a:p>
          <a:p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AABB0-EF89-C543-BAE8-526CDD556107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333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MAC layer is located at the local AP</a:t>
            </a:r>
            <a:endParaRPr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AABB0-EF89-C543-BAE8-526CDD556107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8183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virtual WLAN card is a driver that appears to the OS and user space applications like a normal physical WLAN card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 standard software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as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Hostapd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deployed as the VAPs 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AABB0-EF89-C543-BAE8-526CDD556107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7173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The virtual WLAN card in the VAP generates MAC frames, then</a:t>
            </a:r>
            <a:r>
              <a:rPr kumimoji="1" lang="en-US" altLang="zh-TW" baseline="0" dirty="0" smtClean="0"/>
              <a:t> adds  control headers and encrypts the frames</a:t>
            </a:r>
          </a:p>
          <a:p>
            <a:r>
              <a:rPr kumimoji="1" lang="en-US" altLang="zh-TW" baseline="0" dirty="0" smtClean="0"/>
              <a:t>Then the WTPs transmit those frames to the stations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AABB0-EF89-C543-BAE8-526CDD556107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7105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So the AP can easily be moved from one WTP to another by reconfiguring</a:t>
            </a:r>
            <a:r>
              <a:rPr kumimoji="1" lang="en-US" altLang="zh-TW" baseline="0" dirty="0" smtClean="0"/>
              <a:t> the switch table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OpenFlow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implementation such as </a:t>
            </a:r>
            <a:r>
              <a:rPr lang="en-US" altLang="zh-TW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OpenvSwitch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allows to re-write the control header information</a:t>
            </a:r>
          </a:p>
          <a:p>
            <a:endParaRPr kumimoji="1" lang="en-US" altLang="zh-TW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each physical card on a WTP can be bound to multiple virtual WLAN cards (traffic can be distinguished by the BSSID and MAC addresses)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AABB0-EF89-C543-BAE8-526CDD556107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0960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a software simulator of an IEEE 802.11 device used for testing MAC functionality and user space tools such as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hostapd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AABB0-EF89-C543-BAE8-526CDD556107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384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Capsulator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user-space program which can be used to transparently connect networks. In particular, it can make an arbitrary number of links act as if they were connected to a hub.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AABB0-EF89-C543-BAE8-526CDD556107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40599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But</a:t>
            </a:r>
            <a:r>
              <a:rPr kumimoji="1" lang="en-US" altLang="zh-TW" baseline="0" dirty="0" smtClean="0"/>
              <a:t> they said that in their experiment, the critical MAC frames </a:t>
            </a:r>
            <a:r>
              <a:rPr kumimoji="1" lang="en-US" altLang="zh-TW" baseline="0" dirty="0" err="1" smtClean="0"/>
              <a:t>liks</a:t>
            </a:r>
            <a:r>
              <a:rPr kumimoji="1" lang="en-US" altLang="zh-TW" baseline="0" dirty="0" smtClean="0"/>
              <a:t> association response message are delivered fast enough to have the normal operation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AABB0-EF89-C543-BAE8-526CDD556107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3839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23CF-9B3D-C04F-A2BA-D0F74FC4F0BB}" type="datetime1">
              <a:rPr kumimoji="1" lang="zh-TW" altLang="en-US" smtClean="0"/>
              <a:t>2015/11/30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6400-EB0F-544D-9F51-F5374B023A23}" type="datetime1">
              <a:rPr kumimoji="1" lang="zh-TW" altLang="en-US" smtClean="0"/>
              <a:t>2015/11/30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B51D-F1DC-304C-96D3-68EA6458B3FC}" type="datetime1">
              <a:rPr kumimoji="1" lang="zh-TW" altLang="en-US" smtClean="0"/>
              <a:t>2015/11/30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320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65DB-33C9-104B-9780-06CA3183CC07}" type="datetime1">
              <a:rPr kumimoji="1" lang="zh-TW" altLang="en-US" smtClean="0"/>
              <a:t>2015/11/30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7671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1274-C6F3-0B42-8289-344BED8B1166}" type="datetime1">
              <a:rPr kumimoji="1" lang="zh-TW" altLang="en-US" smtClean="0"/>
              <a:t>2015/11/30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DCDC-BE64-EB49-91F4-3111161180E1}" type="datetime1">
              <a:rPr kumimoji="1" lang="zh-TW" altLang="en-US" smtClean="0"/>
              <a:t>2015/11/30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1C8C-32EC-3049-AB67-468F279D0DB0}" type="datetime1">
              <a:rPr kumimoji="1" lang="zh-TW" altLang="en-US" smtClean="0"/>
              <a:t>2015/11/30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357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0E1F-156E-124C-B830-07F962CE840D}" type="datetime1">
              <a:rPr kumimoji="1" lang="zh-TW" altLang="en-US" smtClean="0"/>
              <a:t>2015/11/30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CBF-5665-3140-9080-C9480FB633BB}" type="datetime1">
              <a:rPr kumimoji="1" lang="zh-TW" altLang="en-US" smtClean="0"/>
              <a:t>2015/11/30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026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E8F8-15E7-7F45-8818-13018C6BB2A9}" type="datetime1">
              <a:rPr kumimoji="1" lang="zh-TW" altLang="en-US" smtClean="0"/>
              <a:t>2015/11/30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8FB1-56CA-944E-8075-9F295B67A34D}" type="datetime1">
              <a:rPr kumimoji="1" lang="zh-TW" altLang="en-US" smtClean="0"/>
              <a:t>2015/11/30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0CBD9-3211-E040-BE05-921E4F65E2ED}" type="datetime1">
              <a:rPr kumimoji="1" lang="zh-TW" altLang="en-US" smtClean="0"/>
              <a:t>2015/11/30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48F64-3251-6B4E-A303-27A1F4C034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709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 err="1"/>
              <a:t>CloudMAC</a:t>
            </a:r>
            <a:r>
              <a:rPr lang="en-US" altLang="zh-TW" sz="4400" dirty="0"/>
              <a:t> - An </a:t>
            </a:r>
            <a:r>
              <a:rPr lang="en-US" altLang="zh-TW" sz="4400" dirty="0" err="1"/>
              <a:t>OpenFlow</a:t>
            </a:r>
            <a:r>
              <a:rPr lang="en-US" altLang="zh-TW" sz="4400" dirty="0"/>
              <a:t> based Architecture for 802.11 MAC Layer Processing in the Cloud </a:t>
            </a:r>
            <a:endParaRPr kumimoji="1"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6023" y="3784918"/>
            <a:ext cx="7622177" cy="16557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Peter </a:t>
            </a:r>
            <a:r>
              <a:rPr lang="en-US" altLang="zh-TW" dirty="0" err="1"/>
              <a:t>Dely</a:t>
            </a:r>
            <a:r>
              <a:rPr lang="en-US" altLang="zh-TW" dirty="0"/>
              <a:t>, Jonathan </a:t>
            </a:r>
            <a:r>
              <a:rPr lang="en-US" altLang="zh-TW" dirty="0" err="1"/>
              <a:t>Vestin</a:t>
            </a:r>
            <a:r>
              <a:rPr lang="en-US" altLang="zh-TW" dirty="0"/>
              <a:t>, Andreas </a:t>
            </a:r>
            <a:r>
              <a:rPr lang="en-US" altLang="zh-TW" dirty="0" err="1"/>
              <a:t>Kassler</a:t>
            </a:r>
            <a:r>
              <a:rPr lang="en-US" altLang="zh-TW" dirty="0"/>
              <a:t>, Computer Science Department  Karlstad University</a:t>
            </a:r>
            <a:br>
              <a:rPr lang="en-US" altLang="zh-TW" dirty="0"/>
            </a:br>
            <a:r>
              <a:rPr lang="en-US" altLang="zh-TW" dirty="0" err="1"/>
              <a:t>Nico</a:t>
            </a:r>
            <a:r>
              <a:rPr lang="en-US" altLang="zh-TW" dirty="0"/>
              <a:t> Bayer, Hans </a:t>
            </a:r>
            <a:r>
              <a:rPr lang="en-US" altLang="zh-TW" dirty="0" err="1"/>
              <a:t>Einsiedler</a:t>
            </a:r>
            <a:r>
              <a:rPr lang="en-US" altLang="zh-TW" dirty="0"/>
              <a:t>, </a:t>
            </a:r>
            <a:r>
              <a:rPr lang="en-US" altLang="zh-TW" dirty="0" err="1"/>
              <a:t>Christoph</a:t>
            </a:r>
            <a:r>
              <a:rPr lang="en-US" altLang="zh-TW" dirty="0"/>
              <a:t> </a:t>
            </a:r>
            <a:r>
              <a:rPr lang="en-US" altLang="zh-TW" dirty="0" err="1"/>
              <a:t>Peylo</a:t>
            </a:r>
            <a:r>
              <a:rPr lang="en-US" altLang="zh-TW" dirty="0"/>
              <a:t>, Telekom Innovation Laboratories, Berlin, Germany</a:t>
            </a:r>
          </a:p>
          <a:p>
            <a:r>
              <a:rPr lang="en-US" altLang="zh-TW" dirty="0"/>
              <a:t>GC'12 Workshop: The 8th Broadband Wireless Access Workshop 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Evaluation - RTT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52266"/>
          </a:xfrm>
        </p:spPr>
        <p:txBody>
          <a:bodyPr>
            <a:normAutofit/>
          </a:bodyPr>
          <a:lstStyle/>
          <a:p>
            <a:r>
              <a:rPr kumimoji="1" lang="en-US" altLang="zh-TW" dirty="0" smtClean="0"/>
              <a:t>RTT increases because of the additional processing at the </a:t>
            </a:r>
            <a:r>
              <a:rPr kumimoji="1" lang="en-US" altLang="zh-TW" dirty="0" err="1" smtClean="0"/>
              <a:t>OpenFlow</a:t>
            </a:r>
            <a:r>
              <a:rPr kumimoji="1" lang="en-US" altLang="zh-TW" dirty="0" smtClean="0"/>
              <a:t> switch and due to delay added by the tunnels</a:t>
            </a:r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r>
              <a:rPr kumimoji="1" lang="en-US" altLang="zh-TW" dirty="0" smtClean="0"/>
              <a:t>The time for whole association procedure was similar on both systems (~1.44 sec)</a:t>
            </a:r>
            <a:endParaRPr kumimoji="1"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93814"/>
            <a:ext cx="3568988" cy="322360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Evaluation - Throughput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Throughput is decreased slightly due to the additional components added by </a:t>
            </a:r>
            <a:r>
              <a:rPr kumimoji="1" lang="en-US" altLang="zh-TW" dirty="0" err="1" smtClean="0"/>
              <a:t>CloudMAC</a:t>
            </a:r>
            <a:endParaRPr kumimoji="1" lang="en-US" altLang="zh-TW" dirty="0" smtClean="0"/>
          </a:p>
          <a:p>
            <a:r>
              <a:rPr kumimoji="1" lang="en-US" altLang="zh-TW" dirty="0" smtClean="0"/>
              <a:t>Their current tunneling implementation runs in user space and require context switching</a:t>
            </a:r>
          </a:p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56" y="3306406"/>
            <a:ext cx="4349694" cy="345244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56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Case Study – Seamless AP Switch-off System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To save energy by switching off some APs/WTPs that cover overlapping area if the network load is low</a:t>
            </a:r>
          </a:p>
          <a:p>
            <a:r>
              <a:rPr kumimoji="1" lang="en-US" altLang="zh-TW" dirty="0" smtClean="0"/>
              <a:t>STA runs Linux and uses </a:t>
            </a:r>
            <a:r>
              <a:rPr kumimoji="1" lang="en-US" altLang="zh-TW" i="1" dirty="0" err="1" smtClean="0"/>
              <a:t>wpa_supplicant</a:t>
            </a:r>
            <a:r>
              <a:rPr kumimoji="1" lang="en-US" altLang="zh-TW" i="1" dirty="0" smtClean="0"/>
              <a:t> </a:t>
            </a:r>
            <a:r>
              <a:rPr kumimoji="1" lang="en-US" altLang="zh-TW" dirty="0" smtClean="0"/>
              <a:t>to find networks and associate to them</a:t>
            </a:r>
          </a:p>
          <a:p>
            <a:r>
              <a:rPr kumimoji="1" lang="en-US" altLang="zh-TW" dirty="0"/>
              <a:t>Comparison</a:t>
            </a:r>
          </a:p>
          <a:p>
            <a:pPr lvl="1"/>
            <a:r>
              <a:rPr kumimoji="1" lang="en-US" altLang="zh-TW" dirty="0"/>
              <a:t>Normal WLAN AP</a:t>
            </a:r>
          </a:p>
          <a:p>
            <a:r>
              <a:rPr kumimoji="1" lang="en-US" altLang="zh-TW" dirty="0" smtClean="0"/>
              <a:t>Metrics</a:t>
            </a:r>
          </a:p>
          <a:p>
            <a:pPr lvl="1"/>
            <a:r>
              <a:rPr kumimoji="1" lang="en-US" altLang="zh-TW" dirty="0" smtClean="0"/>
              <a:t>Number of lost packets</a:t>
            </a:r>
          </a:p>
          <a:p>
            <a:pPr lvl="1"/>
            <a:r>
              <a:rPr kumimoji="1" lang="en-US" altLang="zh-TW" dirty="0" smtClean="0"/>
              <a:t>TCP sequence-time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314" y="4040856"/>
            <a:ext cx="3616036" cy="281714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83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Evaluation – AP Switch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Send UDP datagrams from external server to STA</a:t>
            </a:r>
          </a:p>
          <a:p>
            <a:r>
              <a:rPr kumimoji="1" lang="en-US" altLang="zh-TW" dirty="0" smtClean="0"/>
              <a:t>With </a:t>
            </a:r>
            <a:r>
              <a:rPr kumimoji="1" lang="en-US" altLang="zh-TW" dirty="0" err="1" smtClean="0"/>
              <a:t>CloudMAC</a:t>
            </a:r>
            <a:r>
              <a:rPr kumimoji="1" lang="en-US" altLang="zh-TW" dirty="0"/>
              <a:t> </a:t>
            </a:r>
            <a:r>
              <a:rPr kumimoji="1" lang="en-US" altLang="zh-TW" dirty="0" smtClean="0"/>
              <a:t>on average 3.5 packets are lost during the switch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553" y="2882251"/>
            <a:ext cx="4547755" cy="378979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79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Evaluation – AP Switch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TCP download</a:t>
            </a:r>
          </a:p>
          <a:p>
            <a:r>
              <a:rPr kumimoji="1" lang="en-US" altLang="zh-TW" dirty="0" smtClean="0"/>
              <a:t>The time/sequence graph of </a:t>
            </a:r>
            <a:r>
              <a:rPr kumimoji="1" lang="en-US" altLang="zh-TW" dirty="0" err="1" smtClean="0"/>
              <a:t>CloudMAC</a:t>
            </a:r>
            <a:r>
              <a:rPr kumimoji="1" lang="en-US" altLang="zh-TW" dirty="0" smtClean="0"/>
              <a:t> is smooth and steady  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288143"/>
            <a:ext cx="7016752" cy="346710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64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Comparison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Differ from Odin in the way association states are handled</a:t>
            </a:r>
          </a:p>
          <a:p>
            <a:pPr lvl="1"/>
            <a:r>
              <a:rPr kumimoji="1" lang="en-US" altLang="zh-TW" dirty="0" smtClean="0"/>
              <a:t>Odin keeps the state in the agents on APs and controller</a:t>
            </a:r>
          </a:p>
          <a:p>
            <a:pPr lvl="1"/>
            <a:r>
              <a:rPr kumimoji="1" lang="en-US" altLang="zh-TW" dirty="0" err="1" smtClean="0"/>
              <a:t>CloudMAC</a:t>
            </a:r>
            <a:r>
              <a:rPr kumimoji="1" lang="en-US" altLang="zh-TW" dirty="0" smtClean="0"/>
              <a:t> doesn’t need to manage association states on physical APs</a:t>
            </a:r>
          </a:p>
          <a:p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674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 smtClean="0"/>
              <a:t>CloudMAC</a:t>
            </a:r>
            <a:r>
              <a:rPr kumimoji="1" lang="en-US" altLang="zh-TW" dirty="0" smtClean="0"/>
              <a:t>, a WLAN management architecture that most processing and management functionality is on VAP </a:t>
            </a:r>
          </a:p>
          <a:p>
            <a:r>
              <a:rPr kumimoji="1" lang="en-US" altLang="zh-TW" dirty="0" err="1" smtClean="0"/>
              <a:t>CloudMAC</a:t>
            </a:r>
            <a:r>
              <a:rPr kumimoji="1" lang="en-US" altLang="zh-TW" dirty="0" smtClean="0"/>
              <a:t> APs are simple devices that relay MAC frames between VAPs and mobile stations via an </a:t>
            </a:r>
            <a:r>
              <a:rPr kumimoji="1" lang="en-US" altLang="zh-TW" dirty="0" err="1" smtClean="0"/>
              <a:t>OpenFlow</a:t>
            </a:r>
            <a:r>
              <a:rPr kumimoji="1" lang="en-US" altLang="zh-TW" dirty="0" smtClean="0"/>
              <a:t> controlled network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87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Current </a:t>
            </a:r>
            <a:r>
              <a:rPr kumimoji="1" lang="en-US" altLang="zh-TW" dirty="0"/>
              <a:t>WLAN management </a:t>
            </a:r>
            <a:r>
              <a:rPr kumimoji="1" lang="en-US" altLang="zh-TW" dirty="0" smtClean="0"/>
              <a:t>protocols</a:t>
            </a:r>
          </a:p>
          <a:p>
            <a:pPr lvl="1"/>
            <a:r>
              <a:rPr kumimoji="1" lang="en-US" altLang="zh-TW" dirty="0" smtClean="0"/>
              <a:t>CAPWAP, LWAPP</a:t>
            </a:r>
          </a:p>
          <a:p>
            <a:pPr lvl="1"/>
            <a:r>
              <a:rPr kumimoji="1" lang="en-US" altLang="zh-TW" dirty="0" smtClean="0"/>
              <a:t>Use a centralized controller to discover APs, configure them and provide authentication and authorization services to mobile clients </a:t>
            </a:r>
          </a:p>
          <a:p>
            <a:r>
              <a:rPr kumimoji="1" lang="en-US" altLang="zh-TW" dirty="0"/>
              <a:t>Hard to extent with new functionality</a:t>
            </a:r>
          </a:p>
          <a:p>
            <a:r>
              <a:rPr kumimoji="1" lang="en-US" altLang="zh-TW" dirty="0" err="1" smtClean="0"/>
              <a:t>CloudMAC</a:t>
            </a:r>
            <a:r>
              <a:rPr kumimoji="1" lang="en-US" altLang="zh-TW" dirty="0" smtClean="0"/>
              <a:t> </a:t>
            </a:r>
          </a:p>
          <a:p>
            <a:pPr lvl="1"/>
            <a:r>
              <a:rPr kumimoji="1" lang="en-US" altLang="zh-TW" dirty="0"/>
              <a:t>The processing of MAC data/management frames is implemented in in </a:t>
            </a:r>
            <a:r>
              <a:rPr kumimoji="1" lang="en-US" altLang="zh-TW" dirty="0" smtClean="0"/>
              <a:t>cloud</a:t>
            </a:r>
          </a:p>
          <a:p>
            <a:pPr lvl="1"/>
            <a:r>
              <a:rPr kumimoji="1" lang="en-US" altLang="zh-TW" dirty="0" smtClean="0"/>
              <a:t>APs just forward MAC frames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87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CloudMAC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A distributed architecture in which 802.11 WLAN MAC processing is partially performed in cloud</a:t>
            </a:r>
          </a:p>
          <a:p>
            <a:r>
              <a:rPr kumimoji="1" lang="en-US" altLang="zh-TW" dirty="0" smtClean="0"/>
              <a:t>Architecture:</a:t>
            </a:r>
            <a:endParaRPr kumimoji="1"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332288" y="2770505"/>
            <a:ext cx="6056194" cy="4087495"/>
            <a:chOff x="2816382" y="2770505"/>
            <a:chExt cx="6056194" cy="408749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1850" y="2770505"/>
              <a:ext cx="5500726" cy="4087495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384471" y="3859307"/>
              <a:ext cx="914400" cy="914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298871" y="3816628"/>
              <a:ext cx="557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 smtClean="0">
                  <a:solidFill>
                    <a:srgbClr val="FF0000"/>
                  </a:solidFill>
                </a:rPr>
                <a:t>VAP</a:t>
              </a:r>
              <a:endParaRPr kumimoji="1"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409309" y="4464424"/>
              <a:ext cx="1001326" cy="8070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816382" y="4589041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mtClean="0">
                  <a:solidFill>
                    <a:srgbClr val="FF0000"/>
                  </a:solidFill>
                </a:rPr>
                <a:t>WTP</a:t>
              </a:r>
              <a:endParaRPr kumimoji="1"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66103" y="4185960"/>
              <a:ext cx="695110" cy="4030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863009" y="5601415"/>
              <a:ext cx="1013356" cy="710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19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CloudMAC</a:t>
            </a:r>
            <a:r>
              <a:rPr kumimoji="1" lang="en-US" altLang="zh-TW" dirty="0" smtClean="0"/>
              <a:t> – Virtual APs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Virtual APs (VAPs)</a:t>
            </a:r>
          </a:p>
          <a:p>
            <a:pPr lvl="1"/>
            <a:r>
              <a:rPr kumimoji="1" lang="en-US" altLang="zh-TW" dirty="0" smtClean="0"/>
              <a:t>OS instances running on a virtualization host</a:t>
            </a:r>
          </a:p>
          <a:p>
            <a:pPr lvl="1"/>
            <a:r>
              <a:rPr kumimoji="1" lang="en-US" altLang="zh-TW" dirty="0" smtClean="0"/>
              <a:t>Each VAP has one or several virtual WLAN cards</a:t>
            </a:r>
          </a:p>
          <a:p>
            <a:pPr lvl="2"/>
            <a:r>
              <a:rPr kumimoji="1" lang="en-US" altLang="zh-TW" dirty="0" smtClean="0"/>
              <a:t>Connect to physical cards on different WTPs</a:t>
            </a:r>
          </a:p>
          <a:p>
            <a:pPr lvl="1"/>
            <a:r>
              <a:rPr kumimoji="1" lang="en-US" altLang="zh-TW" dirty="0" smtClean="0"/>
              <a:t>Run access point management software, </a:t>
            </a:r>
          </a:p>
          <a:p>
            <a:pPr lvl="2"/>
            <a:r>
              <a:rPr kumimoji="1" lang="en-US" altLang="zh-TW" dirty="0" smtClean="0"/>
              <a:t>generate beacon frames</a:t>
            </a:r>
          </a:p>
          <a:p>
            <a:pPr lvl="2"/>
            <a:r>
              <a:rPr kumimoji="1" lang="en-US" altLang="zh-TW" dirty="0" smtClean="0"/>
              <a:t>respond to association/authentication MAC frames</a:t>
            </a:r>
          </a:p>
          <a:p>
            <a:pPr lvl="1"/>
            <a:endParaRPr kumimoji="1"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" y="4256936"/>
            <a:ext cx="3873262" cy="287815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CloudMAC</a:t>
            </a:r>
            <a:r>
              <a:rPr kumimoji="1" lang="en-US" altLang="zh-TW" dirty="0" smtClean="0"/>
              <a:t> – Wireless Terminal Point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Wireless Terminal Points (WTPs)</a:t>
            </a:r>
          </a:p>
          <a:p>
            <a:pPr lvl="1"/>
            <a:r>
              <a:rPr kumimoji="1" lang="en-US" altLang="zh-TW" dirty="0" smtClean="0"/>
              <a:t>Slim APs with WLAN cards allow to send and receive raw MAC frames</a:t>
            </a:r>
          </a:p>
          <a:p>
            <a:pPr lvl="1"/>
            <a:r>
              <a:rPr kumimoji="1" lang="en-US" altLang="zh-TW" dirty="0" smtClean="0"/>
              <a:t>Generate frames with hard-real time constraints (ACKs and frame retransmissions)</a:t>
            </a:r>
          </a:p>
          <a:p>
            <a:r>
              <a:rPr kumimoji="1" lang="en-US" altLang="zh-TW" dirty="0" smtClean="0"/>
              <a:t>WTPs and VAPs are connected with each other via layer 2 tunnels and an </a:t>
            </a:r>
            <a:r>
              <a:rPr kumimoji="1" lang="en-US" altLang="zh-TW" dirty="0" err="1" smtClean="0"/>
              <a:t>OpenFlow</a:t>
            </a:r>
            <a:r>
              <a:rPr kumimoji="1" lang="en-US" altLang="zh-TW" dirty="0" smtClean="0"/>
              <a:t> switch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" y="4353918"/>
            <a:ext cx="3873262" cy="287815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908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CloudMAC</a:t>
            </a:r>
            <a:r>
              <a:rPr kumimoji="1" lang="en-US" altLang="zh-TW" dirty="0" smtClean="0"/>
              <a:t> – </a:t>
            </a:r>
            <a:r>
              <a:rPr kumimoji="1" lang="en-US" altLang="zh-TW" dirty="0" err="1" smtClean="0"/>
              <a:t>OpenFlow</a:t>
            </a:r>
            <a:r>
              <a:rPr kumimoji="1" lang="en-US" altLang="zh-TW" dirty="0" smtClean="0"/>
              <a:t> Switch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 smtClean="0"/>
              <a:t>OpenFlow</a:t>
            </a:r>
            <a:r>
              <a:rPr kumimoji="1" lang="en-US" altLang="zh-TW" dirty="0" smtClean="0"/>
              <a:t> Switch </a:t>
            </a:r>
          </a:p>
          <a:p>
            <a:pPr lvl="1"/>
            <a:r>
              <a:rPr kumimoji="1" lang="en-US" altLang="zh-TW" dirty="0" smtClean="0"/>
              <a:t>Switch table specifies what frames to forward to which WTP or VAP</a:t>
            </a:r>
          </a:p>
          <a:p>
            <a:pPr lvl="1"/>
            <a:r>
              <a:rPr kumimoji="1" lang="en-US" altLang="zh-TW" dirty="0" smtClean="0"/>
              <a:t>The table represents the binding between VAPs (virtual WLAN cards) and WTPs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" y="4353918"/>
            <a:ext cx="3873262" cy="287815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11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CloudMAC</a:t>
            </a:r>
            <a:r>
              <a:rPr kumimoji="1" lang="en-US" altLang="zh-TW" dirty="0" smtClean="0"/>
              <a:t> Implementation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dirty="0" err="1" smtClean="0"/>
              <a:t>KAUMesh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testbed</a:t>
            </a:r>
            <a:r>
              <a:rPr kumimoji="1" lang="en-US" altLang="zh-TW" dirty="0" smtClean="0"/>
              <a:t> [10]</a:t>
            </a:r>
          </a:p>
          <a:p>
            <a:r>
              <a:rPr kumimoji="1" lang="en-US" altLang="zh-TW" dirty="0" smtClean="0"/>
              <a:t>WTPs</a:t>
            </a:r>
          </a:p>
          <a:p>
            <a:pPr lvl="1"/>
            <a:r>
              <a:rPr kumimoji="1" lang="en-US" altLang="zh-TW" dirty="0" smtClean="0"/>
              <a:t>Cambria GW2358-4 embedded devices with Atheros chipset</a:t>
            </a:r>
          </a:p>
          <a:p>
            <a:pPr lvl="1"/>
            <a:r>
              <a:rPr kumimoji="1" lang="en-US" altLang="zh-TW" dirty="0" err="1" smtClean="0"/>
              <a:t>OpenWrt</a:t>
            </a:r>
            <a:r>
              <a:rPr kumimoji="1" lang="en-US" altLang="zh-TW" dirty="0" smtClean="0"/>
              <a:t> Backfire, ATH5K as WLAN driver</a:t>
            </a:r>
          </a:p>
          <a:p>
            <a:r>
              <a:rPr kumimoji="1" lang="en-US" altLang="zh-TW" dirty="0" smtClean="0"/>
              <a:t>VAPs</a:t>
            </a:r>
          </a:p>
          <a:p>
            <a:pPr lvl="1"/>
            <a:r>
              <a:rPr kumimoji="1" lang="en-US" altLang="zh-TW" dirty="0" err="1" smtClean="0"/>
              <a:t>Debian</a:t>
            </a:r>
            <a:r>
              <a:rPr kumimoji="1" lang="en-US" altLang="zh-TW" dirty="0" smtClean="0"/>
              <a:t> 6.0 VMs</a:t>
            </a:r>
          </a:p>
          <a:p>
            <a:pPr lvl="1"/>
            <a:r>
              <a:rPr kumimoji="1" lang="en-US" altLang="zh-TW" dirty="0" smtClean="0"/>
              <a:t>Use </a:t>
            </a:r>
            <a:r>
              <a:rPr kumimoji="1" lang="en-US" altLang="zh-TW" i="1" dirty="0" err="1" smtClean="0"/>
              <a:t>hostapd</a:t>
            </a:r>
            <a:r>
              <a:rPr kumimoji="1" lang="en-US" altLang="zh-TW" dirty="0" smtClean="0"/>
              <a:t> to generate beacon message and provide authentication and authorization services</a:t>
            </a:r>
          </a:p>
          <a:p>
            <a:pPr lvl="1"/>
            <a:r>
              <a:rPr kumimoji="1" lang="en-US" altLang="zh-TW" dirty="0" smtClean="0"/>
              <a:t>Virtual WLAN card driver is based on the </a:t>
            </a:r>
            <a:r>
              <a:rPr kumimoji="1" lang="en-US" altLang="zh-TW" i="1" dirty="0" smtClean="0"/>
              <a:t>mac80211_hwsim</a:t>
            </a:r>
            <a:r>
              <a:rPr kumimoji="1" lang="en-US" altLang="zh-TW" dirty="0" smtClean="0"/>
              <a:t> driver, they modified it to allow reading and injecting raw IEEE 802.11 frames</a:t>
            </a:r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6351298"/>
            <a:ext cx="88530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P.DelyandA.</a:t>
            </a:r>
            <a:r>
              <a:rPr lang="en-US" altLang="zh-TW" sz="1600" dirty="0" err="1"/>
              <a:t>Kassler</a:t>
            </a:r>
            <a:r>
              <a:rPr lang="en-US" altLang="zh-TW" sz="1600" dirty="0"/>
              <a:t>,“</a:t>
            </a:r>
            <a:r>
              <a:rPr lang="en-US" altLang="zh-TW" sz="1600" dirty="0" err="1"/>
              <a:t>KAUMeshDemo</a:t>
            </a:r>
            <a:r>
              <a:rPr lang="en-US" altLang="zh-TW" sz="1600" dirty="0"/>
              <a:t>,”</a:t>
            </a:r>
            <a:r>
              <a:rPr lang="en-US" altLang="zh-TW" sz="1600" dirty="0" smtClean="0"/>
              <a:t>in </a:t>
            </a:r>
            <a:r>
              <a:rPr lang="en-US" altLang="zh-TW" sz="1600" i="1" dirty="0" err="1" smtClean="0"/>
              <a:t>Proc.of</a:t>
            </a:r>
            <a:r>
              <a:rPr lang="en-US" altLang="zh-TW" sz="1600" i="1" dirty="0" smtClean="0"/>
              <a:t> 9</a:t>
            </a:r>
            <a:r>
              <a:rPr lang="en-US" altLang="zh-TW" sz="1600" i="1" baseline="30000" dirty="0" smtClean="0"/>
              <a:t>th</a:t>
            </a:r>
            <a:r>
              <a:rPr lang="en-US" altLang="zh-TW" sz="1600" i="1" dirty="0" smtClean="0"/>
              <a:t> Scandinavian </a:t>
            </a:r>
            <a:r>
              <a:rPr lang="en-US" altLang="zh-TW" sz="1600" i="1" dirty="0"/>
              <a:t>Workshop on Wireless Ad-hoc and Sensor Networks</a:t>
            </a:r>
            <a:r>
              <a:rPr lang="en-US" altLang="zh-TW" sz="1600" dirty="0"/>
              <a:t>, 2009. </a:t>
            </a:r>
            <a:endParaRPr lang="en-US" altLang="zh-TW" sz="1600" dirty="0" smtClean="0">
              <a:effectLst/>
            </a:endParaRPr>
          </a:p>
          <a:p>
            <a:endParaRPr kumimoji="1" lang="zh-TW" altLang="en-US" sz="1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48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CloudMAC</a:t>
            </a:r>
            <a:r>
              <a:rPr kumimoji="1" lang="en-US" altLang="zh-TW" dirty="0"/>
              <a:t> </a:t>
            </a:r>
            <a:r>
              <a:rPr kumimoji="1" lang="en-US" altLang="zh-TW" dirty="0" smtClean="0"/>
              <a:t>Implementation (cont’d)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Packets between the VAP, the switch and the WTP are tunneled using the </a:t>
            </a:r>
            <a:r>
              <a:rPr kumimoji="1" lang="en-US" altLang="zh-TW" i="1" dirty="0" err="1" smtClean="0"/>
              <a:t>Capsulator</a:t>
            </a:r>
            <a:r>
              <a:rPr kumimoji="1" lang="en-US" altLang="zh-TW" dirty="0" smtClean="0"/>
              <a:t> </a:t>
            </a:r>
          </a:p>
          <a:p>
            <a:r>
              <a:rPr kumimoji="1" lang="en-US" altLang="zh-TW" dirty="0" smtClean="0"/>
              <a:t>OF Switch</a:t>
            </a:r>
          </a:p>
          <a:p>
            <a:pPr lvl="1"/>
            <a:r>
              <a:rPr kumimoji="1" lang="en-US" altLang="zh-TW" dirty="0" smtClean="0"/>
              <a:t>Open </a:t>
            </a:r>
            <a:r>
              <a:rPr kumimoji="1" lang="en-US" altLang="zh-TW" dirty="0" err="1" smtClean="0"/>
              <a:t>vSwitch</a:t>
            </a:r>
            <a:r>
              <a:rPr kumimoji="1" lang="en-US" altLang="zh-TW" dirty="0" smtClean="0"/>
              <a:t> 1.3.0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80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Performance Evaluation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Comparison</a:t>
            </a:r>
          </a:p>
          <a:p>
            <a:pPr lvl="1"/>
            <a:r>
              <a:rPr kumimoji="1" lang="en-US" altLang="zh-TW" dirty="0" smtClean="0"/>
              <a:t>Normal WLAN AP</a:t>
            </a:r>
          </a:p>
          <a:p>
            <a:r>
              <a:rPr kumimoji="1" lang="en-US" altLang="zh-TW" dirty="0" smtClean="0"/>
              <a:t>Metrics</a:t>
            </a:r>
          </a:p>
          <a:p>
            <a:pPr lvl="1"/>
            <a:r>
              <a:rPr kumimoji="1" lang="en-US" altLang="zh-TW" dirty="0" smtClean="0"/>
              <a:t>RTT</a:t>
            </a:r>
          </a:p>
          <a:p>
            <a:pPr lvl="1"/>
            <a:r>
              <a:rPr kumimoji="1" lang="en-US" altLang="zh-TW" dirty="0" smtClean="0"/>
              <a:t>TCP throughput between a station and the VAP/IP router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F64-3251-6B4E-A303-27A1F4C03475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25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932</Words>
  <Application>Microsoft Macintosh PowerPoint</Application>
  <PresentationFormat>如螢幕大小 (4:3)</PresentationFormat>
  <Paragraphs>139</Paragraphs>
  <Slides>16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新細明體</vt:lpstr>
      <vt:lpstr>Arial</vt:lpstr>
      <vt:lpstr>Office 佈景主題</vt:lpstr>
      <vt:lpstr>CloudMAC - An OpenFlow based Architecture for 802.11 MAC Layer Processing in the Cloud </vt:lpstr>
      <vt:lpstr>Introduction</vt:lpstr>
      <vt:lpstr>CloudMAC</vt:lpstr>
      <vt:lpstr>CloudMAC – Virtual APs </vt:lpstr>
      <vt:lpstr>CloudMAC – Wireless Terminal Point</vt:lpstr>
      <vt:lpstr>CloudMAC – OpenFlow Switch</vt:lpstr>
      <vt:lpstr>CloudMAC Implementation</vt:lpstr>
      <vt:lpstr>CloudMAC Implementation (cont’d)</vt:lpstr>
      <vt:lpstr>Performance Evaluation</vt:lpstr>
      <vt:lpstr>Evaluation - RTT</vt:lpstr>
      <vt:lpstr>Evaluation - Throughput</vt:lpstr>
      <vt:lpstr>Case Study – Seamless AP Switch-off System</vt:lpstr>
      <vt:lpstr>Evaluation – AP Switch</vt:lpstr>
      <vt:lpstr>Evaluation – AP Switch</vt:lpstr>
      <vt:lpstr>Comparison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CloudMAC - An OpenFlow based Architecture for 802.11 MAC Layer Processing in the Cloud </dc:title>
  <dc:creator>Meng-Wei Lee</dc:creator>
  <cp:lastModifiedBy>Meng-Wei Lee</cp:lastModifiedBy>
  <cp:revision>39</cp:revision>
  <dcterms:created xsi:type="dcterms:W3CDTF">2015-11-30T09:58:57Z</dcterms:created>
  <dcterms:modified xsi:type="dcterms:W3CDTF">2015-12-01T01:18:42Z</dcterms:modified>
</cp:coreProperties>
</file>