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77" r:id="rId12"/>
    <p:sldId id="278" r:id="rId13"/>
    <p:sldId id="265" r:id="rId14"/>
    <p:sldId id="279" r:id="rId15"/>
    <p:sldId id="266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75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2" autoAdjust="0"/>
    <p:restoredTop sz="86570" autoAdjust="0"/>
  </p:normalViewPr>
  <p:slideViewPr>
    <p:cSldViewPr>
      <p:cViewPr varScale="1">
        <p:scale>
          <a:sx n="58" d="100"/>
          <a:sy n="58" d="100"/>
        </p:scale>
        <p:origin x="-18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2EAE0-E447-41D8-BC57-944B2A5DB7FE}" type="datetimeFigureOut">
              <a:rPr lang="zh-TW" altLang="en-US" smtClean="0"/>
              <a:t>2014/10/30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1BF5-16A3-4408-A398-F092B5F53F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765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AP: Access</a:t>
            </a:r>
            <a:r>
              <a:rPr lang="en-US" altLang="zh-TW" baseline="0" dirty="0" smtClean="0"/>
              <a:t> Point</a:t>
            </a:r>
          </a:p>
          <a:p>
            <a:r>
              <a:rPr lang="en-US" altLang="zh-TW" baseline="0" dirty="0" smtClean="0"/>
              <a:t>MT: Mobile Terminal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1BF5-16A3-4408-A398-F092B5F53F8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1314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Fig. 4 shows</a:t>
            </a:r>
            <a:r>
              <a:rPr lang="en-US" altLang="zh-TW" baseline="0" dirty="0" smtClean="0"/>
              <a:t> ARSM is able to cope with large multicast group sizes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1BF5-16A3-4408-A398-F092B5F53F8E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727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Fig. 4 shows</a:t>
            </a:r>
            <a:r>
              <a:rPr lang="en-US" altLang="zh-TW" baseline="0" dirty="0" smtClean="0"/>
              <a:t> ARSM is able to cope with large multicast group sizes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1BF5-16A3-4408-A398-F092B5F53F8E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727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Fig. 4 shows</a:t>
            </a:r>
            <a:r>
              <a:rPr lang="en-US" altLang="zh-TW" baseline="0" dirty="0" smtClean="0"/>
              <a:t> ARSM is able to cope with large multicast group sizes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1BF5-16A3-4408-A398-F092B5F53F8E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727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Fig. 5(a)</a:t>
            </a:r>
            <a:r>
              <a:rPr lang="en-US" altLang="zh-TW" baseline="0" dirty="0" smtClean="0"/>
              <a:t> shows H-ARSM sends all traffic independently of the network size</a:t>
            </a:r>
          </a:p>
          <a:p>
            <a:r>
              <a:rPr lang="en-US" altLang="zh-TW" baseline="0" dirty="0" smtClean="0"/>
              <a:t>Fig. 5(b) shows H-ARSM is better than RAM and ARSM</a:t>
            </a:r>
          </a:p>
          <a:p>
            <a:r>
              <a:rPr lang="en-US" altLang="zh-TW" baseline="0" dirty="0" smtClean="0"/>
              <a:t>(HP: base layer, LP: enhancement layer)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1BF5-16A3-4408-A398-F092B5F53F8E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727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5(c) shows HP can deliver all packets containing base layer to the multicast group</a:t>
            </a:r>
          </a:p>
          <a:p>
            <a:r>
              <a:rPr lang="en-US" altLang="zh-TW" dirty="0" smtClean="0"/>
              <a:t>5(d) shows H-ARSM introduces lower </a:t>
            </a:r>
            <a:r>
              <a:rPr lang="en-US" altLang="zh-TW" dirty="0" err="1" smtClean="0"/>
              <a:t>ovehead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1BF5-16A3-4408-A398-F092B5F53F8E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727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5(f) shows</a:t>
            </a:r>
            <a:r>
              <a:rPr lang="en-US" altLang="zh-TW" baseline="0" dirty="0" smtClean="0"/>
              <a:t> the quality of H-ARSM is always guaranteed since the base layer is always delivered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1BF5-16A3-4408-A398-F092B5F53F8E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72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[9] LBP: Assign a leader to exhibit the worst signal quality</a:t>
            </a:r>
            <a:r>
              <a:rPr lang="en-US" altLang="zh-TW" baseline="0" dirty="0" smtClean="0"/>
              <a:t> in the group</a:t>
            </a:r>
          </a:p>
          <a:p>
            <a:r>
              <a:rPr lang="en-US" altLang="zh-TW" baseline="0" dirty="0" smtClean="0"/>
              <a:t>[10] 802.11MX: use ARQ(Automatic Repeat-</a:t>
            </a:r>
            <a:r>
              <a:rPr lang="en-US" altLang="zh-TW" baseline="0" dirty="0" err="1" smtClean="0"/>
              <a:t>reQuest</a:t>
            </a:r>
            <a:r>
              <a:rPr lang="en-US" altLang="zh-TW" baseline="0" dirty="0" smtClean="0"/>
              <a:t>) mechanism supplemented by a busy tone signal (need a signaling channel)</a:t>
            </a:r>
          </a:p>
          <a:p>
            <a:r>
              <a:rPr lang="en-US" altLang="zh-TW" baseline="0" dirty="0" smtClean="0"/>
              <a:t>ARQ includes: Error Detection, Retransmission after Timeout,  Positive ACK, NACK and Retransmission</a:t>
            </a:r>
          </a:p>
          <a:p>
            <a:r>
              <a:rPr lang="en-US" altLang="zh-TW" baseline="0" dirty="0" smtClean="0"/>
              <a:t>RAM: Rate Adaptive Multicast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1BF5-16A3-4408-A398-F092B5F53F8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1021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SNR(Signal-to-noise</a:t>
            </a:r>
            <a:r>
              <a:rPr lang="en-US" altLang="zh-TW" baseline="0" dirty="0" smtClean="0"/>
              <a:t> ratio): quality of the wireless medium</a:t>
            </a:r>
          </a:p>
          <a:p>
            <a:r>
              <a:rPr lang="en-US" altLang="zh-TW" baseline="0" dirty="0" smtClean="0"/>
              <a:t>PHY: physical layer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1BF5-16A3-4408-A398-F092B5F53F8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228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Short </a:t>
            </a:r>
            <a:r>
              <a:rPr lang="en-US" altLang="zh-TW" dirty="0" err="1" smtClean="0"/>
              <a:t>Interframe</a:t>
            </a:r>
            <a:r>
              <a:rPr lang="en-US" altLang="zh-TW" dirty="0" smtClean="0"/>
              <a:t> Space (SIFS): the small time interval between the data frame and its acknowledgment</a:t>
            </a:r>
          </a:p>
          <a:p>
            <a:r>
              <a:rPr lang="en-US" altLang="zh-TW" dirty="0" err="1" smtClean="0"/>
              <a:t>MP_timer</a:t>
            </a:r>
            <a:r>
              <a:rPr lang="en-US" altLang="zh-TW" dirty="0" smtClean="0"/>
              <a:t> decremented</a:t>
            </a:r>
            <a:r>
              <a:rPr lang="en-US" altLang="zh-TW" baseline="0" dirty="0" smtClean="0"/>
              <a:t> by one slot whenever the channel has been idle for a time slot. When AP detects activity, it will freeze </a:t>
            </a:r>
            <a:r>
              <a:rPr lang="en-US" altLang="zh-TW" baseline="0" dirty="0" err="1" smtClean="0"/>
              <a:t>MP_timer</a:t>
            </a:r>
            <a:endParaRPr lang="en-US" altLang="zh-TW" baseline="0" dirty="0" smtClean="0"/>
          </a:p>
          <a:p>
            <a:r>
              <a:rPr lang="en-US" altLang="zh-TW" baseline="0" dirty="0" err="1" smtClean="0"/>
              <a:t>CWm</a:t>
            </a:r>
            <a:r>
              <a:rPr lang="en-US" altLang="zh-TW" baseline="0" dirty="0" smtClean="0"/>
              <a:t> is the length of the contention window, expressed in slots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1BF5-16A3-4408-A398-F092B5F53F8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228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1200" dirty="0" smtClean="0"/>
              <a:t>Explicit Feedback: AP</a:t>
            </a:r>
            <a:r>
              <a:rPr lang="en-US" altLang="zh-TW" sz="1200" baseline="0" dirty="0" smtClean="0"/>
              <a:t> determines the SNR value of the MT and transmits multicast data frames accordingly</a:t>
            </a:r>
            <a:endParaRPr lang="en-US" altLang="zh-TW" sz="1200" dirty="0" smtClean="0"/>
          </a:p>
          <a:p>
            <a:pPr marL="0" indent="0">
              <a:buNone/>
            </a:pPr>
            <a:r>
              <a:rPr lang="en-US" altLang="zh-TW" sz="1200" dirty="0" smtClean="0"/>
              <a:t>Implicit Feedback: This</a:t>
            </a:r>
            <a:r>
              <a:rPr lang="en-US" altLang="zh-TW" sz="1200" baseline="0" dirty="0" smtClean="0"/>
              <a:t> occurs when several MTs reply to the MP frame simultaneously and the MR frames have collided</a:t>
            </a:r>
            <a:endParaRPr lang="en-US" altLang="zh-TW" sz="1200" dirty="0" smtClean="0"/>
          </a:p>
          <a:p>
            <a:pPr marL="0" indent="0">
              <a:buNone/>
            </a:pPr>
            <a:r>
              <a:rPr lang="en-US" altLang="zh-TW" sz="1200" dirty="0" smtClean="0"/>
              <a:t>No Feedback: This occurs when all MTs have left or</a:t>
            </a:r>
            <a:r>
              <a:rPr lang="en-US" altLang="zh-TW" sz="1200" baseline="0" dirty="0" smtClean="0"/>
              <a:t> that MP frame has been corrupted during its transmission</a:t>
            </a:r>
            <a:endParaRPr lang="en-US" altLang="zh-TW" sz="1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1BF5-16A3-4408-A398-F092B5F53F8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533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When</a:t>
            </a:r>
            <a:r>
              <a:rPr lang="en-US" altLang="zh-TW" baseline="0" dirty="0" smtClean="0"/>
              <a:t> AP successfully delivers multicast data frame, MCPO is deactivated.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AP will adapt its PHY data rate using the SNR value of the group leader.</a:t>
            </a:r>
          </a:p>
          <a:p>
            <a:r>
              <a:rPr lang="en-US" altLang="zh-TW" baseline="0" dirty="0" smtClean="0"/>
              <a:t>AP shows a failure of Nth consecutive multicast transmissions (detected via NACKs), it initiates MCPO.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1BF5-16A3-4408-A398-F092B5F53F8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5432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3(a): ARSM, RAM and</a:t>
            </a:r>
            <a:r>
              <a:rPr lang="en-US" altLang="zh-TW" baseline="0" dirty="0" smtClean="0"/>
              <a:t> LBP are able to provide a reliable multicast for all network sizes</a:t>
            </a:r>
          </a:p>
          <a:p>
            <a:r>
              <a:rPr lang="en-US" altLang="zh-TW" baseline="0" dirty="0" smtClean="0"/>
              <a:t>For other rates, LBP decreases as the network size increased</a:t>
            </a:r>
          </a:p>
          <a:p>
            <a:r>
              <a:rPr lang="en-US" altLang="zh-TW" baseline="0" dirty="0" smtClean="0"/>
              <a:t>This shows the benefits of adapting PHY data rates into account the channel conditions</a:t>
            </a:r>
          </a:p>
          <a:p>
            <a:r>
              <a:rPr lang="en-US" altLang="zh-TW" baseline="0" dirty="0" smtClean="0"/>
              <a:t>3(b) shows ARSM outperforms RAM and LBP (because ARSM introduces less overhead than RAM, and LBP use a fixed PHY data rate)</a:t>
            </a:r>
          </a:p>
          <a:p>
            <a:r>
              <a:rPr lang="en-US" altLang="zh-TW" baseline="0" dirty="0" smtClean="0"/>
              <a:t>RAM: Rate Adaptive Multicast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1BF5-16A3-4408-A398-F092B5F53F8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727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RAM use RTS/CTS control frames</a:t>
            </a:r>
            <a:r>
              <a:rPr lang="en-US" altLang="zh-TW" baseline="0" dirty="0" smtClean="0"/>
              <a:t> =&gt; twice overhead of ARSM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1BF5-16A3-4408-A398-F092B5F53F8E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727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ARSM and RAM outperform because</a:t>
            </a:r>
            <a:r>
              <a:rPr lang="en-US" altLang="zh-TW" baseline="0" dirty="0" smtClean="0"/>
              <a:t> PHY data rate is used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1BF5-16A3-4408-A398-F092B5F53F8E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72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1B5B-D962-4262-A4AF-601F001C00DD}" type="datetimeFigureOut">
              <a:rPr lang="zh-TW" altLang="en-US" smtClean="0"/>
              <a:t>2014/10/30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0788-4AA0-4977-AA32-3445506D5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13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1B5B-D962-4262-A4AF-601F001C00DD}" type="datetimeFigureOut">
              <a:rPr lang="zh-TW" altLang="en-US" smtClean="0"/>
              <a:t>2014/10/30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0788-4AA0-4977-AA32-3445506D5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873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1B5B-D962-4262-A4AF-601F001C00DD}" type="datetimeFigureOut">
              <a:rPr lang="zh-TW" altLang="en-US" smtClean="0"/>
              <a:t>2014/10/30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0788-4AA0-4977-AA32-3445506D5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1B5B-D962-4262-A4AF-601F001C00DD}" type="datetimeFigureOut">
              <a:rPr lang="zh-TW" altLang="en-US" smtClean="0"/>
              <a:t>2014/10/30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0788-4AA0-4977-AA32-3445506D5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731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1B5B-D962-4262-A4AF-601F001C00DD}" type="datetimeFigureOut">
              <a:rPr lang="zh-TW" altLang="en-US" smtClean="0"/>
              <a:t>2014/10/30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0788-4AA0-4977-AA32-3445506D5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12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1B5B-D962-4262-A4AF-601F001C00DD}" type="datetimeFigureOut">
              <a:rPr lang="zh-TW" altLang="en-US" smtClean="0"/>
              <a:t>2014/10/30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0788-4AA0-4977-AA32-3445506D5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039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1B5B-D962-4262-A4AF-601F001C00DD}" type="datetimeFigureOut">
              <a:rPr lang="zh-TW" altLang="en-US" smtClean="0"/>
              <a:t>2014/10/30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0788-4AA0-4977-AA32-3445506D5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082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1B5B-D962-4262-A4AF-601F001C00DD}" type="datetimeFigureOut">
              <a:rPr lang="zh-TW" altLang="en-US" smtClean="0"/>
              <a:t>2014/10/30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0788-4AA0-4977-AA32-3445506D5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83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1B5B-D962-4262-A4AF-601F001C00DD}" type="datetimeFigureOut">
              <a:rPr lang="zh-TW" altLang="en-US" smtClean="0"/>
              <a:t>2014/10/30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0788-4AA0-4977-AA32-3445506D5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89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1B5B-D962-4262-A4AF-601F001C00DD}" type="datetimeFigureOut">
              <a:rPr lang="zh-TW" altLang="en-US" smtClean="0"/>
              <a:t>2014/10/30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0788-4AA0-4977-AA32-3445506D5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91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1B5B-D962-4262-A4AF-601F001C00DD}" type="datetimeFigureOut">
              <a:rPr lang="zh-TW" altLang="en-US" smtClean="0"/>
              <a:t>2014/10/30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0788-4AA0-4977-AA32-3445506D5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1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F1B5B-D962-4262-A4AF-601F001C00DD}" type="datetimeFigureOut">
              <a:rPr lang="zh-TW" altLang="en-US" smtClean="0"/>
              <a:t>2014/10/30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50788-4AA0-4977-AA32-3445506D5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181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908721"/>
            <a:ext cx="8640960" cy="269173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Cross-Layer Architecture for Adaptive Video Multicast Streaming Over </a:t>
            </a:r>
            <a:r>
              <a:rPr lang="en-US" altLang="zh-TW" dirty="0" err="1" smtClean="0"/>
              <a:t>Multirate</a:t>
            </a:r>
            <a:r>
              <a:rPr lang="en-US" altLang="zh-TW" dirty="0" smtClean="0"/>
              <a:t> Wireless LANs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573016"/>
            <a:ext cx="8640960" cy="309634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José Villalón</a:t>
            </a:r>
            <a:r>
              <a:rPr lang="en-US" altLang="zh-TW" baseline="30000" dirty="0" smtClean="0"/>
              <a:t>1</a:t>
            </a:r>
            <a:r>
              <a:rPr lang="en-US" altLang="zh-TW" dirty="0" smtClean="0"/>
              <a:t>, Pedro Cuenca</a:t>
            </a:r>
            <a:r>
              <a:rPr lang="en-US" altLang="zh-TW" baseline="30000" dirty="0" smtClean="0"/>
              <a:t>1</a:t>
            </a:r>
            <a:r>
              <a:rPr lang="en-US" altLang="zh-TW" dirty="0" smtClean="0"/>
              <a:t>, Luis Orozco-Barbosa</a:t>
            </a:r>
            <a:r>
              <a:rPr lang="en-US" altLang="zh-TW" baseline="30000" dirty="0" smtClean="0"/>
              <a:t>1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Yongho</a:t>
            </a:r>
            <a:r>
              <a:rPr lang="en-US" altLang="zh-TW" dirty="0" smtClean="0"/>
              <a:t> Seok</a:t>
            </a:r>
            <a:r>
              <a:rPr lang="en-US" altLang="zh-TW" baseline="30000" dirty="0"/>
              <a:t>2</a:t>
            </a:r>
            <a:r>
              <a:rPr lang="en-US" altLang="zh-TW" dirty="0" smtClean="0"/>
              <a:t>, and Thierry Turletti</a:t>
            </a:r>
            <a:r>
              <a:rPr lang="en-US" altLang="zh-TW" baseline="30000" dirty="0" smtClean="0"/>
              <a:t>3</a:t>
            </a:r>
          </a:p>
          <a:p>
            <a:r>
              <a:rPr lang="en-US" altLang="zh-TW" sz="2400" dirty="0"/>
              <a:t>IEEE J. Sel. Area. </a:t>
            </a:r>
            <a:r>
              <a:rPr lang="en-US" altLang="zh-TW" sz="2400" dirty="0" err="1"/>
              <a:t>Commun</a:t>
            </a:r>
            <a:r>
              <a:rPr lang="en-US" altLang="zh-TW" sz="2400" dirty="0"/>
              <a:t>., vol. 25, no. 4, pp. 699-711, May </a:t>
            </a:r>
            <a:r>
              <a:rPr lang="en-US" altLang="zh-TW" sz="2400" dirty="0" smtClean="0"/>
              <a:t>2007</a:t>
            </a:r>
          </a:p>
          <a:p>
            <a:endParaRPr lang="en-US" altLang="zh-TW" sz="1050" dirty="0" smtClean="0"/>
          </a:p>
          <a:p>
            <a:r>
              <a:rPr lang="en-US" altLang="zh-TW" sz="1800" baseline="30000" dirty="0" smtClean="0"/>
              <a:t>1</a:t>
            </a:r>
            <a:r>
              <a:rPr lang="en-US" altLang="zh-TW" sz="1800" dirty="0" smtClean="0"/>
              <a:t>Instituto de </a:t>
            </a:r>
            <a:r>
              <a:rPr lang="en-US" altLang="zh-TW" sz="1800" dirty="0" err="1" smtClean="0"/>
              <a:t>Investigación</a:t>
            </a:r>
            <a:r>
              <a:rPr lang="en-US" altLang="zh-TW" sz="1800" dirty="0" smtClean="0"/>
              <a:t> en </a:t>
            </a:r>
            <a:r>
              <a:rPr lang="en-US" altLang="zh-TW" sz="1800" dirty="0" err="1" smtClean="0"/>
              <a:t>Informática</a:t>
            </a:r>
            <a:r>
              <a:rPr lang="en-US" altLang="zh-TW" sz="1800" dirty="0" smtClean="0"/>
              <a:t> de Albacete, 02071 Albacete, Spain</a:t>
            </a:r>
          </a:p>
          <a:p>
            <a:r>
              <a:rPr lang="en-US" altLang="zh-TW" sz="1800" baseline="30000" dirty="0" smtClean="0"/>
              <a:t>2</a:t>
            </a:r>
            <a:r>
              <a:rPr lang="en-US" altLang="zh-TW" sz="1800" dirty="0" smtClean="0"/>
              <a:t>LG Electronics Institute of Technology, 16 </a:t>
            </a:r>
            <a:r>
              <a:rPr lang="en-US" altLang="zh-TW" sz="1800" dirty="0" err="1" smtClean="0"/>
              <a:t>Woomyeon</a:t>
            </a:r>
            <a:r>
              <a:rPr lang="en-US" altLang="zh-TW" sz="1800" dirty="0" smtClean="0"/>
              <a:t>-Dong, </a:t>
            </a:r>
            <a:r>
              <a:rPr lang="en-US" altLang="zh-TW" sz="1800" dirty="0" err="1" smtClean="0"/>
              <a:t>Seocho-Gu</a:t>
            </a:r>
            <a:r>
              <a:rPr lang="en-US" altLang="zh-TW" sz="1800" dirty="0" smtClean="0"/>
              <a:t>, Seoul, Korea</a:t>
            </a:r>
          </a:p>
          <a:p>
            <a:r>
              <a:rPr lang="en-US" altLang="zh-TW" sz="1800" baseline="30000" dirty="0" smtClean="0"/>
              <a:t>3</a:t>
            </a:r>
            <a:r>
              <a:rPr lang="en-US" altLang="zh-TW" sz="1800" dirty="0" smtClean="0"/>
              <a:t>INRIA </a:t>
            </a:r>
            <a:r>
              <a:rPr lang="en-US" altLang="zh-TW" sz="1800" dirty="0" err="1" smtClean="0"/>
              <a:t>Projet</a:t>
            </a:r>
            <a:r>
              <a:rPr lang="en-US" altLang="zh-TW" sz="1800" dirty="0" smtClean="0"/>
              <a:t> </a:t>
            </a:r>
            <a:r>
              <a:rPr lang="en-US" altLang="zh-TW" sz="1800" dirty="0" err="1" smtClean="0"/>
              <a:t>Planéte</a:t>
            </a:r>
            <a:r>
              <a:rPr lang="en-US" altLang="zh-TW" sz="1800" dirty="0" smtClean="0"/>
              <a:t>, 2004 route des </a:t>
            </a:r>
            <a:r>
              <a:rPr lang="en-US" altLang="zh-TW" sz="1800" dirty="0" err="1" smtClean="0"/>
              <a:t>Lucioles</a:t>
            </a:r>
            <a:r>
              <a:rPr lang="en-US" altLang="zh-TW" sz="1800" dirty="0" smtClean="0"/>
              <a:t>, 06902 Sophia </a:t>
            </a:r>
            <a:r>
              <a:rPr lang="en-US" altLang="zh-TW" sz="1800" dirty="0" err="1" smtClean="0"/>
              <a:t>Antipolis</a:t>
            </a:r>
            <a:r>
              <a:rPr lang="en-US" altLang="zh-TW" sz="1800" dirty="0" smtClean="0"/>
              <a:t>, France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569904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Performance Evaluation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Environment: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OPNET Modeler tool 11.5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  (integrates the IEEE 802.11 simulators, LBP, RAM, ARSM and H-ARSM mechanisms)</a:t>
            </a:r>
          </a:p>
          <a:p>
            <a:r>
              <a:rPr lang="en-US" altLang="zh-TW" sz="2800" dirty="0" smtClean="0"/>
              <a:t>Scenarios: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Evaluate and compare ARSM, RAM and LBP while hierarchical video coding is not applied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Evaluate and compare RAM, H-ARSM and ARSM while hierarchical video coding is applied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40669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Performance Evaluation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Scenarios:</a:t>
            </a:r>
          </a:p>
          <a:p>
            <a:pPr marL="0" indent="0">
              <a:buNone/>
            </a:pPr>
            <a:r>
              <a:rPr lang="en-US" altLang="zh-TW" sz="2800" dirty="0" smtClean="0"/>
              <a:t>    - model an IEEE 802.11b WLAN consisting of an AP, 9 or 18 multicast wireless MTs, and 5 unicast wireless MTs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Network size is a geographical area of 50m x 50m and is increased in both dimensions by 10m x 10m to a maximum of 140m x 140m (AP is in the center)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The multicast MTs move randomly at 5 km/h and unicast MTs are static and placed close to AP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2881151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Performance Evaluation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Scenarios:</a:t>
            </a:r>
          </a:p>
          <a:p>
            <a:pPr marL="0" indent="0">
              <a:buNone/>
            </a:pPr>
            <a:r>
              <a:rPr lang="en-US" altLang="zh-TW" sz="2800" dirty="0" smtClean="0"/>
              <a:t>    - Use the sequence Mobile Calendar encoded on CIF format at 25 frames/s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When applying hierarchical coding, base layer accounts approximately for 30% of the total video data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Use two average video transmission rates (around 400 kbps and 700 kbps)</a:t>
            </a:r>
          </a:p>
        </p:txBody>
      </p:sp>
    </p:spTree>
    <p:extLst>
      <p:ext uri="{BB962C8B-B14F-4D97-AF65-F5344CB8AC3E}">
        <p14:creationId xmlns:p14="http://schemas.microsoft.com/office/powerpoint/2010/main" val="3910573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Performance Evaluation</a:t>
            </a:r>
            <a:endParaRPr lang="zh-TW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800" dirty="0" smtClean="0"/>
                  <a:t>Metrics:</a:t>
                </a:r>
              </a:p>
              <a:p>
                <a:pPr marL="0" indent="0">
                  <a:buNone/>
                </a:pPr>
                <a:r>
                  <a:rPr lang="en-US" altLang="zh-TW" sz="2800" dirty="0"/>
                  <a:t>    - </a:t>
                </a:r>
                <a:r>
                  <a:rPr lang="en-US" altLang="zh-TW" sz="2800" i="1" dirty="0"/>
                  <a:t>multicast </a:t>
                </a:r>
                <a:r>
                  <a:rPr lang="en-US" altLang="zh-TW" sz="2800" i="1" dirty="0" smtClean="0"/>
                  <a:t>throughput: </a:t>
                </a:r>
                <a:r>
                  <a:rPr lang="en-US" altLang="zh-TW" sz="2800" dirty="0" smtClean="0"/>
                  <a:t>successfully received average data rate by all multicast MTs</a:t>
                </a:r>
              </a:p>
              <a:p>
                <a:pPr marL="0" indent="0">
                  <a:buNone/>
                </a:pPr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- </a:t>
                </a:r>
                <a:r>
                  <a:rPr lang="en-US" altLang="zh-TW" sz="2800" i="1" dirty="0" smtClean="0"/>
                  <a:t>unicast throughput: </a:t>
                </a:r>
                <a:r>
                  <a:rPr lang="en-US" altLang="zh-TW" sz="2800" dirty="0" smtClean="0"/>
                  <a:t>total throughput received by AP from all unicast MTs</a:t>
                </a:r>
              </a:p>
              <a:p>
                <a:pPr marL="0" indent="0">
                  <a:buNone/>
                </a:pPr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- </a:t>
                </a:r>
                <a:r>
                  <a:rPr lang="en-US" altLang="zh-TW" sz="2800" i="1" dirty="0" smtClean="0"/>
                  <a:t>multicast </a:t>
                </a:r>
                <a:r>
                  <a:rPr lang="en-US" altLang="zh-TW" sz="2800" i="1" dirty="0"/>
                  <a:t>packet loss </a:t>
                </a:r>
                <a:r>
                  <a:rPr lang="en-US" altLang="zh-TW" sz="2800" i="1" dirty="0" smtClean="0"/>
                  <a:t>rate</a:t>
                </a:r>
                <a:r>
                  <a:rPr lang="en-US" altLang="zh-TW" sz="28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/>
                          </a:rPr>
                          <m:t>𝑝𝑎𝑐𝑘𝑒𝑡𝑠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𝑛𝑜𝑡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𝑟𝑒𝑐𝑒𝑖𝑣𝑒𝑑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𝑏𝑦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𝑀𝑇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/>
                          </a:rPr>
                          <m:t>𝑡𝑜𝑡𝑎𝑙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𝑝𝑎𝑐𝑘𝑒𝑡𝑠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𝑡𝑟𝑎𝑛𝑠𝑚𝑖𝑡𝑡𝑒𝑑</m:t>
                        </m:r>
                      </m:den>
                    </m:f>
                  </m:oMath>
                </a14:m>
                <a:endParaRPr lang="en-US" altLang="zh-TW" sz="2800" dirty="0" smtClean="0"/>
              </a:p>
              <a:p>
                <a:pPr marL="0" indent="0">
                  <a:buNone/>
                </a:pPr>
                <a:endParaRPr lang="en-US" altLang="zh-TW" sz="2800" dirty="0" smtClean="0"/>
              </a:p>
              <a:p>
                <a:pPr marL="0" indent="0">
                  <a:buNone/>
                </a:pPr>
                <a:r>
                  <a:rPr lang="en-US" altLang="zh-TW" sz="2800" dirty="0" smtClean="0"/>
                  <a:t>    - </a:t>
                </a:r>
                <a:r>
                  <a:rPr lang="en-US" altLang="zh-TW" sz="2800" i="1" dirty="0" smtClean="0"/>
                  <a:t>overhead</a:t>
                </a:r>
                <a:r>
                  <a:rPr lang="en-US" altLang="zh-TW" sz="2800" dirty="0" smtClean="0"/>
                  <a:t> (%): </a:t>
                </a: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  <a:blipFill rotWithShape="1">
                <a:blip r:embed="rId2"/>
                <a:stretch>
                  <a:fillRect l="-1404" t="-10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3" r="3507" b="24110"/>
          <a:stretch/>
        </p:blipFill>
        <p:spPr>
          <a:xfrm>
            <a:off x="3164801" y="5203757"/>
            <a:ext cx="4032450" cy="70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69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Performance Evaluation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2620888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Metrics:</a:t>
            </a:r>
          </a:p>
          <a:p>
            <a:pPr marL="0" indent="0">
              <a:buNone/>
            </a:pPr>
            <a:r>
              <a:rPr lang="en-US" altLang="zh-TW" sz="2800" dirty="0" smtClean="0"/>
              <a:t>    - </a:t>
            </a:r>
            <a:r>
              <a:rPr lang="en-US" altLang="zh-TW" sz="2800" i="1" dirty="0" smtClean="0"/>
              <a:t>delay</a:t>
            </a:r>
            <a:r>
              <a:rPr lang="en-US" altLang="zh-TW" sz="2800" dirty="0" smtClean="0"/>
              <a:t>: the time when data packet is inserted into channel and the time when packets actually reaches MT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</a:t>
            </a:r>
            <a:r>
              <a:rPr lang="en-US" altLang="zh-TW" sz="2800" i="1" dirty="0" smtClean="0"/>
              <a:t>jitter</a:t>
            </a:r>
            <a:r>
              <a:rPr lang="en-US" altLang="zh-TW" sz="2800" dirty="0" smtClean="0"/>
              <a:t>: between two consecutive video frames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407" y="3645025"/>
            <a:ext cx="4714261" cy="3212976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467544" y="3645025"/>
            <a:ext cx="3959862" cy="3212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800" dirty="0" smtClean="0"/>
              <a:t>    - </a:t>
            </a:r>
            <a:r>
              <a:rPr lang="en-US" altLang="zh-TW" sz="2800" i="1" dirty="0" smtClean="0"/>
              <a:t>video quality perceived by the end user</a:t>
            </a:r>
            <a:r>
              <a:rPr lang="en-US" altLang="zh-TW" sz="2800" dirty="0" smtClean="0"/>
              <a:t>: using Moving Pictures Quality Metric (MPQM) [28]</a:t>
            </a:r>
          </a:p>
          <a:p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0" y="5898368"/>
            <a:ext cx="4427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[28] C. J. Van den Branden and O. </a:t>
            </a:r>
            <a:r>
              <a:rPr lang="en-US" altLang="zh-TW" sz="1400" dirty="0" err="1"/>
              <a:t>Verscheure</a:t>
            </a:r>
            <a:r>
              <a:rPr lang="en-US" altLang="zh-TW" sz="1400" dirty="0"/>
              <a:t>, “Perceptual quality </a:t>
            </a:r>
            <a:r>
              <a:rPr lang="en-US" altLang="zh-TW" sz="1400" dirty="0" smtClean="0"/>
              <a:t>measure using </a:t>
            </a:r>
            <a:r>
              <a:rPr lang="en-US" altLang="zh-TW" sz="1400" dirty="0"/>
              <a:t>a </a:t>
            </a:r>
            <a:r>
              <a:rPr lang="en-US" altLang="zh-TW" sz="1400" dirty="0" err="1"/>
              <a:t>spatio</a:t>
            </a:r>
            <a:r>
              <a:rPr lang="en-US" altLang="zh-TW" sz="1400" dirty="0"/>
              <a:t>-temporal model of human visual system,” in Proc. SPIE</a:t>
            </a:r>
            <a:r>
              <a:rPr lang="en-US" altLang="zh-TW" sz="1400" dirty="0" smtClean="0"/>
              <a:t>, Jan</a:t>
            </a:r>
            <a:r>
              <a:rPr lang="en-US" altLang="zh-TW" sz="1400" dirty="0"/>
              <a:t>. 1996, vol. 2668, pp. 450–461.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7970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Results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4573466" cy="345638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819" y="1697445"/>
            <a:ext cx="4528181" cy="346311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144000" cy="29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69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Results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0" y="1700808"/>
            <a:ext cx="4516865" cy="345638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819" y="1722777"/>
            <a:ext cx="4528181" cy="341244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144000" cy="29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51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Results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0" y="1729456"/>
            <a:ext cx="4516865" cy="339908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17" y="1722777"/>
            <a:ext cx="4474384" cy="341244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144000" cy="29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60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Results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6" y="1729456"/>
            <a:ext cx="4467373" cy="339908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380" y="1722777"/>
            <a:ext cx="4449058" cy="341244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63021"/>
            <a:ext cx="9144000" cy="32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75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Results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6" y="1737689"/>
            <a:ext cx="4467373" cy="338262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380" y="1759001"/>
            <a:ext cx="4449058" cy="333999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63021"/>
            <a:ext cx="9144000" cy="32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0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smtClean="0"/>
              <a:t>Introduction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Challenges: (1&amp;2 from </a:t>
            </a:r>
            <a:r>
              <a:rPr lang="en-US" altLang="zh-TW" sz="2800" dirty="0" smtClean="0"/>
              <a:t>IEEE 802.11 standards)</a:t>
            </a:r>
          </a:p>
          <a:p>
            <a:pPr marL="0" indent="0">
              <a:buNone/>
            </a:pPr>
            <a:r>
              <a:rPr lang="en-US" altLang="zh-TW" sz="2800" dirty="0" smtClean="0"/>
              <a:t>    - does not make use of Acknowledgement (ACK) frames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does not provide guidelines on the best rate to be used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 smtClean="0"/>
              <a:t>    - Channel conditions between AP and </a:t>
            </a:r>
            <a:r>
              <a:rPr lang="en-US" altLang="zh-TW" sz="2800" i="1" dirty="0" smtClean="0"/>
              <a:t>Mobile Terminals </a:t>
            </a:r>
            <a:r>
              <a:rPr lang="en-US" altLang="zh-TW" sz="2800" dirty="0" smtClean="0"/>
              <a:t>(MTs) may differ and AP cannot know the operating conditions of each MT</a:t>
            </a:r>
            <a:endParaRPr lang="en-US" altLang="zh-TW" sz="2800" dirty="0"/>
          </a:p>
          <a:p>
            <a:r>
              <a:rPr lang="en-US" altLang="zh-TW" sz="2800" dirty="0" smtClean="0"/>
              <a:t>The authors proposed </a:t>
            </a:r>
            <a:r>
              <a:rPr lang="en-US" altLang="zh-TW" sz="2800" i="1" dirty="0" smtClean="0"/>
              <a:t>Auto Rate Selection </a:t>
            </a:r>
            <a:r>
              <a:rPr lang="en-US" altLang="zh-TW" sz="2800" dirty="0" smtClean="0"/>
              <a:t>mechanism for </a:t>
            </a:r>
            <a:r>
              <a:rPr lang="en-US" altLang="zh-TW" sz="2800" i="1" dirty="0" smtClean="0"/>
              <a:t>Multicast</a:t>
            </a:r>
            <a:r>
              <a:rPr lang="en-US" altLang="zh-TW" sz="2800" dirty="0" smtClean="0"/>
              <a:t> (ARSM) in </a:t>
            </a:r>
            <a:r>
              <a:rPr lang="en-US" altLang="zh-TW" sz="2800" dirty="0" err="1" smtClean="0"/>
              <a:t>multirate</a:t>
            </a:r>
            <a:r>
              <a:rPr lang="en-US" altLang="zh-TW" sz="2800" dirty="0" smtClean="0"/>
              <a:t> wireless LAN</a:t>
            </a:r>
          </a:p>
          <a:p>
            <a:r>
              <a:rPr lang="en-US" altLang="zh-TW" sz="2800" dirty="0" smtClean="0"/>
              <a:t>Main idea: MTs with the worst conditions will receive only the base layer of the encoded H.264 video</a:t>
            </a:r>
          </a:p>
        </p:txBody>
      </p:sp>
    </p:spTree>
    <p:extLst>
      <p:ext uri="{BB962C8B-B14F-4D97-AF65-F5344CB8AC3E}">
        <p14:creationId xmlns:p14="http://schemas.microsoft.com/office/powerpoint/2010/main" val="270095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Results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6" y="1734368"/>
            <a:ext cx="4467373" cy="338926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667" y="1722777"/>
            <a:ext cx="4448484" cy="341244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63021"/>
            <a:ext cx="9144000" cy="32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00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Results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6" y="1730231"/>
            <a:ext cx="4467373" cy="339753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380" y="1735034"/>
            <a:ext cx="4449058" cy="338793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3015"/>
            <a:ext cx="9144000" cy="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00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Results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" y="1730231"/>
            <a:ext cx="4444897" cy="339753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380" y="1742974"/>
            <a:ext cx="4449058" cy="337205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3015"/>
            <a:ext cx="9144000" cy="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11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Results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" y="1772438"/>
            <a:ext cx="4444897" cy="331312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02" y="1742974"/>
            <a:ext cx="4423414" cy="337205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3015"/>
            <a:ext cx="9144000" cy="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11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Conclusion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The authors propose a cross-layer architecture for adaptive video multicast streaming over </a:t>
            </a:r>
            <a:r>
              <a:rPr lang="en-US" altLang="zh-TW" sz="2800" dirty="0" err="1" smtClean="0"/>
              <a:t>multirate</a:t>
            </a:r>
            <a:r>
              <a:rPr lang="en-US" altLang="zh-TW" sz="2800" dirty="0" smtClean="0"/>
              <a:t> wireless LANs</a:t>
            </a:r>
          </a:p>
          <a:p>
            <a:r>
              <a:rPr lang="en-US" altLang="zh-TW" sz="2800" dirty="0" smtClean="0"/>
              <a:t>The PHY data rate used for the multicast traffic is determined based on the feedback received by the group leader</a:t>
            </a:r>
          </a:p>
          <a:p>
            <a:r>
              <a:rPr lang="en-US" altLang="zh-TW" sz="2800" dirty="0" smtClean="0"/>
              <a:t>The results show that the real-time video streaming quality of the total system can be drastically improved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4066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Background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A. Multicast for </a:t>
            </a:r>
            <a:r>
              <a:rPr lang="en-US" altLang="zh-TW" sz="2800" dirty="0" err="1" smtClean="0"/>
              <a:t>Multirate</a:t>
            </a:r>
            <a:r>
              <a:rPr lang="en-US" altLang="zh-TW" sz="2800" dirty="0" smtClean="0"/>
              <a:t> Wireless LANs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[9] used Leader-Based Protocol (LBP) ARQ mechanism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[10] </a:t>
            </a:r>
            <a:r>
              <a:rPr lang="en-US" altLang="zh-TW" sz="2800" dirty="0" err="1" smtClean="0"/>
              <a:t>decribed</a:t>
            </a:r>
            <a:r>
              <a:rPr lang="en-US" altLang="zh-TW" sz="2800" dirty="0" smtClean="0"/>
              <a:t> 802.11MX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[11] used RAM (RTS/CTS mechanism)</a:t>
            </a:r>
            <a:endParaRPr lang="en-US" altLang="zh-TW" sz="2800" dirty="0" smtClean="0"/>
          </a:p>
          <a:p>
            <a:r>
              <a:rPr lang="en-US" altLang="zh-TW" sz="2800" dirty="0" smtClean="0"/>
              <a:t>B. Use of Hierarchical Video Coding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base layer and enhancement layer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consider H.264 video encoding standard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5611505"/>
            <a:ext cx="9144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dirty="0"/>
              <a:t>[9] J. </a:t>
            </a:r>
            <a:r>
              <a:rPr lang="en-US" altLang="zh-TW" sz="1500" dirty="0" err="1"/>
              <a:t>Kuri</a:t>
            </a:r>
            <a:r>
              <a:rPr lang="en-US" altLang="zh-TW" sz="1500" dirty="0"/>
              <a:t> and S. K. </a:t>
            </a:r>
            <a:r>
              <a:rPr lang="en-US" altLang="zh-TW" sz="1500" dirty="0" err="1"/>
              <a:t>Kasera</a:t>
            </a:r>
            <a:r>
              <a:rPr lang="en-US" altLang="zh-TW" sz="1500" dirty="0"/>
              <a:t>, “Reliable multicast in multi-access </a:t>
            </a:r>
            <a:r>
              <a:rPr lang="en-US" altLang="zh-TW" sz="1500" dirty="0" smtClean="0"/>
              <a:t>wireless LANs</a:t>
            </a:r>
            <a:r>
              <a:rPr lang="en-US" altLang="zh-TW" sz="1500" dirty="0"/>
              <a:t>,” ACM Wireless Networks, vol. 7-4</a:t>
            </a:r>
            <a:r>
              <a:rPr lang="en-US" altLang="zh-TW" sz="1500" dirty="0" smtClean="0"/>
              <a:t>,</a:t>
            </a:r>
          </a:p>
          <a:p>
            <a:r>
              <a:rPr lang="en-US" altLang="zh-TW" sz="1500" dirty="0"/>
              <a:t>[10] S. K. S. Gupta, V. Shankar, and S. </a:t>
            </a:r>
            <a:r>
              <a:rPr lang="en-US" altLang="zh-TW" sz="1500" dirty="0" err="1"/>
              <a:t>Lalwani</a:t>
            </a:r>
            <a:r>
              <a:rPr lang="en-US" altLang="zh-TW" sz="1500" dirty="0"/>
              <a:t>, “Reliable multicast </a:t>
            </a:r>
            <a:r>
              <a:rPr lang="en-US" altLang="zh-TW" sz="1500" dirty="0" smtClean="0"/>
              <a:t>MAC protocol </a:t>
            </a:r>
            <a:r>
              <a:rPr lang="en-US" altLang="zh-TW" sz="1500" dirty="0"/>
              <a:t>for wireless LANs,” in Proc. IEEE ICC, May 2003</a:t>
            </a:r>
            <a:r>
              <a:rPr lang="en-US" altLang="zh-TW" sz="1500" dirty="0" smtClean="0"/>
              <a:t>.</a:t>
            </a:r>
          </a:p>
          <a:p>
            <a:r>
              <a:rPr lang="en-US" altLang="zh-TW" sz="1500" dirty="0"/>
              <a:t>[11] A. </a:t>
            </a:r>
            <a:r>
              <a:rPr lang="en-US" altLang="zh-TW" sz="1500" dirty="0" err="1"/>
              <a:t>Basalamah</a:t>
            </a:r>
            <a:r>
              <a:rPr lang="en-US" altLang="zh-TW" sz="1500" dirty="0"/>
              <a:t>, H. Sugimoto, and T. Sato, “Rate adaptive </a:t>
            </a:r>
            <a:r>
              <a:rPr lang="en-US" altLang="zh-TW" sz="1500" dirty="0" smtClean="0"/>
              <a:t>reliable multicast </a:t>
            </a:r>
            <a:r>
              <a:rPr lang="en-US" altLang="zh-TW" sz="1500" dirty="0"/>
              <a:t>MAC protocol for WLANs,” in Proc. IEEE VTC, May 2006.</a:t>
            </a:r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10425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Auto Rate Selection for Multicast (ARSM)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AP starts by multicasting </a:t>
            </a:r>
            <a:r>
              <a:rPr lang="en-US" altLang="zh-TW" sz="2800" i="1" dirty="0" smtClean="0"/>
              <a:t>Multicast Probe </a:t>
            </a:r>
            <a:r>
              <a:rPr lang="en-US" altLang="zh-TW" sz="2800" dirty="0" smtClean="0"/>
              <a:t>(MP) frame</a:t>
            </a:r>
          </a:p>
          <a:p>
            <a:r>
              <a:rPr lang="en-US" altLang="zh-TW" sz="2800" dirty="0" smtClean="0"/>
              <a:t>Each member estimates SNR of the channel</a:t>
            </a:r>
          </a:p>
          <a:p>
            <a:r>
              <a:rPr lang="en-US" altLang="zh-TW" sz="2800" dirty="0" smtClean="0"/>
              <a:t>MT with lowest SNR will be in charge of replying AP first, by issuing a </a:t>
            </a:r>
            <a:r>
              <a:rPr lang="en-US" altLang="zh-TW" sz="2800" i="1" dirty="0" smtClean="0"/>
              <a:t>Multicast Response </a:t>
            </a:r>
            <a:r>
              <a:rPr lang="en-US" altLang="zh-TW" sz="2800" dirty="0" smtClean="0"/>
              <a:t>(MR) frame</a:t>
            </a:r>
          </a:p>
          <a:p>
            <a:r>
              <a:rPr lang="en-US" altLang="zh-TW" sz="2800" dirty="0"/>
              <a:t>AP assigns this MT to be the </a:t>
            </a:r>
            <a:r>
              <a:rPr lang="en-US" altLang="zh-TW" sz="2800" dirty="0" smtClean="0"/>
              <a:t>leader</a:t>
            </a:r>
          </a:p>
          <a:p>
            <a:r>
              <a:rPr lang="en-US" altLang="zh-TW" sz="2800" dirty="0" smtClean="0"/>
              <a:t>Leader is responsible for acknowledging the multicasts packets on behalf of all the group members</a:t>
            </a:r>
          </a:p>
          <a:p>
            <a:r>
              <a:rPr lang="en-US" altLang="zh-TW" sz="2800" dirty="0" smtClean="0"/>
              <a:t>AP will select its PHY data rate according to the leader’s SNR value</a:t>
            </a:r>
            <a:endParaRPr lang="zh-TW" altLang="en-US" sz="2800" dirty="0"/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04256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Auto Rate Selection for Multicast (ARSM)</a:t>
            </a:r>
            <a:endParaRPr lang="zh-TW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800" dirty="0" smtClean="0"/>
                  <a:t>After sending MP frame, AP will wait for some time given by the Short Inter Frame Space (SIFS)</a:t>
                </a:r>
              </a:p>
              <a:p>
                <a:r>
                  <a:rPr lang="en-US" altLang="zh-TW" sz="2800" dirty="0" smtClean="0"/>
                  <a:t>At the time of sending MP frame, AP starts </a:t>
                </a:r>
                <a:r>
                  <a:rPr lang="en-US" altLang="zh-TW" sz="2800" dirty="0" err="1" smtClean="0"/>
                  <a:t>MP_timer</a:t>
                </a:r>
                <a:endParaRPr lang="en-US" altLang="zh-TW" sz="2800" dirty="0" smtClean="0"/>
              </a:p>
              <a:p>
                <a:r>
                  <a:rPr lang="en-US" altLang="zh-TW" sz="2800" dirty="0" smtClean="0"/>
                  <a:t>Duration is initially set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𝐶𝑊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altLang="zh-TW" sz="2800" b="0" i="1" smtClean="0">
                        <a:latin typeface="Cambria Math"/>
                      </a:rPr>
                      <m:t> 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𝑆𝑙𝑜𝑡𝑇𝑖𝑚𝑒</m:t>
                    </m:r>
                  </m:oMath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  <a:blipFill rotWithShape="1">
                <a:blip r:embed="rId3"/>
                <a:stretch>
                  <a:fillRect l="-1193" t="-10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48" y="3875035"/>
            <a:ext cx="6662938" cy="298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19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When MT replies the MR frame, MT uses </a:t>
            </a:r>
            <a:r>
              <a:rPr lang="en-US" altLang="zh-TW" sz="2800" dirty="0" err="1" smtClean="0"/>
              <a:t>BackoffTimer</a:t>
            </a:r>
            <a:r>
              <a:rPr lang="en-US" altLang="zh-TW" sz="2800" dirty="0" smtClean="0"/>
              <a:t> to reduce the collision probability</a:t>
            </a:r>
          </a:p>
          <a:p>
            <a:r>
              <a:rPr lang="en-US" altLang="zh-TW" sz="2800" dirty="0" smtClean="0"/>
              <a:t>According to the received information and </a:t>
            </a:r>
            <a:r>
              <a:rPr lang="en-US" altLang="zh-TW" sz="2800" dirty="0" err="1" smtClean="0"/>
              <a:t>MP_timer</a:t>
            </a:r>
            <a:r>
              <a:rPr lang="en-US" altLang="zh-TW" sz="2800" dirty="0" smtClean="0"/>
              <a:t>, AP could know the outcome of its query: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Explicit Feedback: AP receives MR frame from a MT within the multicast group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Implicit Feedback: AP receives corrupted MR frame and the MP timer has not expired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No Feedback: AP does not receive MR frame and the </a:t>
            </a:r>
            <a:r>
              <a:rPr lang="en-US" altLang="zh-TW" sz="2800" dirty="0" err="1" smtClean="0"/>
              <a:t>MP_timer</a:t>
            </a:r>
            <a:r>
              <a:rPr lang="en-US" altLang="zh-TW" sz="2800" dirty="0" smtClean="0"/>
              <a:t> of the AP expires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Auto Rate Selection for Multicast (ARSM)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4066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Explicit Feedback: AP can determine the SNR and identity of MT to become group leader</a:t>
            </a:r>
          </a:p>
          <a:p>
            <a:r>
              <a:rPr lang="en-US" altLang="zh-TW" sz="2800" dirty="0" smtClean="0"/>
              <a:t>Implicit Feedback: AP cannot identify MT and will send a second MP frame before sending the following multicast data frame</a:t>
            </a:r>
          </a:p>
          <a:p>
            <a:r>
              <a:rPr lang="en-US" altLang="zh-TW" sz="2800" dirty="0" smtClean="0"/>
              <a:t>Through </a:t>
            </a:r>
            <a:r>
              <a:rPr lang="en-US" altLang="zh-TW" sz="2800" i="1" dirty="0" smtClean="0"/>
              <a:t>Multicast Channel Probe Operation </a:t>
            </a:r>
            <a:r>
              <a:rPr lang="en-US" altLang="zh-TW" sz="2800" dirty="0" smtClean="0"/>
              <a:t>(MCPO), AP can estimate SNR value of the leader</a:t>
            </a:r>
          </a:p>
          <a:p>
            <a:r>
              <a:rPr lang="en-US" altLang="zh-TW" sz="2800" dirty="0" smtClean="0"/>
              <a:t>To reduce the overhead of MTs, authors propose a </a:t>
            </a:r>
            <a:r>
              <a:rPr lang="en-US" altLang="zh-TW" sz="2800" i="1" dirty="0" smtClean="0"/>
              <a:t>Dynamic Multicast Data Transmission </a:t>
            </a:r>
            <a:r>
              <a:rPr lang="en-US" altLang="zh-TW" sz="2800" dirty="0" smtClean="0"/>
              <a:t>procedure</a:t>
            </a:r>
            <a:endParaRPr lang="zh-TW" altLang="en-US" sz="2800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Auto Rate Selection for Multicast (ARSM)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40669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Hierarchical ARSM (H-ARSM)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Adaptation of ARSM to Hierarchical Video Communications</a:t>
            </a:r>
          </a:p>
          <a:p>
            <a:r>
              <a:rPr lang="en-US" altLang="zh-TW" sz="2800" dirty="0" smtClean="0"/>
              <a:t>ARSM mechanism guarantees that all members properly receive all packets at the highest possible PHY data rate</a:t>
            </a:r>
          </a:p>
          <a:p>
            <a:r>
              <a:rPr lang="en-US" altLang="zh-TW" sz="2800" dirty="0" smtClean="0"/>
              <a:t>Under H-ARSM, video is encoded into base and enhancement layers</a:t>
            </a:r>
          </a:p>
          <a:p>
            <a:r>
              <a:rPr lang="en-US" altLang="zh-TW" sz="2800" dirty="0" smtClean="0"/>
              <a:t>Packets containing the base layer of video are sent following rules by ARSM</a:t>
            </a:r>
          </a:p>
          <a:p>
            <a:r>
              <a:rPr lang="en-US" altLang="zh-TW" sz="2800" dirty="0" smtClean="0"/>
              <a:t>Instead of choosing a leader, H-ARSM selects the member with the highest SNR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40669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Hierarchical ARSM (H-ARSM)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One ARSM decided the base layer should be transmitted at 1 or 2 Mbps, then H-ARSM decides the enhancement layer should be transmitted at 5.5 Mbps</a:t>
            </a:r>
          </a:p>
          <a:p>
            <a:r>
              <a:rPr lang="en-US" altLang="zh-TW" sz="2800" dirty="0"/>
              <a:t>One ARSM decided the base layer should be transmitted at </a:t>
            </a:r>
            <a:r>
              <a:rPr lang="en-US" altLang="zh-TW" sz="2800" dirty="0" smtClean="0"/>
              <a:t>5.5 </a:t>
            </a:r>
            <a:r>
              <a:rPr lang="en-US" altLang="zh-TW" sz="2800" dirty="0"/>
              <a:t>Mbps, then H-ARSM decides the enhancement layer should be transmitted at </a:t>
            </a:r>
            <a:r>
              <a:rPr lang="en-US" altLang="zh-TW" sz="2800" dirty="0" smtClean="0"/>
              <a:t>11 Mbps</a:t>
            </a:r>
          </a:p>
          <a:p>
            <a:r>
              <a:rPr lang="en-US" altLang="zh-TW" sz="2800" dirty="0"/>
              <a:t>One ARSM decided the base layer should be transmitted at </a:t>
            </a:r>
            <a:r>
              <a:rPr lang="en-US" altLang="zh-TW" sz="2800" dirty="0" smtClean="0"/>
              <a:t>11 </a:t>
            </a:r>
            <a:r>
              <a:rPr lang="en-US" altLang="zh-TW" sz="2800" dirty="0"/>
              <a:t>Mbps, then H-ARSM decides the enhancement layer should be transmitted at </a:t>
            </a:r>
            <a:r>
              <a:rPr lang="en-US" altLang="zh-TW" sz="2800" dirty="0" smtClean="0"/>
              <a:t>11 </a:t>
            </a:r>
            <a:r>
              <a:rPr lang="en-US" altLang="zh-TW" sz="2800" dirty="0"/>
              <a:t>Mbps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40669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1676</Words>
  <Application>Microsoft Office PowerPoint</Application>
  <PresentationFormat>如螢幕大小 (4:3)</PresentationFormat>
  <Paragraphs>147</Paragraphs>
  <Slides>24</Slides>
  <Notes>15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Office 佈景主題</vt:lpstr>
      <vt:lpstr>Cross-Layer Architecture for Adaptive Video Multicast Streaming Over Multirate Wireless LANs</vt:lpstr>
      <vt:lpstr>Introduction</vt:lpstr>
      <vt:lpstr>Background</vt:lpstr>
      <vt:lpstr>Auto Rate Selection for Multicast (ARSM)</vt:lpstr>
      <vt:lpstr>Auto Rate Selection for Multicast (ARSM)</vt:lpstr>
      <vt:lpstr>Auto Rate Selection for Multicast (ARSM)</vt:lpstr>
      <vt:lpstr>Auto Rate Selection for Multicast (ARSM)</vt:lpstr>
      <vt:lpstr>Hierarchical ARSM (H-ARSM)</vt:lpstr>
      <vt:lpstr>Hierarchical ARSM (H-ARSM)</vt:lpstr>
      <vt:lpstr>Performance Evaluation</vt:lpstr>
      <vt:lpstr>Performance Evaluation</vt:lpstr>
      <vt:lpstr>Performance Evaluation</vt:lpstr>
      <vt:lpstr>Performance Evaluation</vt:lpstr>
      <vt:lpstr>Performance Evaluation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Laura</dc:creator>
  <cp:lastModifiedBy>Laura</cp:lastModifiedBy>
  <cp:revision>130</cp:revision>
  <dcterms:created xsi:type="dcterms:W3CDTF">2014-10-30T02:40:47Z</dcterms:created>
  <dcterms:modified xsi:type="dcterms:W3CDTF">2014-10-30T22:07:16Z</dcterms:modified>
</cp:coreProperties>
</file>