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74" r:id="rId7"/>
    <p:sldId id="263" r:id="rId8"/>
    <p:sldId id="264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9455B0-A3EA-4579-A5AC-46D3A8D36F38}">
          <p14:sldIdLst>
            <p14:sldId id="256"/>
            <p14:sldId id="275"/>
            <p14:sldId id="257"/>
            <p14:sldId id="258"/>
            <p14:sldId id="259"/>
            <p14:sldId id="274"/>
            <p14:sldId id="263"/>
            <p14:sldId id="264"/>
            <p14:sldId id="260"/>
            <p14:sldId id="261"/>
            <p14:sldId id="26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8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28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63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46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11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37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9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01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4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21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42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3CE-A4EF-415F-B073-A372203E24F3}" type="datetimeFigureOut">
              <a:rPr lang="zh-TW" altLang="en-US" smtClean="0"/>
              <a:t>2014/4/13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87B9-4656-4A77-9244-19A22EF6E4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09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Dude, the Source of Lags Is on Your Computer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err="1" smtClean="0"/>
              <a:t>NetGames</a:t>
            </a:r>
            <a:r>
              <a:rPr lang="en-US" altLang="zh-TW" dirty="0" smtClean="0"/>
              <a:t> 2013</a:t>
            </a:r>
          </a:p>
          <a:p>
            <a:r>
              <a:rPr lang="en-US" altLang="zh-TW" dirty="0" smtClean="0"/>
              <a:t>De-Yu Chen, </a:t>
            </a:r>
            <a:r>
              <a:rPr lang="en-US" altLang="zh-TW" dirty="0" err="1" smtClean="0"/>
              <a:t>Hao-Tsung</a:t>
            </a:r>
            <a:r>
              <a:rPr lang="en-US" altLang="zh-TW" dirty="0" smtClean="0"/>
              <a:t> Yang, </a:t>
            </a:r>
            <a:r>
              <a:rPr lang="en-US" altLang="zh-TW" dirty="0" err="1" smtClean="0"/>
              <a:t>Kuan</a:t>
            </a:r>
            <a:r>
              <a:rPr lang="en-US" altLang="zh-TW" dirty="0" smtClean="0"/>
              <a:t>-Ta Chen</a:t>
            </a:r>
          </a:p>
          <a:p>
            <a:r>
              <a:rPr lang="en-US" altLang="zh-TW" dirty="0" smtClean="0"/>
              <a:t>Institute of Information Science, Academia </a:t>
            </a:r>
            <a:r>
              <a:rPr lang="en-US" altLang="zh-TW" dirty="0" err="1" smtClean="0"/>
              <a:t>Sinica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9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Players usually blame game servers for lag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6408712" cy="43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Players think lag is strongly related to play time and the number of avatars on the screen</a:t>
            </a:r>
          </a:p>
        </p:txBody>
      </p:sp>
    </p:spTree>
    <p:extLst>
      <p:ext uri="{BB962C8B-B14F-4D97-AF65-F5344CB8AC3E}">
        <p14:creationId xmlns:p14="http://schemas.microsoft.com/office/powerpoint/2010/main" val="37650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. Reactions to Lag</a:t>
            </a:r>
          </a:p>
          <a:p>
            <a:pPr lvl="1"/>
            <a:r>
              <a:rPr lang="en-US" altLang="zh-TW" dirty="0" smtClean="0"/>
              <a:t>1) Players usually tolerate or ignore lag</a:t>
            </a:r>
          </a:p>
          <a:p>
            <a:pPr lvl="1"/>
            <a:r>
              <a:rPr lang="en-US" altLang="zh-TW" dirty="0" smtClean="0"/>
              <a:t>2) Players think that lag influence their game play</a:t>
            </a:r>
          </a:p>
          <a:p>
            <a:pPr lvl="1"/>
            <a:r>
              <a:rPr lang="en-US" altLang="zh-TW" dirty="0" smtClean="0"/>
              <a:t>3) Players blame lag as the reason they quit games</a:t>
            </a:r>
          </a:p>
          <a:p>
            <a:pPr lvl="1"/>
            <a:r>
              <a:rPr lang="en-US" altLang="zh-TW" dirty="0" smtClean="0"/>
              <a:t>4) Players tend to keep silent or complain on forums</a:t>
            </a:r>
          </a:p>
        </p:txBody>
      </p:sp>
    </p:spTree>
    <p:extLst>
      <p:ext uri="{BB962C8B-B14F-4D97-AF65-F5344CB8AC3E}">
        <p14:creationId xmlns:p14="http://schemas.microsoft.com/office/powerpoint/2010/main" val="8070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Players usually tolerate or ignore lag</a:t>
            </a: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068537" cy="43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Players think that lag influence </a:t>
            </a:r>
            <a:r>
              <a:rPr lang="en-US" altLang="zh-TW" dirty="0" smtClean="0"/>
              <a:t>game play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7" y="2132856"/>
            <a:ext cx="6552728" cy="45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Players blame lag as the reason they quit </a:t>
            </a:r>
            <a:r>
              <a:rPr lang="en-US" altLang="zh-TW" dirty="0" smtClean="0"/>
              <a:t>games</a:t>
            </a:r>
          </a:p>
          <a:p>
            <a:pPr lvl="1"/>
            <a:r>
              <a:rPr lang="en-US" altLang="zh-TW" dirty="0" smtClean="0"/>
              <a:t>Up to 57.6% say that there is a moderate or strong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797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Players tend to keep silent or complain on </a:t>
            </a:r>
            <a:r>
              <a:rPr lang="en-US" altLang="zh-TW" dirty="0" smtClean="0"/>
              <a:t>forums</a:t>
            </a:r>
          </a:p>
          <a:p>
            <a:pPr lvl="1"/>
            <a:r>
              <a:rPr lang="en-US" altLang="zh-TW" dirty="0" smtClean="0"/>
              <a:t>But not to game company or ISPs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09" y="3140968"/>
            <a:ext cx="4825089" cy="36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C. Solutions to Lag</a:t>
            </a:r>
          </a:p>
          <a:p>
            <a:pPr lvl="1"/>
            <a:r>
              <a:rPr lang="en-US" altLang="zh-TW" dirty="0" smtClean="0"/>
              <a:t>1) Most players have no background in using network tools to identify the root causes</a:t>
            </a:r>
          </a:p>
          <a:p>
            <a:pPr lvl="1"/>
            <a:r>
              <a:rPr lang="en-US" altLang="zh-TW" dirty="0" smtClean="0"/>
              <a:t>2) Players demand software tools that either diagnose the root cause or mitigate lag</a:t>
            </a:r>
          </a:p>
        </p:txBody>
      </p:sp>
    </p:spTree>
    <p:extLst>
      <p:ext uri="{BB962C8B-B14F-4D97-AF65-F5344CB8AC3E}">
        <p14:creationId xmlns:p14="http://schemas.microsoft.com/office/powerpoint/2010/main" val="3826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Most players have no background in using network </a:t>
            </a:r>
            <a:r>
              <a:rPr lang="en-US" altLang="zh-TW" dirty="0" smtClean="0"/>
              <a:t>tools </a:t>
            </a:r>
            <a:r>
              <a:rPr lang="en-US" altLang="zh-TW" dirty="0"/>
              <a:t>to identify the root causes</a:t>
            </a: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5976664" cy="39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Players demand software tools that either diagnose the root cause or mitigate </a:t>
            </a:r>
            <a:r>
              <a:rPr lang="en-US" altLang="zh-TW" dirty="0" smtClean="0"/>
              <a:t>lag</a:t>
            </a:r>
          </a:p>
          <a:p>
            <a:pPr lvl="1"/>
            <a:r>
              <a:rPr lang="en-US" altLang="zh-TW" dirty="0" smtClean="0"/>
              <a:t>Diagnose the root cause (86%)</a:t>
            </a:r>
          </a:p>
          <a:p>
            <a:pPr lvl="1"/>
            <a:r>
              <a:rPr lang="en-US" altLang="zh-TW" dirty="0" smtClean="0"/>
              <a:t>Mitigate lag (93.9%)</a:t>
            </a:r>
          </a:p>
        </p:txBody>
      </p:sp>
    </p:spTree>
    <p:extLst>
      <p:ext uri="{BB962C8B-B14F-4D97-AF65-F5344CB8AC3E}">
        <p14:creationId xmlns:p14="http://schemas.microsoft.com/office/powerpoint/2010/main" val="4038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&amp; related work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2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Players demand software tools that either diagnose the root cause or mitigate </a:t>
            </a:r>
            <a:r>
              <a:rPr lang="en-US" altLang="zh-TW" dirty="0" smtClean="0"/>
              <a:t>lag</a:t>
            </a:r>
          </a:p>
          <a:p>
            <a:pPr lvl="1"/>
            <a:r>
              <a:rPr lang="en-US" altLang="zh-TW" dirty="0" smtClean="0"/>
              <a:t>Diagnose the root cause (86%)</a:t>
            </a:r>
          </a:p>
          <a:p>
            <a:pPr lvl="1"/>
            <a:r>
              <a:rPr lang="en-US" altLang="zh-TW" dirty="0" smtClean="0"/>
              <a:t>Mitigate lag (93.9%)</a:t>
            </a:r>
          </a:p>
        </p:txBody>
      </p:sp>
    </p:spTree>
    <p:extLst>
      <p:ext uri="{BB962C8B-B14F-4D97-AF65-F5344CB8AC3E}">
        <p14:creationId xmlns:p14="http://schemas.microsoft.com/office/powerpoint/2010/main" val="4051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Game Experience Monitor(GEM)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Game Experience Monitor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Directly look into the players’ computers and network</a:t>
            </a:r>
          </a:p>
          <a:p>
            <a:pPr lvl="1"/>
            <a:r>
              <a:rPr lang="en-US" altLang="zh-TW" dirty="0" smtClean="0"/>
              <a:t>A software system called Game Experience </a:t>
            </a:r>
            <a:r>
              <a:rPr lang="en-US" altLang="zh-TW" dirty="0" smtClean="0"/>
              <a:t>Monitor(GEM)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67905"/>
            <a:ext cx="4320480" cy="36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Game Experience Monitor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GEM monitor following things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8934027" cy="30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collection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9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Collection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Working with </a:t>
            </a:r>
            <a:r>
              <a:rPr lang="en-US" altLang="zh-TW" dirty="0" err="1" smtClean="0"/>
              <a:t>Gamania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game called Bubble Fighter in 2012</a:t>
            </a:r>
          </a:p>
          <a:p>
            <a:pPr lvl="1"/>
            <a:r>
              <a:rPr lang="zh-TW" altLang="en-US" dirty="0"/>
              <a:t>泡泡大亂鬥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00674"/>
            <a:ext cx="2890153" cy="2164736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4293096"/>
            <a:ext cx="5506219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Collection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Survey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2200"/>
            <a:ext cx="6192688" cy="42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Root Cause analysis of lag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9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Root Cause analysis of lag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Focus on three possible sources</a:t>
            </a:r>
          </a:p>
          <a:p>
            <a:pPr lvl="1"/>
            <a:r>
              <a:rPr lang="en-US" altLang="zh-TW" dirty="0" smtClean="0"/>
              <a:t>Overloading of gamer’s computer</a:t>
            </a:r>
          </a:p>
          <a:p>
            <a:pPr lvl="2"/>
            <a:r>
              <a:rPr lang="en-US" altLang="zh-TW" dirty="0" smtClean="0"/>
              <a:t>Use </a:t>
            </a:r>
            <a:r>
              <a:rPr lang="en-US" altLang="zh-TW" b="1" dirty="0" smtClean="0"/>
              <a:t>inter-frame-time</a:t>
            </a:r>
            <a:r>
              <a:rPr lang="en-US" altLang="zh-TW" dirty="0" smtClean="0"/>
              <a:t>(</a:t>
            </a:r>
            <a:r>
              <a:rPr lang="en-US" altLang="zh-TW" b="1" dirty="0" err="1" smtClean="0"/>
              <a:t>ift</a:t>
            </a:r>
            <a:r>
              <a:rPr lang="en-US" altLang="zh-TW" dirty="0" smtClean="0"/>
              <a:t>) as representative index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Unstable LAN connectivity</a:t>
            </a:r>
          </a:p>
          <a:p>
            <a:pPr lvl="2"/>
            <a:r>
              <a:rPr lang="en-US" altLang="zh-TW" dirty="0" smtClean="0"/>
              <a:t>Use </a:t>
            </a:r>
            <a:r>
              <a:rPr lang="en-US" altLang="zh-TW" b="1" dirty="0" smtClean="0"/>
              <a:t>first-hop round-trip time(</a:t>
            </a:r>
            <a:r>
              <a:rPr lang="en-US" altLang="zh-TW" b="1" dirty="0" err="1" smtClean="0"/>
              <a:t>lan_rtt</a:t>
            </a:r>
            <a:r>
              <a:rPr lang="en-US" altLang="zh-TW" b="1" dirty="0" smtClean="0"/>
              <a:t>) </a:t>
            </a:r>
            <a:r>
              <a:rPr lang="en-US" altLang="zh-TW" dirty="0" smtClean="0"/>
              <a:t>as indicator</a:t>
            </a:r>
          </a:p>
          <a:p>
            <a:pPr lvl="1"/>
            <a:r>
              <a:rPr lang="en-US" altLang="zh-TW" dirty="0" smtClean="0"/>
              <a:t>Unstable Internet Connectivity</a:t>
            </a:r>
          </a:p>
          <a:p>
            <a:pPr lvl="2"/>
            <a:r>
              <a:rPr lang="en-US" altLang="zh-TW" dirty="0" smtClean="0"/>
              <a:t>Use </a:t>
            </a:r>
            <a:r>
              <a:rPr lang="en-US" altLang="zh-TW" b="1" dirty="0" smtClean="0"/>
              <a:t>round-trip time(</a:t>
            </a:r>
            <a:r>
              <a:rPr lang="en-US" altLang="zh-TW" b="1" dirty="0" err="1" smtClean="0"/>
              <a:t>rtt</a:t>
            </a:r>
            <a:r>
              <a:rPr lang="en-US" altLang="zh-TW" b="1" dirty="0" smtClean="0"/>
              <a:t>) </a:t>
            </a:r>
            <a:r>
              <a:rPr lang="en-US" altLang="zh-TW" dirty="0" smtClean="0"/>
              <a:t>as indicator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643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Root Cause analysis of lag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A. Correlation Analysis</a:t>
            </a:r>
          </a:p>
          <a:p>
            <a:pPr lvl="1"/>
            <a:r>
              <a:rPr lang="en-US" altLang="zh-TW" dirty="0" smtClean="0"/>
              <a:t>A matric should be highly correlated with gamers’ perception of lag if it has significant effect.</a:t>
            </a:r>
          </a:p>
          <a:p>
            <a:pPr lvl="1"/>
            <a:r>
              <a:rPr lang="en-US" altLang="zh-TW" dirty="0" smtClean="0"/>
              <a:t>Use Pearson correlation coefficient</a:t>
            </a:r>
          </a:p>
          <a:p>
            <a:pPr lvl="1"/>
            <a:r>
              <a:rPr lang="en-US" altLang="zh-TW" b="1" dirty="0" err="1" smtClean="0"/>
              <a:t>Cor</a:t>
            </a:r>
            <a:r>
              <a:rPr lang="en-US" altLang="zh-TW" dirty="0" smtClean="0"/>
              <a:t> higher means more relative</a:t>
            </a:r>
          </a:p>
          <a:p>
            <a:pPr lvl="1"/>
            <a:r>
              <a:rPr lang="en-US" altLang="zh-TW" b="1" dirty="0" smtClean="0"/>
              <a:t>p-value</a:t>
            </a:r>
            <a:r>
              <a:rPr lang="en-US" altLang="zh-TW" dirty="0" smtClean="0"/>
              <a:t> represent the significance of </a:t>
            </a:r>
            <a:r>
              <a:rPr lang="en-US" altLang="zh-TW" dirty="0" err="1" smtClean="0"/>
              <a:t>Cor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307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Players hate Lag</a:t>
            </a:r>
          </a:p>
          <a:p>
            <a:r>
              <a:rPr lang="en-US" altLang="zh-TW" dirty="0" smtClean="0"/>
              <a:t>Most players can’t identify the root cause</a:t>
            </a:r>
          </a:p>
          <a:p>
            <a:r>
              <a:rPr lang="en-US" altLang="zh-TW" dirty="0" smtClean="0"/>
              <a:t>In previous paper</a:t>
            </a:r>
          </a:p>
          <a:p>
            <a:pPr lvl="1"/>
            <a:r>
              <a:rPr lang="en-US" altLang="zh-TW" dirty="0" smtClean="0"/>
              <a:t>How player perceive lag</a:t>
            </a:r>
          </a:p>
          <a:p>
            <a:pPr lvl="1"/>
            <a:r>
              <a:rPr lang="en-US" altLang="zh-TW" dirty="0" smtClean="0"/>
              <a:t>What does player think of the causes</a:t>
            </a:r>
          </a:p>
          <a:p>
            <a:pPr lvl="1"/>
            <a:r>
              <a:rPr lang="en-US" altLang="zh-TW" dirty="0" smtClean="0"/>
              <a:t>How they react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135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Root Cause analysis of lag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A. Correlation Analysis</a:t>
            </a:r>
          </a:p>
          <a:p>
            <a:pPr lvl="1"/>
            <a:r>
              <a:rPr lang="en-US" altLang="zh-TW" dirty="0" err="1" smtClean="0"/>
              <a:t>ift</a:t>
            </a:r>
            <a:r>
              <a:rPr lang="en-US" altLang="zh-TW" dirty="0" smtClean="0"/>
              <a:t>: </a:t>
            </a:r>
          </a:p>
          <a:p>
            <a:pPr lvl="2"/>
            <a:r>
              <a:rPr lang="en-US" altLang="zh-TW" dirty="0" err="1" smtClean="0"/>
              <a:t>Cor</a:t>
            </a:r>
            <a:r>
              <a:rPr lang="en-US" altLang="zh-TW" dirty="0" smtClean="0"/>
              <a:t>: 0.17~0.29</a:t>
            </a:r>
          </a:p>
          <a:p>
            <a:pPr lvl="2"/>
            <a:r>
              <a:rPr lang="en-US" altLang="zh-TW" dirty="0" smtClean="0"/>
              <a:t>p-value: smaller than 1e-4</a:t>
            </a:r>
          </a:p>
          <a:p>
            <a:pPr lvl="3"/>
            <a:r>
              <a:rPr lang="en-US" altLang="zh-TW" dirty="0" smtClean="0"/>
              <a:t>Correlations result are significant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83322"/>
            <a:ext cx="7092280" cy="25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Root Cause analysis of lag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A. Correlation Analysis</a:t>
            </a:r>
          </a:p>
          <a:p>
            <a:pPr lvl="1"/>
            <a:r>
              <a:rPr lang="en-US" altLang="zh-TW" dirty="0" err="1"/>
              <a:t>r</a:t>
            </a:r>
            <a:r>
              <a:rPr lang="en-US" altLang="zh-TW" dirty="0" err="1" smtClean="0"/>
              <a:t>tt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lan_rtt</a:t>
            </a:r>
            <a:r>
              <a:rPr lang="en-US" altLang="zh-TW" dirty="0" smtClean="0"/>
              <a:t>: </a:t>
            </a:r>
          </a:p>
          <a:p>
            <a:pPr lvl="2"/>
            <a:r>
              <a:rPr lang="en-US" altLang="zh-TW" dirty="0" err="1" smtClean="0"/>
              <a:t>Cor</a:t>
            </a:r>
            <a:r>
              <a:rPr lang="en-US" altLang="zh-TW" dirty="0" smtClean="0"/>
              <a:t>: all below 0.1</a:t>
            </a:r>
          </a:p>
          <a:p>
            <a:pPr lvl="3"/>
            <a:r>
              <a:rPr lang="en-US" altLang="zh-TW" dirty="0" smtClean="0"/>
              <a:t>No clear correlations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p-value: all over 0.1</a:t>
            </a:r>
          </a:p>
          <a:p>
            <a:pPr lvl="3"/>
            <a:r>
              <a:rPr lang="en-US" altLang="zh-TW" dirty="0" smtClean="0"/>
              <a:t>Not much significance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83322"/>
            <a:ext cx="7092280" cy="25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Root Cause analysis of lag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A. Correlation Analysis</a:t>
            </a:r>
          </a:p>
          <a:p>
            <a:pPr lvl="1"/>
            <a:r>
              <a:rPr lang="en-US" altLang="zh-TW" dirty="0" smtClean="0"/>
              <a:t>Conclusion</a:t>
            </a:r>
          </a:p>
          <a:p>
            <a:pPr lvl="2"/>
            <a:r>
              <a:rPr lang="en-US" altLang="zh-TW" dirty="0" smtClean="0"/>
              <a:t>Overloading of gamers’ computer is more likely to be the root cause of lag</a:t>
            </a:r>
          </a:p>
          <a:p>
            <a:pPr lvl="2"/>
            <a:r>
              <a:rPr lang="en-US" altLang="zh-TW" dirty="0" smtClean="0"/>
              <a:t>Surprising result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83322"/>
            <a:ext cx="7092280" cy="25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Root Cause analysis of lag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B. </a:t>
            </a:r>
            <a:r>
              <a:rPr lang="en-US" altLang="zh-TW" sz="3100" dirty="0" smtClean="0"/>
              <a:t>Classification and Regression Trees Modeling</a:t>
            </a:r>
          </a:p>
          <a:p>
            <a:pPr lvl="1"/>
            <a:r>
              <a:rPr lang="en-US" altLang="zh-TW" sz="2700" dirty="0" smtClean="0"/>
              <a:t>A strong cause of lag should be able to be used to predict lag</a:t>
            </a:r>
          </a:p>
          <a:p>
            <a:pPr lvl="1"/>
            <a:r>
              <a:rPr lang="en-US" altLang="zh-TW" sz="2700" dirty="0" smtClean="0"/>
              <a:t>Use CART model for each metric</a:t>
            </a:r>
          </a:p>
          <a:p>
            <a:pPr lvl="1"/>
            <a:r>
              <a:rPr lang="en-US" altLang="zh-TW" sz="2700" dirty="0" smtClean="0"/>
              <a:t>10-fold cross-validation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8" y="4221088"/>
            <a:ext cx="884217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Root Cause analysis of lag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B. </a:t>
            </a:r>
            <a:r>
              <a:rPr lang="en-US" altLang="zh-TW" sz="3100" dirty="0" smtClean="0"/>
              <a:t>Classification and Regression Trees Modeling</a:t>
            </a:r>
          </a:p>
          <a:p>
            <a:pPr lvl="1"/>
            <a:r>
              <a:rPr lang="en-US" altLang="zh-TW" sz="2700" dirty="0" err="1"/>
              <a:t>i</a:t>
            </a:r>
            <a:r>
              <a:rPr lang="en-US" altLang="zh-TW" sz="2700" dirty="0" err="1" smtClean="0"/>
              <a:t>ft</a:t>
            </a:r>
            <a:r>
              <a:rPr lang="en-US" altLang="zh-TW" sz="2700" dirty="0" smtClean="0"/>
              <a:t>: 67.51%</a:t>
            </a:r>
          </a:p>
          <a:p>
            <a:pPr lvl="1"/>
            <a:r>
              <a:rPr lang="en-US" altLang="zh-TW" sz="2700" dirty="0" err="1"/>
              <a:t>r</a:t>
            </a:r>
            <a:r>
              <a:rPr lang="en-US" altLang="zh-TW" sz="2700" dirty="0" err="1" smtClean="0"/>
              <a:t>tt</a:t>
            </a:r>
            <a:r>
              <a:rPr lang="en-US" altLang="zh-TW" sz="2700" dirty="0" smtClean="0"/>
              <a:t>: 56.81%</a:t>
            </a:r>
          </a:p>
          <a:p>
            <a:pPr lvl="1"/>
            <a:r>
              <a:rPr lang="en-US" altLang="zh-TW" sz="2700" dirty="0" err="1" smtClean="0"/>
              <a:t>lan_rtt</a:t>
            </a:r>
            <a:r>
              <a:rPr lang="en-US" altLang="zh-TW" sz="2700" dirty="0" smtClean="0"/>
              <a:t>: 59.34%</a:t>
            </a:r>
          </a:p>
          <a:p>
            <a:pPr lvl="1"/>
            <a:r>
              <a:rPr lang="en-US" altLang="zh-TW" sz="2700" dirty="0" smtClean="0"/>
              <a:t>Conclusion: </a:t>
            </a:r>
            <a:r>
              <a:rPr lang="en-US" altLang="zh-TW" sz="2700" dirty="0" err="1" smtClean="0"/>
              <a:t>ift</a:t>
            </a:r>
            <a:r>
              <a:rPr lang="en-US" altLang="zh-TW" sz="2700" dirty="0" smtClean="0"/>
              <a:t> outperforms the others, it’s consistent with the result from correlation analysis</a:t>
            </a:r>
          </a:p>
        </p:txBody>
      </p:sp>
    </p:spTree>
    <p:extLst>
      <p:ext uri="{BB962C8B-B14F-4D97-AF65-F5344CB8AC3E}">
        <p14:creationId xmlns:p14="http://schemas.microsoft.com/office/powerpoint/2010/main" val="37356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92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Tackle the long-standing question</a:t>
            </a:r>
          </a:p>
          <a:p>
            <a:pPr lvl="1"/>
            <a:r>
              <a:rPr lang="en-US" altLang="zh-TW" dirty="0" smtClean="0"/>
              <a:t>“What is the major cause of lag”</a:t>
            </a:r>
          </a:p>
          <a:p>
            <a:r>
              <a:rPr lang="en-US" altLang="zh-TW" dirty="0" smtClean="0"/>
              <a:t>Developed a software</a:t>
            </a:r>
          </a:p>
          <a:p>
            <a:pPr lvl="1"/>
            <a:r>
              <a:rPr lang="en-US" altLang="zh-TW" dirty="0" smtClean="0"/>
              <a:t>GEM</a:t>
            </a:r>
          </a:p>
          <a:p>
            <a:r>
              <a:rPr lang="en-US" altLang="zh-TW" dirty="0" smtClean="0"/>
              <a:t>Conclude that the cause of lags are usually from gamer’s computer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074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Collaborating with </a:t>
            </a:r>
            <a:r>
              <a:rPr lang="en-US" altLang="zh-TW" dirty="0" err="1" smtClean="0"/>
              <a:t>Gamania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Over 5000 minutes of trace</a:t>
            </a:r>
          </a:p>
          <a:p>
            <a:pPr lvl="1"/>
            <a:r>
              <a:rPr lang="en-US" altLang="zh-TW" dirty="0" smtClean="0"/>
              <a:t>Over 500 players and their report</a:t>
            </a:r>
          </a:p>
          <a:p>
            <a:r>
              <a:rPr lang="en-US" altLang="zh-TW" dirty="0" smtClean="0"/>
              <a:t> Contribution of this paper</a:t>
            </a:r>
          </a:p>
          <a:p>
            <a:pPr lvl="1"/>
            <a:r>
              <a:rPr lang="en-US" altLang="zh-TW" dirty="0" smtClean="0"/>
              <a:t>Develop a Game Experience Monitor</a:t>
            </a:r>
          </a:p>
          <a:p>
            <a:pPr lvl="1"/>
            <a:r>
              <a:rPr lang="en-US" altLang="zh-TW" dirty="0" smtClean="0"/>
              <a:t>Player’s computer is the major source of lag</a:t>
            </a: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13176"/>
            <a:ext cx="203146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Conclusion from the past</a:t>
            </a:r>
          </a:p>
          <a:p>
            <a:pPr lvl="1"/>
            <a:r>
              <a:rPr lang="en-US" altLang="zh-TW" dirty="0" smtClean="0"/>
              <a:t>Delay &gt; Packet loss</a:t>
            </a:r>
          </a:p>
          <a:p>
            <a:pPr lvl="1"/>
            <a:r>
              <a:rPr lang="en-US" altLang="zh-TW" dirty="0" smtClean="0"/>
              <a:t>Frame rate &gt; Frame resolution</a:t>
            </a:r>
            <a:endParaRPr lang="en-US" altLang="zh-TW" dirty="0"/>
          </a:p>
          <a:p>
            <a:r>
              <a:rPr lang="en-US" altLang="zh-TW" dirty="0" smtClean="0"/>
              <a:t>This paper is based on empirical large-scale user traces</a:t>
            </a:r>
          </a:p>
          <a:p>
            <a:pPr lvl="1"/>
            <a:r>
              <a:rPr lang="en-US" altLang="zh-TW" dirty="0" smtClean="0"/>
              <a:t>Not on-sited controlled</a:t>
            </a:r>
          </a:p>
          <a:p>
            <a:pPr lvl="1"/>
            <a:r>
              <a:rPr lang="en-US" altLang="zh-TW" dirty="0" smtClean="0"/>
              <a:t>Performance metrics and reports are more realistic</a:t>
            </a:r>
          </a:p>
        </p:txBody>
      </p:sp>
    </p:spTree>
    <p:extLst>
      <p:ext uri="{BB962C8B-B14F-4D97-AF65-F5344CB8AC3E}">
        <p14:creationId xmlns:p14="http://schemas.microsoft.com/office/powerpoint/2010/main" val="39025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6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From previous work</a:t>
            </a:r>
          </a:p>
          <a:p>
            <a:pPr lvl="1"/>
            <a:r>
              <a:rPr lang="en-US" altLang="zh-TW" dirty="0" smtClean="0"/>
              <a:t>For details, please refer to [1]</a:t>
            </a:r>
          </a:p>
        </p:txBody>
      </p:sp>
    </p:spTree>
    <p:extLst>
      <p:ext uri="{BB962C8B-B14F-4D97-AF65-F5344CB8AC3E}">
        <p14:creationId xmlns:p14="http://schemas.microsoft.com/office/powerpoint/2010/main" val="40909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A. Perceptions of Lag</a:t>
            </a:r>
          </a:p>
          <a:p>
            <a:pPr lvl="1"/>
            <a:r>
              <a:rPr lang="en-US" altLang="zh-TW" dirty="0" smtClean="0"/>
              <a:t>1) Players are highly affected by intermittent lag</a:t>
            </a:r>
          </a:p>
          <a:p>
            <a:pPr lvl="1"/>
            <a:r>
              <a:rPr lang="en-US" altLang="zh-TW" dirty="0" smtClean="0"/>
              <a:t>2) Players usually blame game servers for lagging</a:t>
            </a:r>
          </a:p>
          <a:p>
            <a:pPr lvl="1"/>
            <a:r>
              <a:rPr lang="en-US" altLang="zh-TW" dirty="0" smtClean="0"/>
              <a:t>3) Player believe that lag is strongly related to their online game play time and number of avatars on the screen</a:t>
            </a:r>
          </a:p>
        </p:txBody>
      </p:sp>
    </p:spTree>
    <p:extLst>
      <p:ext uri="{BB962C8B-B14F-4D97-AF65-F5344CB8AC3E}">
        <p14:creationId xmlns:p14="http://schemas.microsoft.com/office/powerpoint/2010/main" val="1231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Motivating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Players are highly affected by intermittent lag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86" y="2204864"/>
            <a:ext cx="3577988" cy="23663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05" y="2103903"/>
            <a:ext cx="3268771" cy="24383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1" y="4365104"/>
            <a:ext cx="3580193" cy="24715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32" y="4542229"/>
            <a:ext cx="3273275" cy="22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761</Words>
  <Application>Microsoft Office PowerPoint</Application>
  <PresentationFormat>如螢幕大小 (4:3)</PresentationFormat>
  <Paragraphs>135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Dude, the Source of Lags Is on Your Computer</vt:lpstr>
      <vt:lpstr>Introduction &amp; related work</vt:lpstr>
      <vt:lpstr>Introduction</vt:lpstr>
      <vt:lpstr>Introduction</vt:lpstr>
      <vt:lpstr>Related Work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Motivating Study</vt:lpstr>
      <vt:lpstr>Game Experience Monitor(GEM)</vt:lpstr>
      <vt:lpstr>Game Experience Monitor</vt:lpstr>
      <vt:lpstr>Game Experience Monitor</vt:lpstr>
      <vt:lpstr>Data collection</vt:lpstr>
      <vt:lpstr>Data Collection</vt:lpstr>
      <vt:lpstr>Data Collection</vt:lpstr>
      <vt:lpstr>Root Cause analysis of lag</vt:lpstr>
      <vt:lpstr>Root Cause analysis of lag</vt:lpstr>
      <vt:lpstr>Root Cause analysis of lag</vt:lpstr>
      <vt:lpstr>Root Cause analysis of lag</vt:lpstr>
      <vt:lpstr>Root Cause analysis of lag</vt:lpstr>
      <vt:lpstr>Root Cause analysis of lag</vt:lpstr>
      <vt:lpstr>Root Cause analysis of lag</vt:lpstr>
      <vt:lpstr>Root Cause analysis of lag</vt:lpstr>
      <vt:lpstr>Conclusion</vt:lpstr>
      <vt:lpstr>Motivating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Dude, the Source of Lags Is on Your Computer</dc:title>
  <dc:creator>TK421</dc:creator>
  <cp:lastModifiedBy>TK421</cp:lastModifiedBy>
  <cp:revision>153</cp:revision>
  <dcterms:created xsi:type="dcterms:W3CDTF">2014-04-12T05:18:21Z</dcterms:created>
  <dcterms:modified xsi:type="dcterms:W3CDTF">2014-04-13T07:38:20Z</dcterms:modified>
</cp:coreProperties>
</file>