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12585D1-F734-4DD6-9BF8-6F85D61DB52B}">
  <a:tblStyle styleName="Table_0" styleId="{012585D1-F734-4DD6-9BF8-6F85D61DB52B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B4: Experience with a Globally-Deployed Software Defined WAN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Google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SIGCOMM’13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560403" x="62997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Topology Assumption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417800" x="0"/>
            <a:ext cy="3725699" cx="6196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Each B4 site consists of multiple switches linking to remote sites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TE abstracts </a:t>
            </a:r>
            <a:r>
              <a:rPr sz="2400" lang="en">
                <a:solidFill>
                  <a:srgbClr val="FF0000"/>
                </a:solidFill>
              </a:rPr>
              <a:t>each site into a single node</a:t>
            </a:r>
            <a:r>
              <a:rPr sz="2400" lang="en"/>
              <a:t> with </a:t>
            </a:r>
            <a:r>
              <a:rPr sz="2400" lang="en">
                <a:solidFill>
                  <a:srgbClr val="FF0000"/>
                </a:solidFill>
              </a:rPr>
              <a:t>single edge</a:t>
            </a:r>
            <a:r>
              <a:rPr sz="2400" lang="en"/>
              <a:t> of given capacity </a:t>
            </a:r>
            <a:r>
              <a:rPr sz="2400" lang="en">
                <a:solidFill>
                  <a:srgbClr val="FF0000"/>
                </a:solidFill>
              </a:rPr>
              <a:t>to each remote site.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To achieve this topology abstraction, all traffic crossing a site-to-site edge must be </a:t>
            </a:r>
            <a:r>
              <a:rPr sz="2400" lang="en">
                <a:solidFill>
                  <a:srgbClr val="FF0000"/>
                </a:solidFill>
              </a:rPr>
              <a:t>evenly distributed</a:t>
            </a:r>
            <a:r>
              <a:rPr sz="2400" lang="en"/>
              <a:t> all across its links 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24325" x="6070925"/>
            <a:ext cy="2137899" cx="29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5" x="457200"/>
            <a:ext cy="857400" cx="8603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Application Assumptions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Google categorizes applications into three classes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copy user data to remote data center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remote storage access for computation, e.g. Mapreduce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large-scale data push synchronization across multiple data center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Each class has different weight (priority)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user data copy has highest priority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1938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System Architecture 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1865274"/>
            <a:ext cy="3781074" cx="5501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TE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971550" x="457200"/>
            <a:ext cy="4145999" cx="848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TE server receives topology events from multiple sites. ( </a:t>
            </a:r>
            <a:r>
              <a:rPr sz="2400" lang="en">
                <a:solidFill>
                  <a:srgbClr val="FF0000"/>
                </a:solidFill>
              </a:rPr>
              <a:t>sites is vertices</a:t>
            </a:r>
            <a:r>
              <a:rPr sz="2400" lang="en"/>
              <a:t> and </a:t>
            </a:r>
            <a:r>
              <a:rPr sz="2400" lang="en">
                <a:solidFill>
                  <a:srgbClr val="FF0000"/>
                </a:solidFill>
              </a:rPr>
              <a:t>site to site</a:t>
            </a:r>
            <a:r>
              <a:rPr sz="2400" lang="en"/>
              <a:t> links </a:t>
            </a:r>
            <a:r>
              <a:rPr sz="2400" lang="en">
                <a:solidFill>
                  <a:srgbClr val="FF0000"/>
                </a:solidFill>
              </a:rPr>
              <a:t>is edges</a:t>
            </a:r>
            <a:r>
              <a:rPr sz="2400" lang="en"/>
              <a:t>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This abstraction </a:t>
            </a:r>
            <a:r>
              <a:rPr sz="2400" lang="en">
                <a:solidFill>
                  <a:srgbClr val="FF0000"/>
                </a:solidFill>
              </a:rPr>
              <a:t>reduce the size</a:t>
            </a:r>
            <a:r>
              <a:rPr sz="2400" lang="en"/>
              <a:t> of the input to the TE optimization algorithm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Terms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Flow Group (FG): a group = {src, dst, QoS}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Tunnel: represents </a:t>
            </a:r>
            <a:r>
              <a:rPr lang="en">
                <a:solidFill>
                  <a:srgbClr val="FF0000"/>
                </a:solidFill>
              </a:rPr>
              <a:t>site-level path</a:t>
            </a:r>
            <a:r>
              <a:rPr lang="en"/>
              <a:t>, e.g. A--&gt;B--&gt;C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Tunnel Group (TG): map FG to </a:t>
            </a:r>
            <a:r>
              <a:rPr lang="en">
                <a:solidFill>
                  <a:srgbClr val="FF0000"/>
                </a:solidFill>
              </a:rPr>
              <a:t>a set of tunnels</a:t>
            </a:r>
            <a:r>
              <a:rPr lang="en"/>
              <a:t> with different weight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Bandwidth Functions: Next Page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304799" x="4966775"/>
            <a:ext cy="1451674" cx="203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-39996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Bandwidth Functions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647825" x="4787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Fair share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different application has different weight (slope)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application has its upper bound of required b/w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 figure (a) all applications has unlimited upper bound. in figure (b), App1 needs 15 Gbps, App2 needs 5 Gbps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72831" x="1463168"/>
            <a:ext cy="1653024" cx="368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TE Algorithm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063375" x="457200"/>
            <a:ext cy="3943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Fair share optimization problem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How to allocate FS to possible tunnels (TG) of multiple flow groups (FG) across B4 network (16 sites)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●"/>
            </a:pPr>
            <a:r>
              <a:rPr sz="2400" lang="en"/>
              <a:t>Steps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find preferred tunnel which is the minimum cost path without bottleneck edge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freeze all tunnels which cross the bottleneck edge and recursively do the same thing until no available edge or satisfying all FGs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-34524" x="457200"/>
            <a:ext cy="7008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Algorithm Example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737875" x="0"/>
            <a:ext cy="4383900" cx="4547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Example: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Final Round: all edges are freezed and FG1 is satisfied, so that FG2 get remaining resources 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61625" x="4547475"/>
            <a:ext cy="1533024" cx="458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9" name="Shape 79"/>
          <p:cNvGraphicFramePr/>
          <p:nvPr/>
        </p:nvGraphicFramePr>
        <p:xfrm>
          <a:off y="3062575" x="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{012585D1-F734-4DD6-9BF8-6F85D61DB52B}</a:tableStyleId>
              </a:tblPr>
              <a:tblGrid>
                <a:gridCol w="878950"/>
                <a:gridCol w="1211275"/>
                <a:gridCol w="904875"/>
                <a:gridCol w="904875"/>
                <a:gridCol w="904875"/>
                <a:gridCol w="904875"/>
                <a:gridCol w="1077475"/>
                <a:gridCol w="22856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FG1 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prefer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FG2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prefer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Fair 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Share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FG1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get/need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FG2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get/need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Bottleneck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links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Freeze tunnels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 round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A-&gt;B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A-&gt;C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0.9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10/20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0.45/inf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A-&gt;B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A-&gt;B, A-&gt;B-&gt;C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 round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A-&gt;C-&gt;B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A-&gt;C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3.33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8.33/10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1.22/inf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A-C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A-&gt;C, A-&gt;C-&gt;B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 round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A-&gt;D-&gt;C-&gt;B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A-&gt;D-&gt;C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Final Round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1.67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(5-1.67)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all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all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B4 -- Evaluation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4513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Utilization for a site-to-site edge: 100%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Load-balance traffic across all links (evenly distribute traffic) 75% of site-to-site edges’ link utilization gaps are less than 5%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16075" x="4965728"/>
            <a:ext cy="1359549" cx="41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316398" x="4965725"/>
            <a:ext cy="1628575" cx="419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