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n.wikipedia.org/wiki/Computer_network" TargetMode="External"/><Relationship Id="rId3" Type="http://schemas.openxmlformats.org/officeDocument/2006/relationships/hyperlink" Target="https://en.wikipedia.org/wiki/Computer_network" TargetMode="External"/><Relationship Id="rId4" Type="http://schemas.openxmlformats.org/officeDocument/2006/relationships/hyperlink" Target="https://en.wikipedia.org/wiki/Bandwidth_management" TargetMode="External"/><Relationship Id="rId5" Type="http://schemas.openxmlformats.org/officeDocument/2006/relationships/hyperlink" Target="https://en.wikipedia.org/wiki/Bandwidth_management" TargetMode="External"/><Relationship Id="rId6" Type="http://schemas.openxmlformats.org/officeDocument/2006/relationships/hyperlink" Target="https://en.wikipedia.org/wiki/Datagram" TargetMode="External"/><Relationship Id="rId7" Type="http://schemas.openxmlformats.org/officeDocument/2006/relationships/hyperlink" Target="https://en.wikipedia.org/wiki/Datagram"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1" name="Shape 5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7" name="Shape 11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en" sz="2800">
                <a:solidFill>
                  <a:schemeClr val="dk2"/>
                </a:solidFill>
              </a:rPr>
              <a:t>haped at 1Mbps line is the YouTube replay in plaintext where shaper correctly detects as YouTube and shapes at 1Mbps. Shaped at 512Kbps is YouTube replay with randomized payload and ports, where shaper detects as P2P and limits at 512Kbps. The Not shaped line is YouTube replay with string “youtube” being replaced by a random string, which the shaper detects as “HTTP” and does not limit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6" name="Shape 12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3" name="Shape 13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2" name="Shape 14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0" name="Shape 15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7" name="Shape 15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65" name="Shape 16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2" name="Shape 17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7" name="Shape 177"/>
        <p:cNvGrpSpPr/>
        <p:nvPr/>
      </p:nvGrpSpPr>
      <p:grpSpPr>
        <a:xfrm>
          <a:off x="0" y="0"/>
          <a:ext cx="0" cy="0"/>
          <a:chOff x="0" y="0"/>
          <a:chExt cx="0" cy="0"/>
        </a:xfrm>
      </p:grpSpPr>
      <p:sp>
        <p:nvSpPr>
          <p:cNvPr id="178" name="Shape 1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9" name="Shape 17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87" name="Shape 18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8" name="Shape 5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3" name="Shape 193"/>
        <p:cNvGrpSpPr/>
        <p:nvPr/>
      </p:nvGrpSpPr>
      <p:grpSpPr>
        <a:xfrm>
          <a:off x="0" y="0"/>
          <a:ext cx="0" cy="0"/>
          <a:chOff x="0" y="0"/>
          <a:chExt cx="0" cy="0"/>
        </a:xfrm>
      </p:grpSpPr>
      <p:sp>
        <p:nvSpPr>
          <p:cNvPr id="194" name="Shape 1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95" name="Shape 19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1" name="Shape 201"/>
        <p:cNvGrpSpPr/>
        <p:nvPr/>
      </p:nvGrpSpPr>
      <p:grpSpPr>
        <a:xfrm>
          <a:off x="0" y="0"/>
          <a:ext cx="0" cy="0"/>
          <a:chOff x="0" y="0"/>
          <a:chExt cx="0" cy="0"/>
        </a:xfrm>
      </p:grpSpPr>
      <p:sp>
        <p:nvSpPr>
          <p:cNvPr id="202" name="Shape 2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03" name="Shape 20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9" name="Shape 209"/>
        <p:cNvGrpSpPr/>
        <p:nvPr/>
      </p:nvGrpSpPr>
      <p:grpSpPr>
        <a:xfrm>
          <a:off x="0" y="0"/>
          <a:ext cx="0" cy="0"/>
          <a:chOff x="0" y="0"/>
          <a:chExt cx="0" cy="0"/>
        </a:xfrm>
      </p:grpSpPr>
      <p:sp>
        <p:nvSpPr>
          <p:cNvPr id="210" name="Shape 2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11" name="Shape 21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18" name="Shape 21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25" name="Shape 22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32" name="Shape 23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39" name="Shape 23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46" name="Shape 24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56" name="Shape 25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 name="Shape 63"/>
        <p:cNvGrpSpPr/>
        <p:nvPr/>
      </p:nvGrpSpPr>
      <p:grpSpPr>
        <a:xfrm>
          <a:off x="0" y="0"/>
          <a:ext cx="0" cy="0"/>
          <a:chOff x="0" y="0"/>
          <a:chExt cx="0" cy="0"/>
        </a:xfrm>
      </p:grpSpPr>
      <p:sp>
        <p:nvSpPr>
          <p:cNvPr id="64" name="Shape 6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5" name="Shape 6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100000"/>
              <a:buFont typeface="Arial"/>
              <a:buNone/>
            </a:pPr>
            <a:r>
              <a:rPr b="1" lang="en">
                <a:solidFill>
                  <a:schemeClr val="dk1"/>
                </a:solidFill>
              </a:rPr>
              <a:t>Traffic shaping</a:t>
            </a:r>
            <a:r>
              <a:rPr lang="en">
                <a:solidFill>
                  <a:schemeClr val="dk1"/>
                </a:solidFill>
              </a:rPr>
              <a:t> (also known as "packet shaping") is a</a:t>
            </a:r>
            <a:r>
              <a:rPr lang="en">
                <a:solidFill>
                  <a:schemeClr val="dk1"/>
                </a:solidFill>
                <a:hlinkClick r:id="rId2"/>
              </a:rPr>
              <a:t> </a:t>
            </a:r>
            <a:r>
              <a:rPr lang="en" u="sng">
                <a:solidFill>
                  <a:schemeClr val="hlink"/>
                </a:solidFill>
                <a:hlinkClick r:id="rId3"/>
              </a:rPr>
              <a:t>computer network</a:t>
            </a:r>
            <a:r>
              <a:rPr lang="en">
                <a:solidFill>
                  <a:schemeClr val="dk1"/>
                </a:solidFill>
                <a:hlinkClick r:id="rId4"/>
              </a:rPr>
              <a:t> </a:t>
            </a:r>
            <a:r>
              <a:rPr lang="en" u="sng">
                <a:solidFill>
                  <a:schemeClr val="hlink"/>
                </a:solidFill>
                <a:hlinkClick r:id="rId5"/>
              </a:rPr>
              <a:t>traffic management</a:t>
            </a:r>
            <a:r>
              <a:rPr lang="en">
                <a:solidFill>
                  <a:schemeClr val="dk1"/>
                </a:solidFill>
              </a:rPr>
              <a:t> technique which delays some or all</a:t>
            </a:r>
            <a:r>
              <a:rPr lang="en">
                <a:solidFill>
                  <a:schemeClr val="dk1"/>
                </a:solidFill>
                <a:hlinkClick r:id="rId6"/>
              </a:rPr>
              <a:t> </a:t>
            </a:r>
            <a:r>
              <a:rPr lang="en" u="sng">
                <a:solidFill>
                  <a:schemeClr val="hlink"/>
                </a:solidFill>
                <a:hlinkClick r:id="rId7"/>
              </a:rPr>
              <a:t>datagrams</a:t>
            </a:r>
            <a:r>
              <a:rPr lang="en">
                <a:solidFill>
                  <a:schemeClr val="dk1"/>
                </a:solidFill>
              </a:rPr>
              <a:t> to bring them into compliance with a desired </a:t>
            </a:r>
            <a:r>
              <a:rPr i="1" lang="en">
                <a:solidFill>
                  <a:schemeClr val="dk1"/>
                </a:solidFill>
              </a:rPr>
              <a:t>traffic profile</a:t>
            </a:r>
            <a:r>
              <a:rPr lang="en">
                <a:solidFill>
                  <a:schemeClr val="dk1"/>
                </a:solidFill>
              </a:rPr>
              <a:t>.</a:t>
            </a:r>
          </a:p>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2" name="Shape 7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9" name="Shape 7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4" name="Shape 9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9" name="Shape 10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txBox="1"/>
          <p:nvPr>
            <p:ph type="ctrTitle"/>
          </p:nvPr>
        </p:nvSpPr>
        <p:spPr>
          <a:xfrm>
            <a:off x="311708" y="744575"/>
            <a:ext cx="8520599" cy="2052599"/>
          </a:xfrm>
          <a:prstGeom prst="rect">
            <a:avLst/>
          </a:prstGeom>
        </p:spPr>
        <p:txBody>
          <a:bodyPr anchorCtr="0" anchor="b" bIns="91425" lIns="91425" rIns="91425" tIns="91425"/>
          <a:lstStyle>
            <a:lvl1pPr algn="ctr">
              <a:spcBef>
                <a:spcPts val="0"/>
              </a:spcBef>
              <a:buSzPct val="100000"/>
              <a:defRPr sz="5200"/>
            </a:lvl1pPr>
            <a:lvl2pPr algn="ctr">
              <a:spcBef>
                <a:spcPts val="0"/>
              </a:spcBef>
              <a:buSzPct val="100000"/>
              <a:defRPr sz="5200"/>
            </a:lvl2pPr>
            <a:lvl3pPr algn="ctr">
              <a:spcBef>
                <a:spcPts val="0"/>
              </a:spcBef>
              <a:buSzPct val="100000"/>
              <a:defRPr sz="5200"/>
            </a:lvl3pPr>
            <a:lvl4pPr algn="ctr">
              <a:spcBef>
                <a:spcPts val="0"/>
              </a:spcBef>
              <a:buSzPct val="100000"/>
              <a:defRPr sz="5200"/>
            </a:lvl4pPr>
            <a:lvl5pPr algn="ctr">
              <a:spcBef>
                <a:spcPts val="0"/>
              </a:spcBef>
              <a:buSzPct val="100000"/>
              <a:defRPr sz="5200"/>
            </a:lvl5pPr>
            <a:lvl6pPr algn="ctr">
              <a:spcBef>
                <a:spcPts val="0"/>
              </a:spcBef>
              <a:buSzPct val="100000"/>
              <a:defRPr sz="5200"/>
            </a:lvl6pPr>
            <a:lvl7pPr algn="ctr">
              <a:spcBef>
                <a:spcPts val="0"/>
              </a:spcBef>
              <a:buSzPct val="100000"/>
              <a:defRPr sz="5200"/>
            </a:lvl7pPr>
            <a:lvl8pPr algn="ctr">
              <a:spcBef>
                <a:spcPts val="0"/>
              </a:spcBef>
              <a:buSzPct val="100000"/>
              <a:defRPr sz="5200"/>
            </a:lvl8pPr>
            <a:lvl9pPr algn="ctr">
              <a:spcBef>
                <a:spcPts val="0"/>
              </a:spcBef>
              <a:buSzPct val="100000"/>
              <a:defRPr sz="5200"/>
            </a:lvl9pPr>
          </a:lstStyle>
          <a:p/>
        </p:txBody>
      </p:sp>
      <p:sp>
        <p:nvSpPr>
          <p:cNvPr id="10" name="Shape 10"/>
          <p:cNvSpPr txBox="1"/>
          <p:nvPr>
            <p:ph idx="1" type="subTitle"/>
          </p:nvPr>
        </p:nvSpPr>
        <p:spPr>
          <a:xfrm>
            <a:off x="311700" y="2834125"/>
            <a:ext cx="8520599" cy="792600"/>
          </a:xfrm>
          <a:prstGeom prst="rect">
            <a:avLst/>
          </a:prstGeom>
        </p:spPr>
        <p:txBody>
          <a:bodyPr anchorCtr="0" anchor="t" bIns="91425" lIns="91425" rIns="91425" tIns="91425"/>
          <a:lstStyle>
            <a:lvl1pPr algn="ctr">
              <a:lnSpc>
                <a:spcPct val="100000"/>
              </a:lnSpc>
              <a:spcBef>
                <a:spcPts val="0"/>
              </a:spcBef>
              <a:spcAft>
                <a:spcPts val="0"/>
              </a:spcAft>
              <a:buSzPct val="100000"/>
              <a:buNone/>
              <a:defRPr sz="2800"/>
            </a:lvl1pPr>
            <a:lvl2pPr algn="ctr">
              <a:lnSpc>
                <a:spcPct val="100000"/>
              </a:lnSpc>
              <a:spcBef>
                <a:spcPts val="0"/>
              </a:spcBef>
              <a:spcAft>
                <a:spcPts val="0"/>
              </a:spcAft>
              <a:buSzPct val="100000"/>
              <a:buNone/>
              <a:defRPr sz="2800"/>
            </a:lvl2pPr>
            <a:lvl3pPr algn="ctr">
              <a:lnSpc>
                <a:spcPct val="100000"/>
              </a:lnSpc>
              <a:spcBef>
                <a:spcPts val="0"/>
              </a:spcBef>
              <a:spcAft>
                <a:spcPts val="0"/>
              </a:spcAft>
              <a:buSzPct val="100000"/>
              <a:buNone/>
              <a:defRPr sz="2800"/>
            </a:lvl3pPr>
            <a:lvl4pPr algn="ctr">
              <a:lnSpc>
                <a:spcPct val="100000"/>
              </a:lnSpc>
              <a:spcBef>
                <a:spcPts val="0"/>
              </a:spcBef>
              <a:spcAft>
                <a:spcPts val="0"/>
              </a:spcAft>
              <a:buSzPct val="100000"/>
              <a:buNone/>
              <a:defRPr sz="2800"/>
            </a:lvl4pPr>
            <a:lvl5pPr algn="ctr">
              <a:lnSpc>
                <a:spcPct val="100000"/>
              </a:lnSpc>
              <a:spcBef>
                <a:spcPts val="0"/>
              </a:spcBef>
              <a:spcAft>
                <a:spcPts val="0"/>
              </a:spcAft>
              <a:buSzPct val="100000"/>
              <a:buNone/>
              <a:defRPr sz="2800"/>
            </a:lvl5pPr>
            <a:lvl6pPr algn="ctr">
              <a:lnSpc>
                <a:spcPct val="100000"/>
              </a:lnSpc>
              <a:spcBef>
                <a:spcPts val="0"/>
              </a:spcBef>
              <a:spcAft>
                <a:spcPts val="0"/>
              </a:spcAft>
              <a:buSzPct val="100000"/>
              <a:buNone/>
              <a:defRPr sz="2800"/>
            </a:lvl6pPr>
            <a:lvl7pPr algn="ctr">
              <a:lnSpc>
                <a:spcPct val="100000"/>
              </a:lnSpc>
              <a:spcBef>
                <a:spcPts val="0"/>
              </a:spcBef>
              <a:spcAft>
                <a:spcPts val="0"/>
              </a:spcAft>
              <a:buSzPct val="100000"/>
              <a:buNone/>
              <a:defRPr sz="2800"/>
            </a:lvl7pPr>
            <a:lvl8pPr algn="ctr">
              <a:lnSpc>
                <a:spcPct val="100000"/>
              </a:lnSpc>
              <a:spcBef>
                <a:spcPts val="0"/>
              </a:spcBef>
              <a:spcAft>
                <a:spcPts val="0"/>
              </a:spcAft>
              <a:buSzPct val="100000"/>
              <a:buNone/>
              <a:defRPr sz="2800"/>
            </a:lvl8pPr>
            <a:lvl9pPr algn="ctr">
              <a:lnSpc>
                <a:spcPct val="100000"/>
              </a:lnSpc>
              <a:spcBef>
                <a:spcPts val="0"/>
              </a:spcBef>
              <a:spcAft>
                <a:spcPts val="0"/>
              </a:spcAft>
              <a:buSzPct val="100000"/>
              <a:buNone/>
              <a:defRPr sz="2800"/>
            </a:lvl9pPr>
          </a:lstStyle>
          <a:p/>
        </p:txBody>
      </p:sp>
      <p:sp>
        <p:nvSpPr>
          <p:cNvPr id="11" name="Shape 1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3" name="Shape 43"/>
        <p:cNvGrpSpPr/>
        <p:nvPr/>
      </p:nvGrpSpPr>
      <p:grpSpPr>
        <a:xfrm>
          <a:off x="0" y="0"/>
          <a:ext cx="0" cy="0"/>
          <a:chOff x="0" y="0"/>
          <a:chExt cx="0" cy="0"/>
        </a:xfrm>
      </p:grpSpPr>
      <p:sp>
        <p:nvSpPr>
          <p:cNvPr id="44" name="Shape 44"/>
          <p:cNvSpPr txBox="1"/>
          <p:nvPr>
            <p:ph type="title"/>
          </p:nvPr>
        </p:nvSpPr>
        <p:spPr>
          <a:xfrm>
            <a:off x="311700" y="1106125"/>
            <a:ext cx="8520599" cy="1963500"/>
          </a:xfrm>
          <a:prstGeom prst="rect">
            <a:avLst/>
          </a:prstGeom>
        </p:spPr>
        <p:txBody>
          <a:bodyPr anchorCtr="0" anchor="b" bIns="91425" lIns="91425" rIns="91425" tIns="91425"/>
          <a:lstStyle>
            <a:lvl1pPr algn="ctr">
              <a:spcBef>
                <a:spcPts val="0"/>
              </a:spcBef>
              <a:buSzPct val="100000"/>
              <a:defRPr sz="12000"/>
            </a:lvl1pPr>
            <a:lvl2pPr algn="ctr">
              <a:spcBef>
                <a:spcPts val="0"/>
              </a:spcBef>
              <a:buSzPct val="100000"/>
              <a:defRPr sz="12000"/>
            </a:lvl2pPr>
            <a:lvl3pPr algn="ctr">
              <a:spcBef>
                <a:spcPts val="0"/>
              </a:spcBef>
              <a:buSzPct val="100000"/>
              <a:defRPr sz="12000"/>
            </a:lvl3pPr>
            <a:lvl4pPr algn="ctr">
              <a:spcBef>
                <a:spcPts val="0"/>
              </a:spcBef>
              <a:buSzPct val="100000"/>
              <a:defRPr sz="12000"/>
            </a:lvl4pPr>
            <a:lvl5pPr algn="ctr">
              <a:spcBef>
                <a:spcPts val="0"/>
              </a:spcBef>
              <a:buSzPct val="100000"/>
              <a:defRPr sz="12000"/>
            </a:lvl5pPr>
            <a:lvl6pPr algn="ctr">
              <a:spcBef>
                <a:spcPts val="0"/>
              </a:spcBef>
              <a:buSzPct val="100000"/>
              <a:defRPr sz="12000"/>
            </a:lvl6pPr>
            <a:lvl7pPr algn="ctr">
              <a:spcBef>
                <a:spcPts val="0"/>
              </a:spcBef>
              <a:buSzPct val="100000"/>
              <a:defRPr sz="12000"/>
            </a:lvl7pPr>
            <a:lvl8pPr algn="ctr">
              <a:spcBef>
                <a:spcPts val="0"/>
              </a:spcBef>
              <a:buSzPct val="100000"/>
              <a:defRPr sz="12000"/>
            </a:lvl8pPr>
            <a:lvl9pPr algn="ctr">
              <a:spcBef>
                <a:spcPts val="0"/>
              </a:spcBef>
              <a:buSzPct val="100000"/>
              <a:defRPr sz="12000"/>
            </a:lvl9pPr>
          </a:lstStyle>
          <a:p/>
        </p:txBody>
      </p:sp>
      <p:sp>
        <p:nvSpPr>
          <p:cNvPr id="45" name="Shape 45"/>
          <p:cNvSpPr txBox="1"/>
          <p:nvPr>
            <p:ph idx="1" type="body"/>
          </p:nvPr>
        </p:nvSpPr>
        <p:spPr>
          <a:xfrm>
            <a:off x="311700" y="3152225"/>
            <a:ext cx="8520599" cy="1300800"/>
          </a:xfrm>
          <a:prstGeom prst="rect">
            <a:avLst/>
          </a:prstGeom>
        </p:spPr>
        <p:txBody>
          <a:bodyPr anchorCtr="0" anchor="t" bIns="91425" lIns="91425" rIns="91425" tIns="91425"/>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p:txBody>
      </p:sp>
      <p:sp>
        <p:nvSpPr>
          <p:cNvPr id="46" name="Shape 4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7" name="Shape 47"/>
        <p:cNvGrpSpPr/>
        <p:nvPr/>
      </p:nvGrpSpPr>
      <p:grpSpPr>
        <a:xfrm>
          <a:off x="0" y="0"/>
          <a:ext cx="0" cy="0"/>
          <a:chOff x="0" y="0"/>
          <a:chExt cx="0" cy="0"/>
        </a:xfrm>
      </p:grpSpPr>
      <p:sp>
        <p:nvSpPr>
          <p:cNvPr id="48" name="Shape 4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spTree>
      <p:nvGrpSpPr>
        <p:cNvPr id="12" name="Shape 12"/>
        <p:cNvGrpSpPr/>
        <p:nvPr/>
      </p:nvGrpSpPr>
      <p:grpSpPr>
        <a:xfrm>
          <a:off x="0" y="0"/>
          <a:ext cx="0" cy="0"/>
          <a:chOff x="0" y="0"/>
          <a:chExt cx="0" cy="0"/>
        </a:xfrm>
      </p:grpSpPr>
      <p:sp>
        <p:nvSpPr>
          <p:cNvPr id="13" name="Shape 13"/>
          <p:cNvSpPr txBox="1"/>
          <p:nvPr>
            <p:ph type="title"/>
          </p:nvPr>
        </p:nvSpPr>
        <p:spPr>
          <a:xfrm>
            <a:off x="311700" y="2150850"/>
            <a:ext cx="8520599" cy="841800"/>
          </a:xfrm>
          <a:prstGeom prst="rect">
            <a:avLst/>
          </a:prstGeom>
        </p:spPr>
        <p:txBody>
          <a:bodyPr anchorCtr="0" anchor="ctr" bIns="91425" lIns="91425" rIns="91425" tIns="91425"/>
          <a:lstStyle>
            <a:lvl1pPr algn="ctr">
              <a:spcBef>
                <a:spcPts val="0"/>
              </a:spcBef>
              <a:buSzPct val="100000"/>
              <a:defRPr sz="3600"/>
            </a:lvl1pPr>
            <a:lvl2pPr algn="ctr">
              <a:spcBef>
                <a:spcPts val="0"/>
              </a:spcBef>
              <a:buSzPct val="100000"/>
              <a:defRPr sz="3600"/>
            </a:lvl2pPr>
            <a:lvl3pPr algn="ctr">
              <a:spcBef>
                <a:spcPts val="0"/>
              </a:spcBef>
              <a:buSzPct val="100000"/>
              <a:defRPr sz="3600"/>
            </a:lvl3pPr>
            <a:lvl4pPr algn="ctr">
              <a:spcBef>
                <a:spcPts val="0"/>
              </a:spcBef>
              <a:buSzPct val="100000"/>
              <a:defRPr sz="3600"/>
            </a:lvl4pPr>
            <a:lvl5pPr algn="ctr">
              <a:spcBef>
                <a:spcPts val="0"/>
              </a:spcBef>
              <a:buSzPct val="100000"/>
              <a:defRPr sz="3600"/>
            </a:lvl5pPr>
            <a:lvl6pPr algn="ctr">
              <a:spcBef>
                <a:spcPts val="0"/>
              </a:spcBef>
              <a:buSzPct val="100000"/>
              <a:defRPr sz="3600"/>
            </a:lvl6pPr>
            <a:lvl7pPr algn="ctr">
              <a:spcBef>
                <a:spcPts val="0"/>
              </a:spcBef>
              <a:buSzPct val="100000"/>
              <a:defRPr sz="3600"/>
            </a:lvl7pPr>
            <a:lvl8pPr algn="ctr">
              <a:spcBef>
                <a:spcPts val="0"/>
              </a:spcBef>
              <a:buSzPct val="100000"/>
              <a:defRPr sz="3600"/>
            </a:lvl8pPr>
            <a:lvl9pPr algn="ctr">
              <a:spcBef>
                <a:spcPts val="0"/>
              </a:spcBef>
              <a:buSzPct val="100000"/>
              <a:defRPr sz="3600"/>
            </a:lvl9pPr>
          </a:lstStyle>
          <a:p/>
        </p:txBody>
      </p:sp>
      <p:sp>
        <p:nvSpPr>
          <p:cNvPr id="14" name="Shape 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x="0" y="0"/>
          <a:ext cx="0" cy="0"/>
          <a:chOff x="0" y="0"/>
          <a:chExt cx="0" cy="0"/>
        </a:xfrm>
      </p:grpSpPr>
      <p:sp>
        <p:nvSpPr>
          <p:cNvPr id="16" name="Shape 16"/>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7" name="Shape 17"/>
          <p:cNvSpPr txBox="1"/>
          <p:nvPr>
            <p:ph idx="1" type="body"/>
          </p:nvPr>
        </p:nvSpPr>
        <p:spPr>
          <a:xfrm>
            <a:off x="311700" y="1152475"/>
            <a:ext cx="8520599" cy="3416400"/>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9" name="Shape 19"/>
        <p:cNvGrpSpPr/>
        <p:nvPr/>
      </p:nvGrpSpPr>
      <p:grpSpPr>
        <a:xfrm>
          <a:off x="0" y="0"/>
          <a:ext cx="0" cy="0"/>
          <a:chOff x="0" y="0"/>
          <a:chExt cx="0" cy="0"/>
        </a:xfrm>
      </p:grpSpPr>
      <p:sp>
        <p:nvSpPr>
          <p:cNvPr id="20" name="Shape 20"/>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1" name="Shape 21"/>
          <p:cNvSpPr txBox="1"/>
          <p:nvPr>
            <p:ph idx="1" type="body"/>
          </p:nvPr>
        </p:nvSpPr>
        <p:spPr>
          <a:xfrm>
            <a:off x="311700" y="1152475"/>
            <a:ext cx="3999899" cy="3416400"/>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2" name="Shape 22"/>
          <p:cNvSpPr txBox="1"/>
          <p:nvPr>
            <p:ph idx="2" type="body"/>
          </p:nvPr>
        </p:nvSpPr>
        <p:spPr>
          <a:xfrm>
            <a:off x="4832400" y="1152475"/>
            <a:ext cx="3999899" cy="3416400"/>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3" name="Shape 2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4" name="Shape 24"/>
        <p:cNvGrpSpPr/>
        <p:nvPr/>
      </p:nvGrpSpPr>
      <p:grpSpPr>
        <a:xfrm>
          <a:off x="0" y="0"/>
          <a:ext cx="0" cy="0"/>
          <a:chOff x="0" y="0"/>
          <a:chExt cx="0" cy="0"/>
        </a:xfrm>
      </p:grpSpPr>
      <p:sp>
        <p:nvSpPr>
          <p:cNvPr id="25" name="Shape 25"/>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6" name="Shape 2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7" name="Shape 27"/>
        <p:cNvGrpSpPr/>
        <p:nvPr/>
      </p:nvGrpSpPr>
      <p:grpSpPr>
        <a:xfrm>
          <a:off x="0" y="0"/>
          <a:ext cx="0" cy="0"/>
          <a:chOff x="0" y="0"/>
          <a:chExt cx="0" cy="0"/>
        </a:xfrm>
      </p:grpSpPr>
      <p:sp>
        <p:nvSpPr>
          <p:cNvPr id="28" name="Shape 28"/>
          <p:cNvSpPr txBox="1"/>
          <p:nvPr>
            <p:ph type="title"/>
          </p:nvPr>
        </p:nvSpPr>
        <p:spPr>
          <a:xfrm>
            <a:off x="311700" y="555600"/>
            <a:ext cx="2807999" cy="755699"/>
          </a:xfrm>
          <a:prstGeom prst="rect">
            <a:avLst/>
          </a:prstGeom>
        </p:spPr>
        <p:txBody>
          <a:bodyPr anchorCtr="0" anchor="b" bIns="91425" lIns="91425" rIns="91425" tIns="91425"/>
          <a:lstStyle>
            <a:lvl1pPr>
              <a:spcBef>
                <a:spcPts val="0"/>
              </a:spcBef>
              <a:buSzPct val="100000"/>
              <a:defRPr sz="2400"/>
            </a:lvl1pPr>
            <a:lvl2pPr>
              <a:spcBef>
                <a:spcPts val="0"/>
              </a:spcBef>
              <a:buSzPct val="100000"/>
              <a:defRPr sz="2400"/>
            </a:lvl2pPr>
            <a:lvl3pPr>
              <a:spcBef>
                <a:spcPts val="0"/>
              </a:spcBef>
              <a:buSzPct val="100000"/>
              <a:defRPr sz="2400"/>
            </a:lvl3pPr>
            <a:lvl4pPr>
              <a:spcBef>
                <a:spcPts val="0"/>
              </a:spcBef>
              <a:buSzPct val="100000"/>
              <a:defRPr sz="2400"/>
            </a:lvl4pPr>
            <a:lvl5pPr>
              <a:spcBef>
                <a:spcPts val="0"/>
              </a:spcBef>
              <a:buSzPct val="100000"/>
              <a:defRPr sz="2400"/>
            </a:lvl5pPr>
            <a:lvl6pPr>
              <a:spcBef>
                <a:spcPts val="0"/>
              </a:spcBef>
              <a:buSzPct val="100000"/>
              <a:defRPr sz="2400"/>
            </a:lvl6pPr>
            <a:lvl7pPr>
              <a:spcBef>
                <a:spcPts val="0"/>
              </a:spcBef>
              <a:buSzPct val="100000"/>
              <a:defRPr sz="2400"/>
            </a:lvl7pPr>
            <a:lvl8pPr>
              <a:spcBef>
                <a:spcPts val="0"/>
              </a:spcBef>
              <a:buSzPct val="100000"/>
              <a:defRPr sz="2400"/>
            </a:lvl8pPr>
            <a:lvl9pPr>
              <a:spcBef>
                <a:spcPts val="0"/>
              </a:spcBef>
              <a:buSzPct val="100000"/>
              <a:defRPr sz="2400"/>
            </a:lvl9pPr>
          </a:lstStyle>
          <a:p/>
        </p:txBody>
      </p:sp>
      <p:sp>
        <p:nvSpPr>
          <p:cNvPr id="29" name="Shape 29"/>
          <p:cNvSpPr txBox="1"/>
          <p:nvPr>
            <p:ph idx="1" type="body"/>
          </p:nvPr>
        </p:nvSpPr>
        <p:spPr>
          <a:xfrm>
            <a:off x="311700" y="1389600"/>
            <a:ext cx="2807999" cy="3179400"/>
          </a:xfrm>
          <a:prstGeom prst="rect">
            <a:avLst/>
          </a:prstGeom>
        </p:spPr>
        <p:txBody>
          <a:bodyPr anchorCtr="0" anchor="t" bIns="91425" lIns="91425" rIns="91425" tIns="91425"/>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30" name="Shape 3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1" name="Shape 31"/>
        <p:cNvGrpSpPr/>
        <p:nvPr/>
      </p:nvGrpSpPr>
      <p:grpSpPr>
        <a:xfrm>
          <a:off x="0" y="0"/>
          <a:ext cx="0" cy="0"/>
          <a:chOff x="0" y="0"/>
          <a:chExt cx="0" cy="0"/>
        </a:xfrm>
      </p:grpSpPr>
      <p:sp>
        <p:nvSpPr>
          <p:cNvPr id="32" name="Shape 32"/>
          <p:cNvSpPr txBox="1"/>
          <p:nvPr>
            <p:ph type="title"/>
          </p:nvPr>
        </p:nvSpPr>
        <p:spPr>
          <a:xfrm>
            <a:off x="490250" y="450150"/>
            <a:ext cx="6367800" cy="4090800"/>
          </a:xfrm>
          <a:prstGeom prst="rect">
            <a:avLst/>
          </a:prstGeom>
        </p:spPr>
        <p:txBody>
          <a:bodyPr anchorCtr="0" anchor="ctr" bIns="91425" lIns="91425" rIns="91425" tIns="91425"/>
          <a:lstStyle>
            <a:lvl1pPr>
              <a:spcBef>
                <a:spcPts val="0"/>
              </a:spcBef>
              <a:buSzPct val="100000"/>
              <a:defRPr sz="4800"/>
            </a:lvl1pPr>
            <a:lvl2pPr>
              <a:spcBef>
                <a:spcPts val="0"/>
              </a:spcBef>
              <a:buSzPct val="100000"/>
              <a:defRPr sz="4800"/>
            </a:lvl2pPr>
            <a:lvl3pPr>
              <a:spcBef>
                <a:spcPts val="0"/>
              </a:spcBef>
              <a:buSzPct val="100000"/>
              <a:defRPr sz="4800"/>
            </a:lvl3pPr>
            <a:lvl4pPr>
              <a:spcBef>
                <a:spcPts val="0"/>
              </a:spcBef>
              <a:buSzPct val="100000"/>
              <a:defRPr sz="4800"/>
            </a:lvl4pPr>
            <a:lvl5pPr>
              <a:spcBef>
                <a:spcPts val="0"/>
              </a:spcBef>
              <a:buSzPct val="100000"/>
              <a:defRPr sz="4800"/>
            </a:lvl5pPr>
            <a:lvl6pPr>
              <a:spcBef>
                <a:spcPts val="0"/>
              </a:spcBef>
              <a:buSzPct val="100000"/>
              <a:defRPr sz="4800"/>
            </a:lvl6pPr>
            <a:lvl7pPr>
              <a:spcBef>
                <a:spcPts val="0"/>
              </a:spcBef>
              <a:buSzPct val="100000"/>
              <a:defRPr sz="4800"/>
            </a:lvl7pPr>
            <a:lvl8pPr>
              <a:spcBef>
                <a:spcPts val="0"/>
              </a:spcBef>
              <a:buSzPct val="100000"/>
              <a:defRPr sz="4800"/>
            </a:lvl8pPr>
            <a:lvl9pPr>
              <a:spcBef>
                <a:spcPts val="0"/>
              </a:spcBef>
              <a:buSzPct val="100000"/>
              <a:defRPr sz="4800"/>
            </a:lvl9pPr>
          </a:lstStyle>
          <a:p/>
        </p:txBody>
      </p:sp>
      <p:sp>
        <p:nvSpPr>
          <p:cNvPr id="33" name="Shape 3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4" name="Shape 34"/>
        <p:cNvGrpSpPr/>
        <p:nvPr/>
      </p:nvGrpSpPr>
      <p:grpSpPr>
        <a:xfrm>
          <a:off x="0" y="0"/>
          <a:ext cx="0" cy="0"/>
          <a:chOff x="0" y="0"/>
          <a:chExt cx="0" cy="0"/>
        </a:xfrm>
      </p:grpSpPr>
      <p:sp>
        <p:nvSpPr>
          <p:cNvPr id="35" name="Shape 35"/>
          <p:cNvSpPr/>
          <p:nvPr/>
        </p:nvSpPr>
        <p:spPr>
          <a:xfrm>
            <a:off x="4572000" y="-125"/>
            <a:ext cx="4572000" cy="5143499"/>
          </a:xfrm>
          <a:prstGeom prst="rect">
            <a:avLst/>
          </a:prstGeom>
          <a:solidFill>
            <a:schemeClr val="lt2"/>
          </a:solidFill>
          <a:ln>
            <a:noFill/>
          </a:ln>
        </p:spPr>
        <p:txBody>
          <a:bodyPr anchorCtr="0" anchor="ctr" bIns="91425" lIns="91425" rIns="91425" tIns="91425">
            <a:noAutofit/>
          </a:bodyPr>
          <a:lstStyle/>
          <a:p>
            <a:pPr>
              <a:spcBef>
                <a:spcPts val="0"/>
              </a:spcBef>
              <a:buNone/>
            </a:pPr>
            <a:r>
              <a:t/>
            </a:r>
            <a:endParaRPr/>
          </a:p>
        </p:txBody>
      </p:sp>
      <p:sp>
        <p:nvSpPr>
          <p:cNvPr id="36" name="Shape 36"/>
          <p:cNvSpPr txBox="1"/>
          <p:nvPr>
            <p:ph type="title"/>
          </p:nvPr>
        </p:nvSpPr>
        <p:spPr>
          <a:xfrm>
            <a:off x="265500" y="1233175"/>
            <a:ext cx="4045199" cy="1482300"/>
          </a:xfrm>
          <a:prstGeom prst="rect">
            <a:avLst/>
          </a:prstGeom>
        </p:spPr>
        <p:txBody>
          <a:bodyPr anchorCtr="0" anchor="b" bIns="91425" lIns="91425" rIns="91425" tIns="91425"/>
          <a:lstStyle>
            <a:lvl1pPr algn="ctr">
              <a:spcBef>
                <a:spcPts val="0"/>
              </a:spcBef>
              <a:buSzPct val="100000"/>
              <a:defRPr sz="4200"/>
            </a:lvl1pPr>
            <a:lvl2pPr algn="ctr">
              <a:spcBef>
                <a:spcPts val="0"/>
              </a:spcBef>
              <a:buSzPct val="100000"/>
              <a:defRPr sz="4200"/>
            </a:lvl2pPr>
            <a:lvl3pPr algn="ctr">
              <a:spcBef>
                <a:spcPts val="0"/>
              </a:spcBef>
              <a:buSzPct val="100000"/>
              <a:defRPr sz="4200"/>
            </a:lvl3pPr>
            <a:lvl4pPr algn="ctr">
              <a:spcBef>
                <a:spcPts val="0"/>
              </a:spcBef>
              <a:buSzPct val="100000"/>
              <a:defRPr sz="4200"/>
            </a:lvl4pPr>
            <a:lvl5pPr algn="ctr">
              <a:spcBef>
                <a:spcPts val="0"/>
              </a:spcBef>
              <a:buSzPct val="100000"/>
              <a:defRPr sz="4200"/>
            </a:lvl5pPr>
            <a:lvl6pPr algn="ctr">
              <a:spcBef>
                <a:spcPts val="0"/>
              </a:spcBef>
              <a:buSzPct val="100000"/>
              <a:defRPr sz="4200"/>
            </a:lvl6pPr>
            <a:lvl7pPr algn="ctr">
              <a:spcBef>
                <a:spcPts val="0"/>
              </a:spcBef>
              <a:buSzPct val="100000"/>
              <a:defRPr sz="4200"/>
            </a:lvl7pPr>
            <a:lvl8pPr algn="ctr">
              <a:spcBef>
                <a:spcPts val="0"/>
              </a:spcBef>
              <a:buSzPct val="100000"/>
              <a:defRPr sz="4200"/>
            </a:lvl8pPr>
            <a:lvl9pPr algn="ctr">
              <a:spcBef>
                <a:spcPts val="0"/>
              </a:spcBef>
              <a:buSzPct val="100000"/>
              <a:defRPr sz="4200"/>
            </a:lvl9pPr>
          </a:lstStyle>
          <a:p/>
        </p:txBody>
      </p:sp>
      <p:sp>
        <p:nvSpPr>
          <p:cNvPr id="37" name="Shape 37"/>
          <p:cNvSpPr txBox="1"/>
          <p:nvPr>
            <p:ph idx="1" type="subTitle"/>
          </p:nvPr>
        </p:nvSpPr>
        <p:spPr>
          <a:xfrm>
            <a:off x="265500" y="2803075"/>
            <a:ext cx="4045199" cy="1235100"/>
          </a:xfrm>
          <a:prstGeom prst="rect">
            <a:avLst/>
          </a:prstGeom>
        </p:spPr>
        <p:txBody>
          <a:bodyPr anchorCtr="0" anchor="t" bIns="91425" lIns="91425" rIns="91425" tIns="91425"/>
          <a:lstStyle>
            <a:lvl1pPr algn="ctr">
              <a:lnSpc>
                <a:spcPct val="100000"/>
              </a:lnSpc>
              <a:spcBef>
                <a:spcPts val="0"/>
              </a:spcBef>
              <a:spcAft>
                <a:spcPts val="0"/>
              </a:spcAft>
              <a:buSzPct val="100000"/>
              <a:buNone/>
              <a:defRPr sz="2100"/>
            </a:lvl1pPr>
            <a:lvl2pPr algn="ctr">
              <a:lnSpc>
                <a:spcPct val="100000"/>
              </a:lnSpc>
              <a:spcBef>
                <a:spcPts val="0"/>
              </a:spcBef>
              <a:spcAft>
                <a:spcPts val="0"/>
              </a:spcAft>
              <a:buSzPct val="100000"/>
              <a:buNone/>
              <a:defRPr sz="2100"/>
            </a:lvl2pPr>
            <a:lvl3pPr algn="ctr">
              <a:lnSpc>
                <a:spcPct val="100000"/>
              </a:lnSpc>
              <a:spcBef>
                <a:spcPts val="0"/>
              </a:spcBef>
              <a:spcAft>
                <a:spcPts val="0"/>
              </a:spcAft>
              <a:buSzPct val="100000"/>
              <a:buNone/>
              <a:defRPr sz="2100"/>
            </a:lvl3pPr>
            <a:lvl4pPr algn="ctr">
              <a:lnSpc>
                <a:spcPct val="100000"/>
              </a:lnSpc>
              <a:spcBef>
                <a:spcPts val="0"/>
              </a:spcBef>
              <a:spcAft>
                <a:spcPts val="0"/>
              </a:spcAft>
              <a:buSzPct val="100000"/>
              <a:buNone/>
              <a:defRPr sz="2100"/>
            </a:lvl4pPr>
            <a:lvl5pPr algn="ctr">
              <a:lnSpc>
                <a:spcPct val="100000"/>
              </a:lnSpc>
              <a:spcBef>
                <a:spcPts val="0"/>
              </a:spcBef>
              <a:spcAft>
                <a:spcPts val="0"/>
              </a:spcAft>
              <a:buSzPct val="100000"/>
              <a:buNone/>
              <a:defRPr sz="2100"/>
            </a:lvl5pPr>
            <a:lvl6pPr algn="ctr">
              <a:lnSpc>
                <a:spcPct val="100000"/>
              </a:lnSpc>
              <a:spcBef>
                <a:spcPts val="0"/>
              </a:spcBef>
              <a:spcAft>
                <a:spcPts val="0"/>
              </a:spcAft>
              <a:buSzPct val="100000"/>
              <a:buNone/>
              <a:defRPr sz="2100"/>
            </a:lvl6pPr>
            <a:lvl7pPr algn="ctr">
              <a:lnSpc>
                <a:spcPct val="100000"/>
              </a:lnSpc>
              <a:spcBef>
                <a:spcPts val="0"/>
              </a:spcBef>
              <a:spcAft>
                <a:spcPts val="0"/>
              </a:spcAft>
              <a:buSzPct val="100000"/>
              <a:buNone/>
              <a:defRPr sz="2100"/>
            </a:lvl7pPr>
            <a:lvl8pPr algn="ctr">
              <a:lnSpc>
                <a:spcPct val="100000"/>
              </a:lnSpc>
              <a:spcBef>
                <a:spcPts val="0"/>
              </a:spcBef>
              <a:spcAft>
                <a:spcPts val="0"/>
              </a:spcAft>
              <a:buSzPct val="100000"/>
              <a:buNone/>
              <a:defRPr sz="2100"/>
            </a:lvl8pPr>
            <a:lvl9pPr algn="ctr">
              <a:lnSpc>
                <a:spcPct val="100000"/>
              </a:lnSpc>
              <a:spcBef>
                <a:spcPts val="0"/>
              </a:spcBef>
              <a:spcAft>
                <a:spcPts val="0"/>
              </a:spcAft>
              <a:buSzPct val="100000"/>
              <a:buNone/>
              <a:defRPr sz="2100"/>
            </a:lvl9pPr>
          </a:lstStyle>
          <a:p/>
        </p:txBody>
      </p:sp>
      <p:sp>
        <p:nvSpPr>
          <p:cNvPr id="38" name="Shape 38"/>
          <p:cNvSpPr txBox="1"/>
          <p:nvPr>
            <p:ph idx="2" type="body"/>
          </p:nvPr>
        </p:nvSpPr>
        <p:spPr>
          <a:xfrm>
            <a:off x="4939500" y="724075"/>
            <a:ext cx="3837000" cy="3695099"/>
          </a:xfrm>
          <a:prstGeom prst="rect">
            <a:avLst/>
          </a:prstGeom>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9" name="Shape 3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0" name="Shape 40"/>
        <p:cNvGrpSpPr/>
        <p:nvPr/>
      </p:nvGrpSpPr>
      <p:grpSpPr>
        <a:xfrm>
          <a:off x="0" y="0"/>
          <a:ext cx="0" cy="0"/>
          <a:chOff x="0" y="0"/>
          <a:chExt cx="0" cy="0"/>
        </a:xfrm>
      </p:grpSpPr>
      <p:sp>
        <p:nvSpPr>
          <p:cNvPr id="41" name="Shape 41"/>
          <p:cNvSpPr txBox="1"/>
          <p:nvPr>
            <p:ph idx="1" type="body"/>
          </p:nvPr>
        </p:nvSpPr>
        <p:spPr>
          <a:xfrm>
            <a:off x="311700" y="4230575"/>
            <a:ext cx="5998800" cy="605100"/>
          </a:xfrm>
          <a:prstGeom prst="rect">
            <a:avLst/>
          </a:prstGeom>
        </p:spPr>
        <p:txBody>
          <a:bodyPr anchorCtr="0" anchor="ctr" bIns="91425" lIns="91425" rIns="91425" tIns="91425"/>
          <a:lstStyle>
            <a:lvl1pPr>
              <a:lnSpc>
                <a:spcPct val="100000"/>
              </a:lnSpc>
              <a:spcBef>
                <a:spcPts val="0"/>
              </a:spcBef>
              <a:spcAft>
                <a:spcPts val="0"/>
              </a:spcAft>
              <a:buNone/>
              <a:defRPr/>
            </a:lvl1pPr>
          </a:lstStyle>
          <a:p/>
        </p:txBody>
      </p:sp>
      <p:sp>
        <p:nvSpPr>
          <p:cNvPr id="42" name="Shape 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311700" y="445025"/>
            <a:ext cx="8520599" cy="572699"/>
          </a:xfrm>
          <a:prstGeom prst="rect">
            <a:avLst/>
          </a:prstGeom>
          <a:noFill/>
          <a:ln>
            <a:noFill/>
          </a:ln>
        </p:spPr>
        <p:txBody>
          <a:bodyPr anchorCtr="0" anchor="t" bIns="91425" lIns="91425" rIns="91425" tIns="91425"/>
          <a:lstStyle>
            <a:lvl1pPr>
              <a:spcBef>
                <a:spcPts val="0"/>
              </a:spcBef>
              <a:buClr>
                <a:schemeClr val="dk1"/>
              </a:buClr>
              <a:buSzPct val="100000"/>
              <a:buNone/>
              <a:defRPr sz="2800">
                <a:solidFill>
                  <a:schemeClr val="dk1"/>
                </a:solidFill>
              </a:defRPr>
            </a:lvl1pPr>
            <a:lvl2pPr>
              <a:spcBef>
                <a:spcPts val="0"/>
              </a:spcBef>
              <a:buClr>
                <a:schemeClr val="dk1"/>
              </a:buClr>
              <a:buSzPct val="100000"/>
              <a:buNone/>
              <a:defRPr sz="2800">
                <a:solidFill>
                  <a:schemeClr val="dk1"/>
                </a:solidFill>
              </a:defRPr>
            </a:lvl2pPr>
            <a:lvl3pPr>
              <a:spcBef>
                <a:spcPts val="0"/>
              </a:spcBef>
              <a:buClr>
                <a:schemeClr val="dk1"/>
              </a:buClr>
              <a:buSzPct val="100000"/>
              <a:buNone/>
              <a:defRPr sz="2800">
                <a:solidFill>
                  <a:schemeClr val="dk1"/>
                </a:solidFill>
              </a:defRPr>
            </a:lvl3pPr>
            <a:lvl4pPr>
              <a:spcBef>
                <a:spcPts val="0"/>
              </a:spcBef>
              <a:buClr>
                <a:schemeClr val="dk1"/>
              </a:buClr>
              <a:buSzPct val="100000"/>
              <a:buNone/>
              <a:defRPr sz="2800">
                <a:solidFill>
                  <a:schemeClr val="dk1"/>
                </a:solidFill>
              </a:defRPr>
            </a:lvl4pPr>
            <a:lvl5pPr>
              <a:spcBef>
                <a:spcPts val="0"/>
              </a:spcBef>
              <a:buClr>
                <a:schemeClr val="dk1"/>
              </a:buClr>
              <a:buSzPct val="100000"/>
              <a:buNone/>
              <a:defRPr sz="2800">
                <a:solidFill>
                  <a:schemeClr val="dk1"/>
                </a:solidFill>
              </a:defRPr>
            </a:lvl5pPr>
            <a:lvl6pPr>
              <a:spcBef>
                <a:spcPts val="0"/>
              </a:spcBef>
              <a:buClr>
                <a:schemeClr val="dk1"/>
              </a:buClr>
              <a:buSzPct val="100000"/>
              <a:buNone/>
              <a:defRPr sz="2800">
                <a:solidFill>
                  <a:schemeClr val="dk1"/>
                </a:solidFill>
              </a:defRPr>
            </a:lvl6pPr>
            <a:lvl7pPr>
              <a:spcBef>
                <a:spcPts val="0"/>
              </a:spcBef>
              <a:buClr>
                <a:schemeClr val="dk1"/>
              </a:buClr>
              <a:buSzPct val="100000"/>
              <a:buNone/>
              <a:defRPr sz="2800">
                <a:solidFill>
                  <a:schemeClr val="dk1"/>
                </a:solidFill>
              </a:defRPr>
            </a:lvl7pPr>
            <a:lvl8pPr>
              <a:spcBef>
                <a:spcPts val="0"/>
              </a:spcBef>
              <a:buClr>
                <a:schemeClr val="dk1"/>
              </a:buClr>
              <a:buSzPct val="100000"/>
              <a:buNone/>
              <a:defRPr sz="2800">
                <a:solidFill>
                  <a:schemeClr val="dk1"/>
                </a:solidFill>
              </a:defRPr>
            </a:lvl8pPr>
            <a:lvl9pPr>
              <a:spcBef>
                <a:spcPts val="0"/>
              </a:spcBef>
              <a:buClr>
                <a:schemeClr val="dk1"/>
              </a:buClr>
              <a:buSzPct val="100000"/>
              <a:buNone/>
              <a:defRPr sz="2800">
                <a:solidFill>
                  <a:schemeClr val="dk1"/>
                </a:solidFill>
              </a:defRPr>
            </a:lvl9pPr>
          </a:lstStyle>
          <a:p/>
        </p:txBody>
      </p:sp>
      <p:sp>
        <p:nvSpPr>
          <p:cNvPr id="6" name="Shape 6"/>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a:lnSpc>
                <a:spcPct val="115000"/>
              </a:lnSpc>
              <a:spcBef>
                <a:spcPts val="0"/>
              </a:spcBef>
              <a:spcAft>
                <a:spcPts val="1600"/>
              </a:spcAft>
              <a:buClr>
                <a:schemeClr val="dk2"/>
              </a:buClr>
              <a:buSzPct val="100000"/>
              <a:defRPr sz="1800">
                <a:solidFill>
                  <a:schemeClr val="dk2"/>
                </a:solidFill>
              </a:defRPr>
            </a:lvl1pPr>
            <a:lvl2pPr>
              <a:lnSpc>
                <a:spcPct val="115000"/>
              </a:lnSpc>
              <a:spcBef>
                <a:spcPts val="0"/>
              </a:spcBef>
              <a:spcAft>
                <a:spcPts val="1600"/>
              </a:spcAft>
              <a:buClr>
                <a:schemeClr val="dk2"/>
              </a:buClr>
              <a:defRPr>
                <a:solidFill>
                  <a:schemeClr val="dk2"/>
                </a:solidFill>
              </a:defRPr>
            </a:lvl2pPr>
            <a:lvl3pPr>
              <a:lnSpc>
                <a:spcPct val="115000"/>
              </a:lnSpc>
              <a:spcBef>
                <a:spcPts val="0"/>
              </a:spcBef>
              <a:spcAft>
                <a:spcPts val="1600"/>
              </a:spcAft>
              <a:buClr>
                <a:schemeClr val="dk2"/>
              </a:buClr>
              <a:defRPr>
                <a:solidFill>
                  <a:schemeClr val="dk2"/>
                </a:solidFill>
              </a:defRPr>
            </a:lvl3pPr>
            <a:lvl4pPr>
              <a:lnSpc>
                <a:spcPct val="115000"/>
              </a:lnSpc>
              <a:spcBef>
                <a:spcPts val="0"/>
              </a:spcBef>
              <a:spcAft>
                <a:spcPts val="1600"/>
              </a:spcAft>
              <a:buClr>
                <a:schemeClr val="dk2"/>
              </a:buClr>
              <a:defRPr>
                <a:solidFill>
                  <a:schemeClr val="dk2"/>
                </a:solidFill>
              </a:defRPr>
            </a:lvl4pPr>
            <a:lvl5pPr>
              <a:lnSpc>
                <a:spcPct val="115000"/>
              </a:lnSpc>
              <a:spcBef>
                <a:spcPts val="0"/>
              </a:spcBef>
              <a:spcAft>
                <a:spcPts val="1600"/>
              </a:spcAft>
              <a:buClr>
                <a:schemeClr val="dk2"/>
              </a:buClr>
              <a:defRPr>
                <a:solidFill>
                  <a:schemeClr val="dk2"/>
                </a:solidFill>
              </a:defRPr>
            </a:lvl5pPr>
            <a:lvl6pPr>
              <a:lnSpc>
                <a:spcPct val="115000"/>
              </a:lnSpc>
              <a:spcBef>
                <a:spcPts val="0"/>
              </a:spcBef>
              <a:spcAft>
                <a:spcPts val="1600"/>
              </a:spcAft>
              <a:buClr>
                <a:schemeClr val="dk2"/>
              </a:buClr>
              <a:defRPr>
                <a:solidFill>
                  <a:schemeClr val="dk2"/>
                </a:solidFill>
              </a:defRPr>
            </a:lvl6pPr>
            <a:lvl7pPr>
              <a:lnSpc>
                <a:spcPct val="115000"/>
              </a:lnSpc>
              <a:spcBef>
                <a:spcPts val="0"/>
              </a:spcBef>
              <a:spcAft>
                <a:spcPts val="1600"/>
              </a:spcAft>
              <a:buClr>
                <a:schemeClr val="dk2"/>
              </a:buClr>
              <a:defRPr>
                <a:solidFill>
                  <a:schemeClr val="dk2"/>
                </a:solidFill>
              </a:defRPr>
            </a:lvl7pPr>
            <a:lvl8pPr>
              <a:lnSpc>
                <a:spcPct val="115000"/>
              </a:lnSpc>
              <a:spcBef>
                <a:spcPts val="0"/>
              </a:spcBef>
              <a:spcAft>
                <a:spcPts val="1600"/>
              </a:spcAft>
              <a:buClr>
                <a:schemeClr val="dk2"/>
              </a:buClr>
              <a:defRPr>
                <a:solidFill>
                  <a:schemeClr val="dk2"/>
                </a:solidFill>
              </a:defRPr>
            </a:lvl8pPr>
            <a:lvl9pPr>
              <a:lnSpc>
                <a:spcPct val="115000"/>
              </a:lnSpc>
              <a:spcBef>
                <a:spcPts val="0"/>
              </a:spcBef>
              <a:spcAft>
                <a:spcPts val="1600"/>
              </a:spcAft>
              <a:buClr>
                <a:schemeClr val="dk2"/>
              </a:buClr>
              <a:defRPr>
                <a:solidFill>
                  <a:schemeClr val="dk2"/>
                </a:solidFill>
              </a:defRPr>
            </a:lvl9pPr>
          </a:lstStyle>
          <a:p/>
        </p:txBody>
      </p:sp>
      <p:sp>
        <p:nvSpPr>
          <p:cNvPr id="7" name="Shape 7"/>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0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0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0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0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0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0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1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0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0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 name="Shape 52"/>
        <p:cNvGrpSpPr/>
        <p:nvPr/>
      </p:nvGrpSpPr>
      <p:grpSpPr>
        <a:xfrm>
          <a:off x="0" y="0"/>
          <a:ext cx="0" cy="0"/>
          <a:chOff x="0" y="0"/>
          <a:chExt cx="0" cy="0"/>
        </a:xfrm>
      </p:grpSpPr>
      <p:sp>
        <p:nvSpPr>
          <p:cNvPr id="53" name="Shape 53"/>
          <p:cNvSpPr txBox="1"/>
          <p:nvPr>
            <p:ph type="ctrTitle"/>
          </p:nvPr>
        </p:nvSpPr>
        <p:spPr>
          <a:xfrm>
            <a:off x="311708" y="744575"/>
            <a:ext cx="8520599" cy="2052599"/>
          </a:xfrm>
          <a:prstGeom prst="rect">
            <a:avLst/>
          </a:prstGeom>
        </p:spPr>
        <p:txBody>
          <a:bodyPr anchorCtr="0" anchor="b" bIns="91425" lIns="91425" rIns="91425" tIns="91425">
            <a:noAutofit/>
          </a:bodyPr>
          <a:lstStyle/>
          <a:p>
            <a:pPr>
              <a:spcBef>
                <a:spcPts val="0"/>
              </a:spcBef>
              <a:buNone/>
            </a:pPr>
            <a:r>
              <a:rPr lang="en"/>
              <a:t>Identifying Traffic Differentiation in Mobile Networks</a:t>
            </a:r>
          </a:p>
        </p:txBody>
      </p:sp>
      <p:sp>
        <p:nvSpPr>
          <p:cNvPr id="54" name="Shape 54"/>
          <p:cNvSpPr txBox="1"/>
          <p:nvPr>
            <p:ph idx="1" type="subTitle"/>
          </p:nvPr>
        </p:nvSpPr>
        <p:spPr>
          <a:xfrm>
            <a:off x="311700" y="2834125"/>
            <a:ext cx="8520599" cy="792600"/>
          </a:xfrm>
          <a:prstGeom prst="rect">
            <a:avLst/>
          </a:prstGeom>
        </p:spPr>
        <p:txBody>
          <a:bodyPr anchorCtr="0" anchor="t" bIns="91425" lIns="91425" rIns="91425" tIns="91425">
            <a:noAutofit/>
          </a:bodyPr>
          <a:lstStyle/>
          <a:p>
            <a:pPr rtl="0">
              <a:spcBef>
                <a:spcPts val="0"/>
              </a:spcBef>
              <a:buNone/>
            </a:pPr>
            <a:r>
              <a:rPr lang="en"/>
              <a:t>Kakhki et al. </a:t>
            </a:r>
          </a:p>
          <a:p>
            <a:pPr>
              <a:spcBef>
                <a:spcPts val="0"/>
              </a:spcBef>
              <a:buNone/>
            </a:pPr>
            <a:r>
              <a:rPr lang="en"/>
              <a:t>ACM IMC 2015</a:t>
            </a:r>
          </a:p>
        </p:txBody>
      </p:sp>
      <p:sp>
        <p:nvSpPr>
          <p:cNvPr id="55" name="Shape 55"/>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Clr>
                <a:schemeClr val="dk1"/>
              </a:buClr>
              <a:buSzPct val="39285"/>
              <a:buFont typeface="Arial"/>
              <a:buNone/>
            </a:pPr>
            <a:r>
              <a:rPr lang="en"/>
              <a:t>Replayed Traffic Triggers Traffic Shaper (2/2)</a:t>
            </a:r>
          </a:p>
        </p:txBody>
      </p:sp>
      <p:sp>
        <p:nvSpPr>
          <p:cNvPr id="120" name="Shape 120"/>
          <p:cNvSpPr txBox="1"/>
          <p:nvPr>
            <p:ph idx="1" type="body"/>
          </p:nvPr>
        </p:nvSpPr>
        <p:spPr>
          <a:xfrm>
            <a:off x="311700" y="1152475"/>
            <a:ext cx="8832299" cy="1437600"/>
          </a:xfrm>
          <a:prstGeom prst="rect">
            <a:avLst/>
          </a:prstGeom>
        </p:spPr>
        <p:txBody>
          <a:bodyPr anchorCtr="0" anchor="t" bIns="91425" lIns="91425" rIns="91425" tIns="91425">
            <a:noAutofit/>
          </a:bodyPr>
          <a:lstStyle/>
          <a:p>
            <a:pPr indent="-381000" lvl="0" marL="457200" rtl="0">
              <a:spcBef>
                <a:spcPts val="0"/>
              </a:spcBef>
              <a:buSzPct val="100000"/>
              <a:buChar char="●"/>
            </a:pPr>
            <a:r>
              <a:rPr lang="en" sz="2400"/>
              <a:t>1Mbps line: YouTube replay in plaintext </a:t>
            </a:r>
          </a:p>
          <a:p>
            <a:pPr indent="-381000" lvl="0" marL="457200" rtl="0">
              <a:spcBef>
                <a:spcPts val="0"/>
              </a:spcBef>
              <a:buSzPct val="100000"/>
              <a:buChar char="●"/>
            </a:pPr>
            <a:r>
              <a:rPr lang="en" sz="2400"/>
              <a:t>512Kbps: YouTube replay with randomized payload and ports </a:t>
            </a:r>
          </a:p>
          <a:p>
            <a:pPr lvl="0">
              <a:spcBef>
                <a:spcPts val="0"/>
              </a:spcBef>
              <a:buNone/>
            </a:pPr>
            <a:r>
              <a:t/>
            </a:r>
            <a:endParaRPr sz="2400"/>
          </a:p>
        </p:txBody>
      </p:sp>
      <p:pic>
        <p:nvPicPr>
          <p:cNvPr id="121" name="Shape 121"/>
          <p:cNvPicPr preferRelativeResize="0"/>
          <p:nvPr/>
        </p:nvPicPr>
        <p:blipFill>
          <a:blip r:embed="rId3">
            <a:alphaModFix/>
          </a:blip>
          <a:stretch>
            <a:fillRect/>
          </a:stretch>
        </p:blipFill>
        <p:spPr>
          <a:xfrm>
            <a:off x="3705212" y="2361462"/>
            <a:ext cx="5133975" cy="2466975"/>
          </a:xfrm>
          <a:prstGeom prst="rect">
            <a:avLst/>
          </a:prstGeom>
          <a:noFill/>
          <a:ln>
            <a:noFill/>
          </a:ln>
        </p:spPr>
      </p:pic>
      <p:sp>
        <p:nvSpPr>
          <p:cNvPr id="122" name="Shape 122"/>
          <p:cNvSpPr txBox="1"/>
          <p:nvPr/>
        </p:nvSpPr>
        <p:spPr>
          <a:xfrm>
            <a:off x="235500" y="2285275"/>
            <a:ext cx="3435600" cy="3000000"/>
          </a:xfrm>
          <a:prstGeom prst="rect">
            <a:avLst/>
          </a:prstGeom>
          <a:noFill/>
          <a:ln>
            <a:noFill/>
          </a:ln>
        </p:spPr>
        <p:txBody>
          <a:bodyPr anchorCtr="0" anchor="ctr" bIns="91425" lIns="91425" rIns="91425" tIns="91425">
            <a:noAutofit/>
          </a:bodyPr>
          <a:lstStyle/>
          <a:p>
            <a:pPr indent="-381000" lvl="0" marL="457200" rtl="0">
              <a:lnSpc>
                <a:spcPct val="115000"/>
              </a:lnSpc>
              <a:spcBef>
                <a:spcPts val="0"/>
              </a:spcBef>
              <a:spcAft>
                <a:spcPts val="1600"/>
              </a:spcAft>
              <a:buClr>
                <a:schemeClr val="dk2"/>
              </a:buClr>
              <a:buSzPct val="100000"/>
              <a:buChar char="●"/>
            </a:pPr>
            <a:r>
              <a:rPr lang="en" sz="2400">
                <a:solidFill>
                  <a:schemeClr val="dk2"/>
                </a:solidFill>
              </a:rPr>
              <a:t>Not shaped line is YouTube replay with string “youtube” being replaced by a random string</a:t>
            </a:r>
          </a:p>
        </p:txBody>
      </p:sp>
      <p:sp>
        <p:nvSpPr>
          <p:cNvPr id="123" name="Shape 12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Observations </a:t>
            </a:r>
          </a:p>
        </p:txBody>
      </p:sp>
      <p:sp>
        <p:nvSpPr>
          <p:cNvPr id="129" name="Shape 12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SzPct val="100000"/>
            </a:pPr>
            <a:r>
              <a:rPr lang="en" sz="2800"/>
              <a:t>Non-standard ports may still be subject to differentiation</a:t>
            </a:r>
          </a:p>
          <a:p>
            <a:pPr indent="-228600" lvl="0" marL="457200" rtl="0">
              <a:spcBef>
                <a:spcPts val="0"/>
              </a:spcBef>
              <a:buSzPct val="100000"/>
            </a:pPr>
            <a:r>
              <a:rPr lang="en" sz="2800"/>
              <a:t>Traffic shaping decisions are made early</a:t>
            </a:r>
          </a:p>
          <a:p>
            <a:pPr indent="-228600" lvl="1" marL="914400" rtl="0">
              <a:spcBef>
                <a:spcPts val="0"/>
              </a:spcBef>
              <a:buSzPct val="100000"/>
            </a:pPr>
            <a:r>
              <a:rPr lang="en" sz="2800"/>
              <a:t>HTTP request: on the first packet</a:t>
            </a:r>
          </a:p>
          <a:p>
            <a:pPr indent="-228600" lvl="1" marL="914400" rtl="0">
              <a:spcBef>
                <a:spcPts val="0"/>
              </a:spcBef>
              <a:buSzPct val="100000"/>
            </a:pPr>
            <a:r>
              <a:rPr lang="en" sz="2800"/>
              <a:t>UDP traffic: ~10th packet</a:t>
            </a:r>
          </a:p>
          <a:p>
            <a:pPr indent="-228600" lvl="0" marL="457200">
              <a:spcBef>
                <a:spcPts val="0"/>
              </a:spcBef>
              <a:buSzPct val="100000"/>
            </a:pPr>
            <a:r>
              <a:rPr lang="en" sz="2800"/>
              <a:t>HTTPS does not preclude classification</a:t>
            </a:r>
          </a:p>
        </p:txBody>
      </p:sp>
      <p:sp>
        <p:nvSpPr>
          <p:cNvPr id="130" name="Shape 13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x="0" y="0"/>
          <a:ext cx="0" cy="0"/>
          <a:chOff x="0" y="0"/>
          <a:chExt cx="0" cy="0"/>
        </a:xfrm>
      </p:grpSpPr>
      <p:sp>
        <p:nvSpPr>
          <p:cNvPr id="135" name="Shape 135"/>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VPN Overhead</a:t>
            </a:r>
          </a:p>
        </p:txBody>
      </p:sp>
      <p:sp>
        <p:nvSpPr>
          <p:cNvPr id="136" name="Shape 136"/>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SzPct val="100000"/>
            </a:pPr>
            <a:r>
              <a:rPr lang="en" sz="2800"/>
              <a:t>VPN overheads can stem from </a:t>
            </a:r>
          </a:p>
          <a:p>
            <a:pPr indent="-228600" lvl="1" marL="914400" rtl="0">
              <a:spcBef>
                <a:spcPts val="0"/>
              </a:spcBef>
              <a:buSzPct val="100000"/>
            </a:pPr>
            <a:r>
              <a:rPr lang="en" sz="2800"/>
              <a:t>IPSec encapsulation</a:t>
            </a:r>
          </a:p>
          <a:p>
            <a:pPr indent="-228600" lvl="1" marL="914400" rtl="0">
              <a:spcBef>
                <a:spcPts val="0"/>
              </a:spcBef>
              <a:buSzPct val="100000"/>
            </a:pPr>
            <a:r>
              <a:rPr lang="en" sz="2800"/>
              <a:t>latency added by going through the VPN</a:t>
            </a:r>
          </a:p>
          <a:p>
            <a:pPr lvl="0">
              <a:spcBef>
                <a:spcPts val="0"/>
              </a:spcBef>
              <a:buNone/>
            </a:pPr>
            <a:r>
              <a:t/>
            </a:r>
            <a:endParaRPr sz="2800"/>
          </a:p>
        </p:txBody>
      </p:sp>
      <p:pic>
        <p:nvPicPr>
          <p:cNvPr id="137" name="Shape 137"/>
          <p:cNvPicPr preferRelativeResize="0"/>
          <p:nvPr/>
        </p:nvPicPr>
        <p:blipFill>
          <a:blip r:embed="rId3">
            <a:alphaModFix/>
          </a:blip>
          <a:stretch>
            <a:fillRect/>
          </a:stretch>
        </p:blipFill>
        <p:spPr>
          <a:xfrm>
            <a:off x="826654" y="2635054"/>
            <a:ext cx="7333349" cy="1792024"/>
          </a:xfrm>
          <a:prstGeom prst="rect">
            <a:avLst/>
          </a:prstGeom>
          <a:noFill/>
          <a:ln>
            <a:noFill/>
          </a:ln>
        </p:spPr>
      </p:pic>
      <p:sp>
        <p:nvSpPr>
          <p:cNvPr id="138" name="Shape 138"/>
          <p:cNvSpPr/>
          <p:nvPr/>
        </p:nvSpPr>
        <p:spPr>
          <a:xfrm>
            <a:off x="6242950" y="4078050"/>
            <a:ext cx="863400" cy="348900"/>
          </a:xfrm>
          <a:prstGeom prst="rect">
            <a:avLst/>
          </a:prstGeom>
          <a:noFill/>
          <a:ln cap="flat" cmpd="sng" w="9525">
            <a:solidFill>
              <a:srgbClr val="FF0000"/>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39" name="Shape 13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Detecting Differentiation</a:t>
            </a:r>
          </a:p>
        </p:txBody>
      </p:sp>
      <p:pic>
        <p:nvPicPr>
          <p:cNvPr id="145" name="Shape 145"/>
          <p:cNvPicPr preferRelativeResize="0"/>
          <p:nvPr/>
        </p:nvPicPr>
        <p:blipFill>
          <a:blip r:embed="rId3">
            <a:alphaModFix/>
          </a:blip>
          <a:stretch>
            <a:fillRect/>
          </a:stretch>
        </p:blipFill>
        <p:spPr>
          <a:xfrm>
            <a:off x="3539900" y="3552137"/>
            <a:ext cx="5143500" cy="1457325"/>
          </a:xfrm>
          <a:prstGeom prst="rect">
            <a:avLst/>
          </a:prstGeom>
          <a:noFill/>
          <a:ln>
            <a:noFill/>
          </a:ln>
        </p:spPr>
      </p:pic>
      <p:sp>
        <p:nvSpPr>
          <p:cNvPr id="146" name="Shape 146"/>
          <p:cNvSpPr txBox="1"/>
          <p:nvPr>
            <p:ph idx="1" type="body"/>
          </p:nvPr>
        </p:nvSpPr>
        <p:spPr>
          <a:xfrm>
            <a:off x="311700" y="1076275"/>
            <a:ext cx="8634299" cy="3416400"/>
          </a:xfrm>
          <a:prstGeom prst="rect">
            <a:avLst/>
          </a:prstGeom>
        </p:spPr>
        <p:txBody>
          <a:bodyPr anchorCtr="0" anchor="t" bIns="91425" lIns="91425" rIns="91425" tIns="91425">
            <a:noAutofit/>
          </a:bodyPr>
          <a:lstStyle/>
          <a:p>
            <a:pPr indent="-228600" lvl="0" marL="457200" rtl="0">
              <a:spcBef>
                <a:spcPts val="0"/>
              </a:spcBef>
              <a:buSzPct val="100000"/>
            </a:pPr>
            <a:r>
              <a:rPr lang="en" sz="2800"/>
              <a:t>Expect behaviour of traffic differentiation detector </a:t>
            </a:r>
          </a:p>
          <a:p>
            <a:pPr indent="-228600" lvl="1" marL="914400" rtl="0">
              <a:spcBef>
                <a:spcPts val="0"/>
              </a:spcBef>
              <a:buSzPct val="100000"/>
            </a:pPr>
            <a:r>
              <a:rPr lang="en" sz="2800"/>
              <a:t>Region 1: always identify differentiation</a:t>
            </a:r>
          </a:p>
          <a:p>
            <a:pPr indent="-228600" lvl="1" marL="914400" rtl="0">
              <a:spcBef>
                <a:spcPts val="0"/>
              </a:spcBef>
              <a:buSzPct val="100000"/>
            </a:pPr>
            <a:r>
              <a:rPr lang="en" sz="2800"/>
              <a:t>Region 3: never identify differentiation</a:t>
            </a:r>
          </a:p>
          <a:p>
            <a:pPr indent="-228600" lvl="1" marL="914400" rtl="0">
              <a:spcBef>
                <a:spcPts val="0"/>
              </a:spcBef>
              <a:buSzPct val="100000"/>
            </a:pPr>
            <a:r>
              <a:rPr lang="en" sz="2800"/>
              <a:t>Region 2:  possible to detect differentiation, but the impact of this differentiation will depend on the application</a:t>
            </a:r>
          </a:p>
        </p:txBody>
      </p:sp>
      <p:sp>
        <p:nvSpPr>
          <p:cNvPr id="147" name="Shape 147"/>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x="0" y="0"/>
          <a:ext cx="0" cy="0"/>
          <a:chOff x="0" y="0"/>
          <a:chExt cx="0" cy="0"/>
        </a:xfrm>
      </p:grpSpPr>
      <p:sp>
        <p:nvSpPr>
          <p:cNvPr id="152" name="Shape 152"/>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Statistical Tests (1/2)</a:t>
            </a:r>
          </a:p>
        </p:txBody>
      </p:sp>
      <p:sp>
        <p:nvSpPr>
          <p:cNvPr id="153" name="Shape 153"/>
          <p:cNvSpPr txBox="1"/>
          <p:nvPr>
            <p:ph idx="1" type="body"/>
          </p:nvPr>
        </p:nvSpPr>
        <p:spPr>
          <a:xfrm>
            <a:off x="83100" y="1152475"/>
            <a:ext cx="9001800"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Glasnost: Maximum throughput test</a:t>
            </a:r>
          </a:p>
          <a:p>
            <a:pPr indent="-381000" lvl="1" marL="914400" rtl="0">
              <a:spcBef>
                <a:spcPts val="0"/>
              </a:spcBef>
              <a:buSzPct val="100000"/>
              <a:buChar char="○"/>
            </a:pPr>
            <a:r>
              <a:rPr lang="en" sz="2400"/>
              <a:t>identifies differentiation if the maximum throughput for control and exposed flows differ by more than a threshold</a:t>
            </a:r>
          </a:p>
          <a:p>
            <a:pPr indent="-381000" lvl="0" marL="457200" rtl="0">
              <a:spcBef>
                <a:spcPts val="0"/>
              </a:spcBef>
              <a:buSzPct val="85714"/>
              <a:buChar char="●"/>
            </a:pPr>
            <a:r>
              <a:rPr lang="en" sz="2800"/>
              <a:t>NetPolice: Two-sample KS Test</a:t>
            </a:r>
          </a:p>
          <a:p>
            <a:pPr indent="-381000" lvl="1" marL="914400">
              <a:spcBef>
                <a:spcPts val="0"/>
              </a:spcBef>
              <a:buSzPct val="100000"/>
              <a:buChar char="○"/>
            </a:pPr>
            <a:r>
              <a:rPr lang="en" sz="2400"/>
              <a:t>using the maximum distance between two empirical CDF sample sets for a confidence interval α</a:t>
            </a:r>
          </a:p>
        </p:txBody>
      </p:sp>
      <p:sp>
        <p:nvSpPr>
          <p:cNvPr id="154" name="Shape 15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Clr>
                <a:schemeClr val="dk1"/>
              </a:buClr>
              <a:buSzPct val="39285"/>
              <a:buFont typeface="Arial"/>
              <a:buNone/>
            </a:pPr>
            <a:r>
              <a:rPr lang="en"/>
              <a:t>Statistical Tests (2/2)</a:t>
            </a:r>
          </a:p>
          <a:p>
            <a:pPr>
              <a:spcBef>
                <a:spcPts val="0"/>
              </a:spcBef>
              <a:buNone/>
            </a:pPr>
            <a:r>
              <a:t/>
            </a:r>
            <a:endParaRPr/>
          </a:p>
        </p:txBody>
      </p:sp>
      <p:sp>
        <p:nvSpPr>
          <p:cNvPr id="160" name="Shape 160"/>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Proposed: Area Test</a:t>
            </a:r>
          </a:p>
          <a:p>
            <a:pPr indent="-381000" lvl="1" marL="914400">
              <a:spcBef>
                <a:spcPts val="0"/>
              </a:spcBef>
              <a:buSzPct val="100000"/>
              <a:buChar char="○"/>
            </a:pPr>
            <a:r>
              <a:rPr lang="en" sz="2400"/>
              <a:t>The KS Test only considers the difference between distributions along the y-axis, even if the difference in the x-axis (in this case, throughput) is small</a:t>
            </a:r>
          </a:p>
        </p:txBody>
      </p:sp>
      <p:pic>
        <p:nvPicPr>
          <p:cNvPr id="161" name="Shape 161"/>
          <p:cNvPicPr preferRelativeResize="0"/>
          <p:nvPr/>
        </p:nvPicPr>
        <p:blipFill>
          <a:blip r:embed="rId3">
            <a:alphaModFix/>
          </a:blip>
          <a:stretch>
            <a:fillRect/>
          </a:stretch>
        </p:blipFill>
        <p:spPr>
          <a:xfrm>
            <a:off x="1905000" y="3062975"/>
            <a:ext cx="5334000" cy="1962150"/>
          </a:xfrm>
          <a:prstGeom prst="rect">
            <a:avLst/>
          </a:prstGeom>
          <a:noFill/>
          <a:ln>
            <a:noFill/>
          </a:ln>
        </p:spPr>
      </p:pic>
      <p:sp>
        <p:nvSpPr>
          <p:cNvPr id="162" name="Shape 16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x="0" y="0"/>
          <a:ext cx="0" cy="0"/>
          <a:chOff x="0" y="0"/>
          <a:chExt cx="0" cy="0"/>
        </a:xfrm>
      </p:grpSpPr>
      <p:sp>
        <p:nvSpPr>
          <p:cNvPr id="167" name="Shape 167"/>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Testbed Environment</a:t>
            </a:r>
          </a:p>
        </p:txBody>
      </p:sp>
      <p:sp>
        <p:nvSpPr>
          <p:cNvPr id="168" name="Shape 168"/>
          <p:cNvSpPr txBox="1"/>
          <p:nvPr>
            <p:ph idx="1" type="body"/>
          </p:nvPr>
        </p:nvSpPr>
        <p:spPr>
          <a:xfrm>
            <a:off x="311700" y="1076275"/>
            <a:ext cx="87443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Vart shaping rate from 0.1 to 30 Mbps (9% to 3)</a:t>
            </a:r>
          </a:p>
          <a:p>
            <a:pPr indent="-406400" lvl="0" marL="457200" rtl="0">
              <a:spcBef>
                <a:spcPts val="0"/>
              </a:spcBef>
              <a:buSzPct val="100000"/>
              <a:buChar char="●"/>
            </a:pPr>
            <a:r>
              <a:rPr lang="en" sz="2800"/>
              <a:t>Emulate noisy packet loss using the Linux Traffic Control (tc) </a:t>
            </a:r>
          </a:p>
          <a:p>
            <a:pPr indent="-406400" lvl="0" marL="457200" rtl="0">
              <a:spcBef>
                <a:spcPts val="0"/>
              </a:spcBef>
              <a:buSzPct val="100000"/>
              <a:buChar char="●"/>
            </a:pPr>
            <a:r>
              <a:rPr lang="en" sz="2800"/>
              <a:t>Network Emulation (netem): add bursty packet loss according to Gilbert-Elliott (GE) model</a:t>
            </a:r>
          </a:p>
          <a:p>
            <a:pPr indent="-406400" lvl="0" marL="457200" rtl="0">
              <a:spcBef>
                <a:spcPts val="0"/>
              </a:spcBef>
              <a:buSzPct val="100000"/>
              <a:buChar char="●"/>
            </a:pPr>
            <a:r>
              <a:rPr lang="en" sz="2800"/>
              <a:t>Loss rate: no loss, 1.08% loss, 1.45% loss</a:t>
            </a:r>
          </a:p>
        </p:txBody>
      </p:sp>
      <p:sp>
        <p:nvSpPr>
          <p:cNvPr id="169" name="Shape 16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Evaluation </a:t>
            </a:r>
          </a:p>
        </p:txBody>
      </p:sp>
      <p:sp>
        <p:nvSpPr>
          <p:cNvPr id="175" name="Shape 17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Evaluate applications based on </a:t>
            </a:r>
          </a:p>
          <a:p>
            <a:pPr indent="-406400" lvl="1" marL="914400" rtl="0">
              <a:spcBef>
                <a:spcPts val="0"/>
              </a:spcBef>
              <a:buSzPct val="100000"/>
              <a:buChar char="○"/>
            </a:pPr>
            <a:r>
              <a:rPr lang="en" sz="2800"/>
              <a:t>TCP: Youtube, Netflix </a:t>
            </a:r>
          </a:p>
          <a:p>
            <a:pPr indent="-406400" lvl="1" marL="914400" rtl="0">
              <a:spcBef>
                <a:spcPts val="0"/>
              </a:spcBef>
              <a:buSzPct val="100000"/>
              <a:buChar char="○"/>
            </a:pPr>
            <a:r>
              <a:rPr lang="en" sz="2800"/>
              <a:t>UDP: Skype, Hangout</a:t>
            </a:r>
          </a:p>
          <a:p>
            <a:pPr indent="-406400" lvl="0" marL="457200" rtl="0">
              <a:spcBef>
                <a:spcPts val="0"/>
              </a:spcBef>
              <a:buSzPct val="100000"/>
              <a:buChar char="●"/>
            </a:pPr>
            <a:r>
              <a:rPr lang="en" sz="2800"/>
              <a:t>Criteria</a:t>
            </a:r>
          </a:p>
          <a:p>
            <a:pPr indent="-406400" lvl="1" marL="914400" rtl="0">
              <a:spcBef>
                <a:spcPts val="0"/>
              </a:spcBef>
              <a:buSzPct val="100000"/>
              <a:buChar char="○"/>
            </a:pPr>
            <a:r>
              <a:rPr lang="en" sz="2800"/>
              <a:t>Overall accuracy: # of correctly identified samples/all samples</a:t>
            </a:r>
          </a:p>
          <a:p>
            <a:pPr indent="-406400" lvl="1" marL="914400">
              <a:spcBef>
                <a:spcPts val="0"/>
              </a:spcBef>
              <a:buSzPct val="100000"/>
              <a:buChar char="○"/>
            </a:pPr>
            <a:r>
              <a:rPr lang="en" sz="2800"/>
              <a:t>Resilience to noise</a:t>
            </a:r>
          </a:p>
        </p:txBody>
      </p:sp>
      <p:sp>
        <p:nvSpPr>
          <p:cNvPr id="176" name="Shape 17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0" name="Shape 180"/>
        <p:cNvGrpSpPr/>
        <p:nvPr/>
      </p:nvGrpSpPr>
      <p:grpSpPr>
        <a:xfrm>
          <a:off x="0" y="0"/>
          <a:ext cx="0" cy="0"/>
          <a:chOff x="0" y="0"/>
          <a:chExt cx="0" cy="0"/>
        </a:xfrm>
      </p:grpSpPr>
      <p:sp>
        <p:nvSpPr>
          <p:cNvPr id="181" name="Shape 181"/>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Low Noise Results</a:t>
            </a:r>
          </a:p>
        </p:txBody>
      </p:sp>
      <p:sp>
        <p:nvSpPr>
          <p:cNvPr id="182" name="Shape 182"/>
          <p:cNvSpPr txBox="1"/>
          <p:nvPr>
            <p:ph idx="1" type="body"/>
          </p:nvPr>
        </p:nvSpPr>
        <p:spPr>
          <a:xfrm>
            <a:off x="311700" y="10762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KS Test and Area Test have similarly high accuracy in both regions 1 and 3</a:t>
            </a:r>
          </a:p>
          <a:p>
            <a:pPr indent="-406400" lvl="0" marL="457200">
              <a:spcBef>
                <a:spcPts val="0"/>
              </a:spcBef>
              <a:buSzPct val="100000"/>
              <a:buChar char="●"/>
            </a:pPr>
            <a:r>
              <a:rPr lang="en" sz="2800"/>
              <a:t>Glasnost performs poorly in region 3 because it will detect differentiation, even if the shaping rate is above the maximum</a:t>
            </a:r>
          </a:p>
        </p:txBody>
      </p:sp>
      <p:pic>
        <p:nvPicPr>
          <p:cNvPr id="183" name="Shape 183"/>
          <p:cNvPicPr preferRelativeResize="0"/>
          <p:nvPr/>
        </p:nvPicPr>
        <p:blipFill>
          <a:blip r:embed="rId3">
            <a:alphaModFix/>
          </a:blip>
          <a:stretch>
            <a:fillRect/>
          </a:stretch>
        </p:blipFill>
        <p:spPr>
          <a:xfrm>
            <a:off x="4415225" y="3603175"/>
            <a:ext cx="4569475" cy="1392024"/>
          </a:xfrm>
          <a:prstGeom prst="rect">
            <a:avLst/>
          </a:prstGeom>
          <a:noFill/>
          <a:ln>
            <a:noFill/>
          </a:ln>
        </p:spPr>
      </p:pic>
      <p:sp>
        <p:nvSpPr>
          <p:cNvPr id="184" name="Shape 18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Impact of Noise</a:t>
            </a:r>
          </a:p>
        </p:txBody>
      </p:sp>
      <p:pic>
        <p:nvPicPr>
          <p:cNvPr id="190" name="Shape 190"/>
          <p:cNvPicPr preferRelativeResize="0"/>
          <p:nvPr/>
        </p:nvPicPr>
        <p:blipFill>
          <a:blip r:embed="rId3">
            <a:alphaModFix/>
          </a:blip>
          <a:stretch>
            <a:fillRect/>
          </a:stretch>
        </p:blipFill>
        <p:spPr>
          <a:xfrm>
            <a:off x="1034149" y="1707025"/>
            <a:ext cx="6959500" cy="2988124"/>
          </a:xfrm>
          <a:prstGeom prst="rect">
            <a:avLst/>
          </a:prstGeom>
          <a:noFill/>
          <a:ln>
            <a:noFill/>
          </a:ln>
        </p:spPr>
      </p:pic>
      <p:sp>
        <p:nvSpPr>
          <p:cNvPr id="191" name="Shape 19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cxnSp>
        <p:nvCxnSpPr>
          <p:cNvPr id="192" name="Shape 192"/>
          <p:cNvCxnSpPr/>
          <p:nvPr/>
        </p:nvCxnSpPr>
        <p:spPr>
          <a:xfrm>
            <a:off x="2283200" y="2308300"/>
            <a:ext cx="4127400" cy="223200"/>
          </a:xfrm>
          <a:prstGeom prst="straightConnector1">
            <a:avLst/>
          </a:prstGeom>
          <a:noFill/>
          <a:ln cap="flat" cmpd="sng" w="28575">
            <a:solidFill>
              <a:srgbClr val="00FF00"/>
            </a:solidFill>
            <a:prstDash val="solid"/>
            <a:round/>
            <a:headEnd len="lg" w="lg" type="none"/>
            <a:tailEnd len="lg" w="lg" type="triangle"/>
          </a:ln>
        </p:spPr>
      </p:cxn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Key Challenges</a:t>
            </a:r>
          </a:p>
        </p:txBody>
      </p:sp>
      <p:sp>
        <p:nvSpPr>
          <p:cNvPr id="61" name="Shape 6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Char char="●"/>
            </a:pPr>
            <a:r>
              <a:rPr lang="en" sz="2800"/>
              <a:t>The inability to test arbitrary classes of applications</a:t>
            </a:r>
          </a:p>
          <a:p>
            <a:pPr indent="-228600" lvl="0" marL="457200" rtl="0">
              <a:spcBef>
                <a:spcPts val="0"/>
              </a:spcBef>
              <a:buChar char="●"/>
            </a:pPr>
            <a:r>
              <a:rPr lang="en" sz="2800"/>
              <a:t>A lack of understanding of how traffic shaping devices work in practice</a:t>
            </a:r>
          </a:p>
          <a:p>
            <a:pPr indent="-228600" lvl="0" marL="457200">
              <a:spcBef>
                <a:spcPts val="0"/>
              </a:spcBef>
              <a:buChar char="●"/>
            </a:pPr>
            <a:r>
              <a:rPr lang="en" sz="2800"/>
              <a:t>the limited ability to measure mobile networks from smartphones and tablets</a:t>
            </a:r>
          </a:p>
        </p:txBody>
      </p:sp>
      <p:sp>
        <p:nvSpPr>
          <p:cNvPr id="62" name="Shape 6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x="0" y="0"/>
          <a:ext cx="0" cy="0"/>
          <a:chOff x="0" y="0"/>
          <a:chExt cx="0" cy="0"/>
        </a:xfrm>
      </p:grpSpPr>
      <p:sp>
        <p:nvSpPr>
          <p:cNvPr id="197" name="Shape 197"/>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solidFill>
                  <a:srgbClr val="000000"/>
                </a:solidFill>
              </a:rPr>
              <a:t>Impact of Number of Replays</a:t>
            </a:r>
          </a:p>
        </p:txBody>
      </p:sp>
      <p:sp>
        <p:nvSpPr>
          <p:cNvPr id="198" name="Shape 198"/>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In moderate or high loss, increasing the number of replays improves accuracy, particularly for a short YouTube trace</a:t>
            </a:r>
          </a:p>
          <a:p>
            <a:pPr indent="-406400" lvl="0" marL="457200">
              <a:spcBef>
                <a:spcPts val="0"/>
              </a:spcBef>
              <a:buSzPct val="100000"/>
              <a:buChar char="●"/>
            </a:pPr>
            <a:r>
              <a:rPr lang="en" sz="2800"/>
              <a:t>The accuracy does not significantly improve past 2 or 3 replays</a:t>
            </a:r>
          </a:p>
        </p:txBody>
      </p:sp>
      <p:sp>
        <p:nvSpPr>
          <p:cNvPr id="199" name="Shape 19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pic>
        <p:nvPicPr>
          <p:cNvPr id="200" name="Shape 200"/>
          <p:cNvPicPr preferRelativeResize="0"/>
          <p:nvPr/>
        </p:nvPicPr>
        <p:blipFill>
          <a:blip r:embed="rId3">
            <a:alphaModFix/>
          </a:blip>
          <a:stretch>
            <a:fillRect/>
          </a:stretch>
        </p:blipFill>
        <p:spPr>
          <a:xfrm>
            <a:off x="3147649" y="3157175"/>
            <a:ext cx="5248599" cy="1986325"/>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4" name="Shape 204"/>
        <p:cNvGrpSpPr/>
        <p:nvPr/>
      </p:nvGrpSpPr>
      <p:grpSpPr>
        <a:xfrm>
          <a:off x="0" y="0"/>
          <a:ext cx="0" cy="0"/>
          <a:chOff x="0" y="0"/>
          <a:chExt cx="0" cy="0"/>
        </a:xfrm>
      </p:grpSpPr>
      <p:sp>
        <p:nvSpPr>
          <p:cNvPr id="205" name="Shape 205"/>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Region 2 Results</a:t>
            </a:r>
          </a:p>
        </p:txBody>
      </p:sp>
      <p:sp>
        <p:nvSpPr>
          <p:cNvPr id="206" name="Shape 206"/>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a:spcBef>
                <a:spcPts val="0"/>
              </a:spcBef>
              <a:buSzPct val="100000"/>
              <a:buChar char="●"/>
            </a:pPr>
            <a:r>
              <a:rPr lang="en" sz="2800"/>
              <a:t>Glasnost consistently identifies differentiation, the Area Test consistently does not detect differentiation, and the KS Test is inconsistent.</a:t>
            </a:r>
          </a:p>
        </p:txBody>
      </p:sp>
      <p:pic>
        <p:nvPicPr>
          <p:cNvPr id="207" name="Shape 207"/>
          <p:cNvPicPr preferRelativeResize="0"/>
          <p:nvPr/>
        </p:nvPicPr>
        <p:blipFill>
          <a:blip r:embed="rId3">
            <a:alphaModFix/>
          </a:blip>
          <a:stretch>
            <a:fillRect/>
          </a:stretch>
        </p:blipFill>
        <p:spPr>
          <a:xfrm>
            <a:off x="2840530" y="3041480"/>
            <a:ext cx="6056299" cy="1911799"/>
          </a:xfrm>
          <a:prstGeom prst="rect">
            <a:avLst/>
          </a:prstGeom>
          <a:noFill/>
          <a:ln>
            <a:noFill/>
          </a:ln>
        </p:spPr>
      </p:pic>
      <p:sp>
        <p:nvSpPr>
          <p:cNvPr id="208" name="Shape 20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2" name="Shape 212"/>
        <p:cNvGrpSpPr/>
        <p:nvPr/>
      </p:nvGrpSpPr>
      <p:grpSpPr>
        <a:xfrm>
          <a:off x="0" y="0"/>
          <a:ext cx="0" cy="0"/>
          <a:chOff x="0" y="0"/>
          <a:chExt cx="0" cy="0"/>
        </a:xfrm>
      </p:grpSpPr>
      <p:sp>
        <p:nvSpPr>
          <p:cNvPr id="213" name="Shape 213"/>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System Implementation</a:t>
            </a:r>
          </a:p>
        </p:txBody>
      </p:sp>
      <p:sp>
        <p:nvSpPr>
          <p:cNvPr id="214" name="Shape 214"/>
          <p:cNvSpPr txBox="1"/>
          <p:nvPr>
            <p:ph idx="1" type="body"/>
          </p:nvPr>
        </p:nvSpPr>
        <p:spPr>
          <a:xfrm>
            <a:off x="311700" y="1000075"/>
            <a:ext cx="8657700"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A replay client in an Android app called Differentiation Detector which does not require any root privileges</a:t>
            </a:r>
          </a:p>
          <a:p>
            <a:pPr indent="-406400" lvl="0" marL="457200" rtl="0">
              <a:spcBef>
                <a:spcPts val="0"/>
              </a:spcBef>
              <a:buSzPct val="100000"/>
              <a:buChar char="●"/>
            </a:pPr>
            <a:r>
              <a:rPr lang="en" sz="2800"/>
              <a:t>The app consists of 14,000 lines of source code, which includes the Strongswan VPN implementation</a:t>
            </a:r>
          </a:p>
          <a:p>
            <a:pPr indent="-406400" lvl="0" marL="457200">
              <a:spcBef>
                <a:spcPts val="0"/>
              </a:spcBef>
              <a:buSzPct val="100000"/>
              <a:buChar char="●"/>
            </a:pPr>
            <a:r>
              <a:rPr lang="en" sz="2800"/>
              <a:t>The server coordinates clients to replay trace by side-channel connections</a:t>
            </a:r>
          </a:p>
        </p:txBody>
      </p:sp>
      <p:sp>
        <p:nvSpPr>
          <p:cNvPr id="215" name="Shape 215"/>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Screenshots</a:t>
            </a:r>
          </a:p>
        </p:txBody>
      </p:sp>
      <p:pic>
        <p:nvPicPr>
          <p:cNvPr id="221" name="Shape 221"/>
          <p:cNvPicPr preferRelativeResize="0"/>
          <p:nvPr/>
        </p:nvPicPr>
        <p:blipFill>
          <a:blip r:embed="rId3">
            <a:alphaModFix/>
          </a:blip>
          <a:stretch>
            <a:fillRect/>
          </a:stretch>
        </p:blipFill>
        <p:spPr>
          <a:xfrm>
            <a:off x="2681301" y="319075"/>
            <a:ext cx="5922135" cy="4672024"/>
          </a:xfrm>
          <a:prstGeom prst="rect">
            <a:avLst/>
          </a:prstGeom>
          <a:noFill/>
          <a:ln>
            <a:noFill/>
          </a:ln>
        </p:spPr>
      </p:pic>
      <p:sp>
        <p:nvSpPr>
          <p:cNvPr id="222" name="Shape 22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Challenged in Operational Networks</a:t>
            </a:r>
          </a:p>
        </p:txBody>
      </p:sp>
      <p:sp>
        <p:nvSpPr>
          <p:cNvPr id="228" name="Shape 228"/>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Per-client management</a:t>
            </a:r>
          </a:p>
          <a:p>
            <a:pPr indent="-406400" lvl="0" marL="457200" rtl="0">
              <a:spcBef>
                <a:spcPts val="0"/>
              </a:spcBef>
              <a:buSzPct val="100000"/>
              <a:buChar char="●"/>
            </a:pPr>
            <a:r>
              <a:rPr lang="en" sz="2800"/>
              <a:t>NAT behavior</a:t>
            </a:r>
          </a:p>
          <a:p>
            <a:pPr indent="-406400" lvl="0" marL="457200" rtl="0">
              <a:spcBef>
                <a:spcPts val="0"/>
              </a:spcBef>
              <a:spcAft>
                <a:spcPts val="0"/>
              </a:spcAft>
              <a:buSzPct val="100000"/>
              <a:buChar char="●"/>
            </a:pPr>
            <a:r>
              <a:rPr lang="en" sz="2800"/>
              <a:t>“Translucent” HTTP proxies</a:t>
            </a:r>
          </a:p>
          <a:p>
            <a:pPr indent="-406400" lvl="0" marL="457200">
              <a:spcBef>
                <a:spcPts val="0"/>
              </a:spcBef>
              <a:buSzPct val="100000"/>
              <a:buChar char="●"/>
            </a:pPr>
            <a:r>
              <a:rPr lang="en" sz="2800"/>
              <a:t>Content-modifying proxies and transcoders</a:t>
            </a:r>
          </a:p>
        </p:txBody>
      </p:sp>
      <p:sp>
        <p:nvSpPr>
          <p:cNvPr id="229" name="Shape 22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x="0" y="0"/>
          <a:ext cx="0" cy="0"/>
          <a:chOff x="0" y="0"/>
          <a:chExt cx="0" cy="0"/>
        </a:xfrm>
      </p:grpSpPr>
      <p:sp>
        <p:nvSpPr>
          <p:cNvPr id="234" name="Shape 234"/>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Differentiation Results: Dataset</a:t>
            </a:r>
          </a:p>
        </p:txBody>
      </p:sp>
      <p:sp>
        <p:nvSpPr>
          <p:cNvPr id="235" name="Shape 23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This dataset consists of 4,786 replay tests from Differentiation Detector Android app</a:t>
            </a:r>
          </a:p>
          <a:p>
            <a:pPr indent="-406400" lvl="0" marL="457200" rtl="0">
              <a:spcBef>
                <a:spcPts val="0"/>
              </a:spcBef>
              <a:buSzPct val="100000"/>
              <a:buChar char="●"/>
            </a:pPr>
            <a:r>
              <a:rPr lang="en" sz="2800"/>
              <a:t>Traces from 6 popular apps:</a:t>
            </a:r>
          </a:p>
          <a:p>
            <a:pPr indent="-406400" lvl="1" marL="914400">
              <a:spcBef>
                <a:spcPts val="0"/>
              </a:spcBef>
              <a:buSzPct val="100000"/>
              <a:buChar char="○"/>
            </a:pPr>
            <a:r>
              <a:rPr lang="en" sz="2800"/>
              <a:t>YouTube (YT), Netflix (NF), Spotify (SF), Skype (SK), Viber (VB), and Google Hangout (HO)</a:t>
            </a:r>
          </a:p>
        </p:txBody>
      </p:sp>
      <p:sp>
        <p:nvSpPr>
          <p:cNvPr id="236" name="Shape 23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Clr>
                <a:schemeClr val="dk1"/>
              </a:buClr>
              <a:buSzPct val="39285"/>
              <a:buFont typeface="Arial"/>
              <a:buNone/>
            </a:pPr>
            <a:r>
              <a:rPr lang="en"/>
              <a:t>Differentiation Results: Dataset</a:t>
            </a:r>
          </a:p>
        </p:txBody>
      </p:sp>
      <p:sp>
        <p:nvSpPr>
          <p:cNvPr id="242" name="Shape 242"/>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SzPct val="100000"/>
            </a:pPr>
            <a:r>
              <a:rPr lang="en" sz="2800"/>
              <a:t>Cellular providers: </a:t>
            </a:r>
          </a:p>
          <a:p>
            <a:pPr indent="-228600" lvl="1" marL="914400" rtl="0">
              <a:spcBef>
                <a:spcPts val="0"/>
              </a:spcBef>
              <a:buSzPct val="100000"/>
            </a:pPr>
            <a:r>
              <a:rPr lang="en" sz="2400"/>
              <a:t>Most major cellular providers and MVNOs in the US</a:t>
            </a:r>
          </a:p>
          <a:p>
            <a:pPr indent="-228600" lvl="1" marL="914400" rtl="0">
              <a:spcBef>
                <a:spcPts val="0"/>
              </a:spcBef>
              <a:buSzPct val="100000"/>
            </a:pPr>
            <a:r>
              <a:rPr lang="en" sz="2400"/>
              <a:t>Idea (India), JazzTel (Spain), Three (UK), and T-Mobile (Netherlands)</a:t>
            </a:r>
          </a:p>
          <a:p>
            <a:pPr indent="-228600" lvl="0" marL="457200">
              <a:spcBef>
                <a:spcPts val="0"/>
              </a:spcBef>
              <a:buSzPct val="100000"/>
            </a:pPr>
            <a:r>
              <a:rPr lang="en" sz="2800"/>
              <a:t>Use VPN traffic and random payloads (but not random ports) as control traffic</a:t>
            </a:r>
          </a:p>
        </p:txBody>
      </p:sp>
      <p:sp>
        <p:nvSpPr>
          <p:cNvPr id="243" name="Shape 24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x="0" y="0"/>
          <a:ext cx="0" cy="0"/>
          <a:chOff x="0" y="0"/>
          <a:chExt cx="0" cy="0"/>
        </a:xfrm>
      </p:grpSpPr>
      <p:sp>
        <p:nvSpPr>
          <p:cNvPr id="248" name="Shape 24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Three Cellular Providers Do Differentiation</a:t>
            </a:r>
          </a:p>
        </p:txBody>
      </p:sp>
      <p:sp>
        <p:nvSpPr>
          <p:cNvPr id="249" name="Shape 249"/>
          <p:cNvSpPr txBox="1"/>
          <p:nvPr>
            <p:ph idx="1" type="body"/>
          </p:nvPr>
        </p:nvSpPr>
        <p:spPr>
          <a:xfrm>
            <a:off x="311700" y="1152475"/>
            <a:ext cx="8832299" cy="1284600"/>
          </a:xfrm>
          <a:prstGeom prst="rect">
            <a:avLst/>
          </a:prstGeom>
        </p:spPr>
        <p:txBody>
          <a:bodyPr anchorCtr="0" anchor="t" bIns="91425" lIns="91425" rIns="91425" tIns="91425">
            <a:noAutofit/>
          </a:bodyPr>
          <a:lstStyle/>
          <a:p>
            <a:pPr indent="-228600" lvl="0" marL="457200" rtl="0">
              <a:spcBef>
                <a:spcPts val="0"/>
              </a:spcBef>
              <a:buChar char="●"/>
            </a:pPr>
            <a:r>
              <a:rPr lang="en"/>
              <a:t>dash (-) indicates no differentiation</a:t>
            </a:r>
          </a:p>
          <a:p>
            <a:pPr indent="-228600" lvl="0" marL="457200" rtl="0">
              <a:spcBef>
                <a:spcPts val="0"/>
              </a:spcBef>
              <a:buChar char="●"/>
            </a:pPr>
            <a:r>
              <a:rPr lang="en"/>
              <a:t>(f) means IP addresses changed for each connection</a:t>
            </a:r>
          </a:p>
          <a:p>
            <a:pPr indent="-228600" lvl="0" marL="457200">
              <a:spcBef>
                <a:spcPts val="0"/>
              </a:spcBef>
              <a:buChar char="●"/>
            </a:pPr>
            <a:r>
              <a:rPr lang="en"/>
              <a:t>(p) means a “translucent” proxy changed connection behavior from the original app behavior, and </a:t>
            </a:r>
          </a:p>
        </p:txBody>
      </p:sp>
      <p:pic>
        <p:nvPicPr>
          <p:cNvPr id="250" name="Shape 250"/>
          <p:cNvPicPr preferRelativeResize="0"/>
          <p:nvPr/>
        </p:nvPicPr>
        <p:blipFill>
          <a:blip r:embed="rId3">
            <a:alphaModFix/>
          </a:blip>
          <a:stretch>
            <a:fillRect/>
          </a:stretch>
        </p:blipFill>
        <p:spPr>
          <a:xfrm>
            <a:off x="2930700" y="2284725"/>
            <a:ext cx="6213300" cy="2622199"/>
          </a:xfrm>
          <a:prstGeom prst="rect">
            <a:avLst/>
          </a:prstGeom>
          <a:noFill/>
          <a:ln>
            <a:noFill/>
          </a:ln>
        </p:spPr>
      </p:pic>
      <p:sp>
        <p:nvSpPr>
          <p:cNvPr id="251" name="Shape 251"/>
          <p:cNvSpPr txBox="1"/>
          <p:nvPr/>
        </p:nvSpPr>
        <p:spPr>
          <a:xfrm>
            <a:off x="317050" y="2275925"/>
            <a:ext cx="3000000" cy="2419200"/>
          </a:xfrm>
          <a:prstGeom prst="rect">
            <a:avLst/>
          </a:prstGeom>
          <a:noFill/>
          <a:ln>
            <a:noFill/>
          </a:ln>
        </p:spPr>
        <p:txBody>
          <a:bodyPr anchorCtr="0" anchor="ctr" bIns="91425" lIns="91425" rIns="91425" tIns="91425">
            <a:noAutofit/>
          </a:bodyPr>
          <a:lstStyle/>
          <a:p>
            <a:pPr indent="-342900" lvl="0" marL="457200" rtl="0">
              <a:lnSpc>
                <a:spcPct val="115000"/>
              </a:lnSpc>
              <a:spcBef>
                <a:spcPts val="0"/>
              </a:spcBef>
              <a:spcAft>
                <a:spcPts val="1600"/>
              </a:spcAft>
              <a:buClr>
                <a:schemeClr val="dk2"/>
              </a:buClr>
              <a:buSzPct val="100000"/>
              <a:buChar char="●"/>
            </a:pPr>
            <a:r>
              <a:rPr lang="en" sz="1800">
                <a:solidFill>
                  <a:schemeClr val="dk2"/>
                </a:solidFill>
              </a:rPr>
              <a:t>(m) indicates that a middlebox modified content in flight between client and server.</a:t>
            </a:r>
          </a:p>
        </p:txBody>
      </p:sp>
      <p:sp>
        <p:nvSpPr>
          <p:cNvPr id="252" name="Shape 25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
        <p:nvSpPr>
          <p:cNvPr id="253" name="Shape 253"/>
          <p:cNvSpPr/>
          <p:nvPr/>
        </p:nvSpPr>
        <p:spPr>
          <a:xfrm>
            <a:off x="4729500" y="4014450"/>
            <a:ext cx="2208000" cy="213299"/>
          </a:xfrm>
          <a:prstGeom prst="rect">
            <a:avLst/>
          </a:prstGeom>
          <a:noFill/>
          <a:ln cap="flat" cmpd="sng" w="9525">
            <a:solidFill>
              <a:srgbClr val="FF0000"/>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x="0" y="0"/>
          <a:ext cx="0" cy="0"/>
          <a:chOff x="0" y="0"/>
          <a:chExt cx="0" cy="0"/>
        </a:xfrm>
      </p:grpSpPr>
      <p:sp>
        <p:nvSpPr>
          <p:cNvPr id="258" name="Shape 25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Conclusion</a:t>
            </a:r>
          </a:p>
        </p:txBody>
      </p:sp>
      <p:sp>
        <p:nvSpPr>
          <p:cNvPr id="259" name="Shape 25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381000" lvl="0" marL="457200" rtl="0">
              <a:spcBef>
                <a:spcPts val="0"/>
              </a:spcBef>
              <a:buSzPct val="85714"/>
              <a:buChar char="●"/>
            </a:pPr>
            <a:r>
              <a:rPr lang="en" sz="2800"/>
              <a:t>The author presented and evaluated a new tool for accurately detecting differentiation </a:t>
            </a:r>
          </a:p>
          <a:p>
            <a:pPr indent="-381000" lvl="0" marL="457200">
              <a:spcBef>
                <a:spcPts val="0"/>
              </a:spcBef>
              <a:buSzPct val="85714"/>
              <a:buChar char="●"/>
            </a:pPr>
            <a:r>
              <a:rPr lang="en" sz="2800"/>
              <a:t>Using a VPN to record and replay traffic generated by apps to improve transparency in mobile networks</a:t>
            </a:r>
          </a:p>
        </p:txBody>
      </p:sp>
      <p:sp>
        <p:nvSpPr>
          <p:cNvPr id="260" name="Shape 26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x="0" y="0"/>
          <a:ext cx="0" cy="0"/>
          <a:chOff x="0" y="0"/>
          <a:chExt cx="0" cy="0"/>
        </a:xfrm>
      </p:grpSpPr>
      <p:sp>
        <p:nvSpPr>
          <p:cNvPr id="67" name="Shape 67"/>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What is Traffic Shaping</a:t>
            </a:r>
          </a:p>
        </p:txBody>
      </p:sp>
      <p:sp>
        <p:nvSpPr>
          <p:cNvPr id="68" name="Shape 68"/>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a:spcBef>
                <a:spcPts val="0"/>
              </a:spcBef>
              <a:buChar char="●"/>
            </a:pPr>
            <a:r>
              <a:rPr lang="en" sz="2800"/>
              <a:t>Computer network traffic management technique which delays some or all datagrams to bring them into compliance with a desired traffic profile</a:t>
            </a:r>
          </a:p>
        </p:txBody>
      </p:sp>
      <p:sp>
        <p:nvSpPr>
          <p:cNvPr id="69" name="Shape 6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x="0" y="0"/>
          <a:ext cx="0" cy="0"/>
          <a:chOff x="0" y="0"/>
          <a:chExt cx="0" cy="0"/>
        </a:xfrm>
      </p:grpSpPr>
      <p:sp>
        <p:nvSpPr>
          <p:cNvPr id="74" name="Shape 74"/>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solidFill>
                  <a:srgbClr val="000000"/>
                </a:solidFill>
              </a:rPr>
              <a:t>Differentiation?</a:t>
            </a:r>
          </a:p>
        </p:txBody>
      </p:sp>
      <p:sp>
        <p:nvSpPr>
          <p:cNvPr id="75" name="Shape 7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406400" lvl="0" marL="457200" rtl="0">
              <a:spcBef>
                <a:spcPts val="0"/>
              </a:spcBef>
              <a:buSzPct val="100000"/>
              <a:buChar char="●"/>
            </a:pPr>
            <a:r>
              <a:rPr lang="en" sz="2800"/>
              <a:t>Traffic differentiation affecting network performance as perceived by applications</a:t>
            </a:r>
          </a:p>
          <a:p>
            <a:pPr indent="-406400" lvl="0" marL="457200" rtl="0">
              <a:spcBef>
                <a:spcPts val="0"/>
              </a:spcBef>
              <a:buSzPct val="100000"/>
              <a:buChar char="●"/>
            </a:pPr>
            <a:r>
              <a:rPr lang="en" sz="2800"/>
              <a:t>Previous work focus on protocols, e.g. BitTorrent</a:t>
            </a:r>
          </a:p>
          <a:p>
            <a:pPr indent="-406400" lvl="0" marL="457200" rtl="0">
              <a:spcBef>
                <a:spcPts val="0"/>
              </a:spcBef>
              <a:buSzPct val="100000"/>
              <a:buChar char="●"/>
            </a:pPr>
            <a:r>
              <a:rPr lang="en" sz="2800"/>
              <a:t>Assumption: the trigger of differentiation can be </a:t>
            </a:r>
          </a:p>
          <a:p>
            <a:pPr indent="-406400" lvl="1" marL="914400" rtl="0">
              <a:spcBef>
                <a:spcPts val="0"/>
              </a:spcBef>
              <a:buSzPct val="100000"/>
              <a:buChar char="○"/>
            </a:pPr>
            <a:r>
              <a:rPr lang="en" sz="2800"/>
              <a:t>Port numbers</a:t>
            </a:r>
          </a:p>
          <a:p>
            <a:pPr indent="-406400" lvl="1" marL="914400" rtl="0">
              <a:spcBef>
                <a:spcPts val="0"/>
              </a:spcBef>
              <a:buSzPct val="100000"/>
              <a:buChar char="○"/>
            </a:pPr>
            <a:r>
              <a:rPr lang="en" sz="2800"/>
              <a:t>Payload signature</a:t>
            </a:r>
          </a:p>
          <a:p>
            <a:pPr indent="-406400" lvl="1" marL="914400">
              <a:spcBef>
                <a:spcPts val="0"/>
              </a:spcBef>
              <a:buSzPct val="100000"/>
              <a:buChar char="○"/>
            </a:pPr>
            <a:r>
              <a:rPr lang="en" sz="2800"/>
              <a:t>Bandwidth and Delay</a:t>
            </a:r>
          </a:p>
        </p:txBody>
      </p:sp>
      <p:sp>
        <p:nvSpPr>
          <p:cNvPr id="76" name="Shape 7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Methodology</a:t>
            </a:r>
          </a:p>
        </p:txBody>
      </p:sp>
      <p:sp>
        <p:nvSpPr>
          <p:cNvPr id="82" name="Shape 82"/>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sz="2800"/>
              <a:t>Trace record-replay methodology to reliably detect traffic differentiation for arbitrary applications in the mobile environment</a:t>
            </a:r>
          </a:p>
          <a:p>
            <a:pPr indent="-228600" lvl="0" marL="457200" rtl="0">
              <a:spcBef>
                <a:spcPts val="0"/>
              </a:spcBef>
              <a:buSzPct val="100000"/>
            </a:pPr>
            <a:r>
              <a:rPr lang="en" sz="2800"/>
              <a:t>Consider bidirectional application-layer payloads</a:t>
            </a:r>
          </a:p>
          <a:p>
            <a:pPr indent="-228600" lvl="0" marL="457200" rtl="0">
              <a:spcBef>
                <a:spcPts val="0"/>
              </a:spcBef>
              <a:buSzPct val="100000"/>
            </a:pPr>
            <a:r>
              <a:rPr lang="en" sz="2800"/>
              <a:t>Control or exposed trials that intend to be differentiated</a:t>
            </a:r>
          </a:p>
          <a:p>
            <a:pPr indent="-228600" lvl="0" marL="457200">
              <a:spcBef>
                <a:spcPts val="0"/>
              </a:spcBef>
              <a:buSzPct val="100000"/>
            </a:pPr>
            <a:r>
              <a:rPr lang="en" sz="2800"/>
              <a:t>VPN is used for control messages</a:t>
            </a:r>
          </a:p>
        </p:txBody>
      </p:sp>
      <p:sp>
        <p:nvSpPr>
          <p:cNvPr id="83" name="Shape 8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System Overview</a:t>
            </a:r>
          </a:p>
        </p:txBody>
      </p:sp>
      <p:pic>
        <p:nvPicPr>
          <p:cNvPr id="89" name="Shape 89"/>
          <p:cNvPicPr preferRelativeResize="0"/>
          <p:nvPr/>
        </p:nvPicPr>
        <p:blipFill rotWithShape="1">
          <a:blip r:embed="rId3">
            <a:alphaModFix/>
          </a:blip>
          <a:srcRect b="0" l="0" r="0" t="53953"/>
          <a:stretch/>
        </p:blipFill>
        <p:spPr>
          <a:xfrm>
            <a:off x="4496100" y="1535002"/>
            <a:ext cx="4330650" cy="2496674"/>
          </a:xfrm>
          <a:prstGeom prst="rect">
            <a:avLst/>
          </a:prstGeom>
          <a:noFill/>
          <a:ln>
            <a:noFill/>
          </a:ln>
        </p:spPr>
      </p:pic>
      <p:pic>
        <p:nvPicPr>
          <p:cNvPr id="90" name="Shape 90"/>
          <p:cNvPicPr preferRelativeResize="0"/>
          <p:nvPr/>
        </p:nvPicPr>
        <p:blipFill rotWithShape="1">
          <a:blip r:embed="rId3">
            <a:alphaModFix/>
          </a:blip>
          <a:srcRect b="44760" l="0" r="0" t="0"/>
          <a:stretch/>
        </p:blipFill>
        <p:spPr>
          <a:xfrm>
            <a:off x="310450" y="1246601"/>
            <a:ext cx="4261850" cy="2947549"/>
          </a:xfrm>
          <a:prstGeom prst="rect">
            <a:avLst/>
          </a:prstGeom>
          <a:noFill/>
          <a:ln>
            <a:noFill/>
          </a:ln>
        </p:spPr>
      </p:pic>
      <p:sp>
        <p:nvSpPr>
          <p:cNvPr id="91" name="Shape 9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Methodology Validation</a:t>
            </a:r>
          </a:p>
        </p:txBody>
      </p:sp>
      <p:sp>
        <p:nvSpPr>
          <p:cNvPr id="97" name="Shape 97"/>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381000" lvl="0" marL="457200" rtl="0">
              <a:spcBef>
                <a:spcPts val="0"/>
              </a:spcBef>
              <a:buSzPct val="100000"/>
              <a:buChar char="●"/>
            </a:pPr>
            <a:r>
              <a:rPr lang="en" sz="2400"/>
              <a:t>Does the proposed method captures salient features of the recorded traffic ?</a:t>
            </a:r>
          </a:p>
          <a:p>
            <a:pPr indent="-381000" lvl="0" marL="457200">
              <a:spcBef>
                <a:spcPts val="0"/>
              </a:spcBef>
              <a:buSzPct val="100000"/>
              <a:buChar char="●"/>
            </a:pPr>
            <a:r>
              <a:rPr lang="en" sz="2400"/>
              <a:t>Does the replay trigger differentiation? </a:t>
            </a:r>
          </a:p>
        </p:txBody>
      </p:sp>
      <p:sp>
        <p:nvSpPr>
          <p:cNvPr id="98" name="Shape 9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solidFill>
                  <a:srgbClr val="000000"/>
                </a:solidFill>
              </a:rPr>
              <a:t>Record/Replay Similarity</a:t>
            </a:r>
          </a:p>
        </p:txBody>
      </p:sp>
      <p:pic>
        <p:nvPicPr>
          <p:cNvPr id="104" name="Shape 104"/>
          <p:cNvPicPr preferRelativeResize="0"/>
          <p:nvPr/>
        </p:nvPicPr>
        <p:blipFill rotWithShape="1">
          <a:blip r:embed="rId3">
            <a:alphaModFix/>
          </a:blip>
          <a:srcRect b="0" l="0" r="0" t="47501"/>
          <a:stretch/>
        </p:blipFill>
        <p:spPr>
          <a:xfrm>
            <a:off x="4204225" y="1755125"/>
            <a:ext cx="4724400" cy="2415224"/>
          </a:xfrm>
          <a:prstGeom prst="rect">
            <a:avLst/>
          </a:prstGeom>
          <a:noFill/>
          <a:ln>
            <a:noFill/>
          </a:ln>
        </p:spPr>
      </p:pic>
      <p:pic>
        <p:nvPicPr>
          <p:cNvPr id="105" name="Shape 105"/>
          <p:cNvPicPr preferRelativeResize="0"/>
          <p:nvPr/>
        </p:nvPicPr>
        <p:blipFill rotWithShape="1">
          <a:blip r:embed="rId3">
            <a:alphaModFix/>
          </a:blip>
          <a:srcRect b="50107" l="0" r="0" t="0"/>
          <a:stretch/>
        </p:blipFill>
        <p:spPr>
          <a:xfrm>
            <a:off x="374675" y="1961718"/>
            <a:ext cx="4724400" cy="2295375"/>
          </a:xfrm>
          <a:prstGeom prst="rect">
            <a:avLst/>
          </a:prstGeom>
          <a:noFill/>
          <a:ln>
            <a:noFill/>
          </a:ln>
        </p:spPr>
      </p:pic>
      <p:sp>
        <p:nvSpPr>
          <p:cNvPr id="106" name="Shape 10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
              <a:t>Replayed Traffic Triggers Traffic Shaper (1/2)</a:t>
            </a:r>
          </a:p>
        </p:txBody>
      </p:sp>
      <p:sp>
        <p:nvSpPr>
          <p:cNvPr id="112" name="Shape 112"/>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a:spcBef>
                <a:spcPts val="0"/>
              </a:spcBef>
              <a:buChar char="●"/>
            </a:pPr>
            <a:r>
              <a:rPr lang="en" sz="2800"/>
              <a:t>The gateway presents the illusion (to the packet shaper) that it routes traffic to and from the public Internet</a:t>
            </a:r>
          </a:p>
        </p:txBody>
      </p:sp>
      <p:pic>
        <p:nvPicPr>
          <p:cNvPr id="113" name="Shape 113"/>
          <p:cNvPicPr preferRelativeResize="0"/>
          <p:nvPr/>
        </p:nvPicPr>
        <p:blipFill>
          <a:blip r:embed="rId3">
            <a:alphaModFix/>
          </a:blip>
          <a:stretch>
            <a:fillRect/>
          </a:stretch>
        </p:blipFill>
        <p:spPr>
          <a:xfrm>
            <a:off x="1866900" y="2815025"/>
            <a:ext cx="5410200" cy="1676400"/>
          </a:xfrm>
          <a:prstGeom prst="rect">
            <a:avLst/>
          </a:prstGeom>
          <a:noFill/>
          <a:ln>
            <a:noFill/>
          </a:ln>
        </p:spPr>
      </p:pic>
      <p:sp>
        <p:nvSpPr>
          <p:cNvPr id="114" name="Shape 1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