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9" r:id="rId14"/>
    <p:sldId id="271" r:id="rId15"/>
    <p:sldId id="268" r:id="rId16"/>
    <p:sldId id="272" r:id="rId17"/>
    <p:sldId id="270" r:id="rId18"/>
    <p:sldId id="273" r:id="rId19"/>
    <p:sldId id="274" r:id="rId2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4DAC26"/>
    <a:srgbClr val="D01C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82143" autoAdjust="0"/>
  </p:normalViewPr>
  <p:slideViewPr>
    <p:cSldViewPr snapToGrid="0">
      <p:cViewPr varScale="1">
        <p:scale>
          <a:sx n="95" d="100"/>
          <a:sy n="95" d="100"/>
        </p:scale>
        <p:origin x="11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7BDF1-3454-40D7-B41A-D3D7CEA4B6B0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0ED90-0621-4511-903B-A0AD2F3529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028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Compared to current core network technologies which make it costly to adapt</a:t>
            </a:r>
            <a:r>
              <a:rPr lang="en-US" altLang="zh-TW" baseline="0" dirty="0" smtClean="0"/>
              <a:t> ,</a:t>
            </a:r>
            <a:r>
              <a:rPr lang="en-US" altLang="zh-TW" dirty="0" smtClean="0"/>
              <a:t> Rule matching in SDN compatible switches is very memory intensive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flows are identified in the whole network by parameters of the header set by the host.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0ED90-0621-4511-903B-A0AD2F3529BD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893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This work adopts the idea of label switching concept and</a:t>
            </a:r>
          </a:p>
          <a:p>
            <a:r>
              <a:rPr lang="en-US" altLang="zh-TW" dirty="0" smtClean="0"/>
              <a:t>separates addressing and controlling the core network from access network.</a:t>
            </a:r>
          </a:p>
          <a:p>
            <a:r>
              <a:rPr lang="en-US" altLang="zh-TW" dirty="0" smtClean="0"/>
              <a:t>Ingress / egress edge switches s idea not only reduced the required memory in</a:t>
            </a:r>
          </a:p>
          <a:p>
            <a:r>
              <a:rPr lang="en-US" altLang="zh-TW" dirty="0" smtClean="0"/>
              <a:t>core switches by simplifying forwarding rules, but let edge and core networks</a:t>
            </a:r>
          </a:p>
          <a:p>
            <a:r>
              <a:rPr lang="en-US" altLang="zh-TW" dirty="0" smtClean="0"/>
              <a:t>involved separately. For example, migration from IPv4 to IPv6 can be done</a:t>
            </a:r>
          </a:p>
          <a:p>
            <a:r>
              <a:rPr lang="en-US" altLang="zh-TW" dirty="0" smtClean="0"/>
              <a:t>on edge network, without requiring any hardware or software updates in core</a:t>
            </a:r>
          </a:p>
          <a:p>
            <a:r>
              <a:rPr lang="en-US" altLang="zh-TW" dirty="0" smtClean="0"/>
              <a:t>network.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0ED90-0621-4511-903B-A0AD2F3529BD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78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57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711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993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31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9274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752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200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5804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04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084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2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E8640-691F-4824-B071-DC57730E24E9}" type="datetimeFigureOut">
              <a:rPr lang="zh-TW" altLang="en-US" smtClean="0"/>
              <a:t>2015/11/23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1908A-ECC8-4473-A927-8980B658E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556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zh-TW" sz="4000" dirty="0" smtClean="0"/>
              <a:t>Implementing MPLS with Label Switching</a:t>
            </a:r>
            <a:br>
              <a:rPr lang="en-US" altLang="zh-TW" sz="4000" dirty="0" smtClean="0"/>
            </a:br>
            <a:r>
              <a:rPr lang="en-US" altLang="zh-TW" sz="4000" dirty="0" smtClean="0"/>
              <a:t>IN </a:t>
            </a:r>
            <a:br>
              <a:rPr lang="en-US" altLang="zh-TW" sz="4000" dirty="0" smtClean="0"/>
            </a:br>
            <a:r>
              <a:rPr lang="en-US" altLang="zh-TW" sz="4000" dirty="0" smtClean="0"/>
              <a:t>Software-Defined Networks</a:t>
            </a:r>
            <a:endParaRPr lang="zh-TW" altLang="en-US" sz="4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8756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John Bellessa </a:t>
            </a:r>
          </a:p>
          <a:p>
            <a:r>
              <a:rPr lang="en-US" altLang="zh-TW" dirty="0" smtClean="0"/>
              <a:t>Thesis for the degree of master of C.S. Dept.</a:t>
            </a:r>
          </a:p>
          <a:p>
            <a:r>
              <a:rPr lang="en-US" altLang="zh-TW" dirty="0" smtClean="0"/>
              <a:t>University of Illinois at Urbana-Champaign, 2015</a:t>
            </a:r>
          </a:p>
          <a:p>
            <a:r>
              <a:rPr lang="en-US" altLang="zh-TW" dirty="0" smtClean="0"/>
              <a:t>Advisor:</a:t>
            </a:r>
            <a:r>
              <a:rPr lang="zh-TW" altLang="en-US" dirty="0" smtClean="0"/>
              <a:t> </a:t>
            </a:r>
            <a:r>
              <a:rPr lang="en-US" altLang="zh-TW" dirty="0" smtClean="0"/>
              <a:t>Prof. Roy H. Campbell</a:t>
            </a:r>
          </a:p>
        </p:txBody>
      </p:sp>
    </p:spTree>
    <p:extLst>
      <p:ext uri="{BB962C8B-B14F-4D97-AF65-F5344CB8AC3E}">
        <p14:creationId xmlns:p14="http://schemas.microsoft.com/office/powerpoint/2010/main" val="1060388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Find Path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5804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b="1" dirty="0" smtClean="0"/>
              <a:t>First generating MPLS network with MPLS label (Stack of labels)</a:t>
            </a:r>
          </a:p>
          <a:p>
            <a:r>
              <a:rPr lang="en-US" altLang="zh-TW" b="1" dirty="0" smtClean="0"/>
              <a:t>Label </a:t>
            </a:r>
            <a:r>
              <a:rPr lang="en-US" altLang="zh-TW" b="1" dirty="0"/>
              <a:t>Flattening </a:t>
            </a:r>
            <a:r>
              <a:rPr lang="en-US" altLang="zh-TW" b="1" dirty="0" smtClean="0"/>
              <a:t>Operation</a:t>
            </a:r>
            <a:r>
              <a:rPr lang="en-US" altLang="zh-TW" dirty="0" smtClean="0"/>
              <a:t>: Every path through the graph is identified by a single </a:t>
            </a:r>
            <a:r>
              <a:rPr lang="en-US" altLang="zh-TW" dirty="0" smtClean="0"/>
              <a:t>label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Label Matching can be generated online based on DFS after user request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Runtime: O(UN):</a:t>
            </a:r>
          </a:p>
          <a:p>
            <a:pPr lvl="1"/>
            <a:r>
              <a:rPr lang="en-US" altLang="zh-TW" b="0" i="0" u="none" strike="noStrike" baseline="0" dirty="0" smtClean="0">
                <a:latin typeface="CMR12"/>
              </a:rPr>
              <a:t>ingress routers </a:t>
            </a:r>
            <a:r>
              <a:rPr lang="en-US" altLang="zh-TW" b="0" i="0" u="none" strike="noStrike" baseline="0" dirty="0" smtClean="0">
                <a:latin typeface="CMMI12"/>
              </a:rPr>
              <a:t>U </a:t>
            </a:r>
            <a:r>
              <a:rPr lang="en-US" altLang="zh-TW" b="0" i="0" u="none" strike="noStrike" baseline="0" dirty="0" smtClean="0">
                <a:latin typeface="CMR12"/>
              </a:rPr>
              <a:t>and the total number of nodes</a:t>
            </a:r>
            <a:r>
              <a:rPr lang="en-US" altLang="zh-TW" dirty="0">
                <a:latin typeface="CMR12"/>
              </a:rPr>
              <a:t> </a:t>
            </a:r>
            <a:r>
              <a:rPr lang="en-US" altLang="zh-TW" b="0" i="0" u="none" strike="noStrike" baseline="0" dirty="0" smtClean="0">
                <a:latin typeface="CMR12"/>
              </a:rPr>
              <a:t>in the system </a:t>
            </a:r>
            <a:r>
              <a:rPr lang="en-US" altLang="zh-TW" b="0" i="0" u="none" strike="noStrike" baseline="0" dirty="0" smtClean="0">
                <a:latin typeface="CMMI12"/>
              </a:rPr>
              <a:t>N</a:t>
            </a:r>
            <a:endParaRPr lang="zh-TW" altLang="en-US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9467" y="2602766"/>
            <a:ext cx="5583953" cy="22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111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822" y="2250831"/>
            <a:ext cx="5295900" cy="41433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Algo</a:t>
            </a:r>
            <a:r>
              <a:rPr lang="en-US" altLang="zh-TW" dirty="0" smtClean="0"/>
              <a:t>. 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9049" y="1834348"/>
            <a:ext cx="4962525" cy="4133850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1879042" y="1690688"/>
            <a:ext cx="2850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Original MPLS stacked Label 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8368212" y="1690688"/>
            <a:ext cx="1598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Modified label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7007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Data set from actual data center traffic [18]</a:t>
            </a:r>
          </a:p>
          <a:p>
            <a:r>
              <a:rPr lang="en-US" altLang="zh-TW" dirty="0" smtClean="0"/>
              <a:t>Switch topology built by </a:t>
            </a:r>
            <a:r>
              <a:rPr lang="en-US" altLang="zh-TW" dirty="0" err="1" smtClean="0"/>
              <a:t>Mininet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7664" y="2349737"/>
            <a:ext cx="4461415" cy="435241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959835" y="6332815"/>
            <a:ext cx="4443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0" i="0" u="none" strike="noStrike" baseline="0" dirty="0" smtClean="0">
                <a:latin typeface="CMR12"/>
              </a:rPr>
              <a:t>[18] T. Benson, \Quality of service networking."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7737232" y="2605088"/>
            <a:ext cx="1566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D01C8B"/>
                </a:solidFill>
              </a:rPr>
              <a:t>Edge switches </a:t>
            </a:r>
            <a:endParaRPr lang="zh-TW" altLang="en-US" b="1" dirty="0">
              <a:solidFill>
                <a:srgbClr val="D01C8B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0693192" y="3631962"/>
            <a:ext cx="1498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4DAC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Core switches</a:t>
            </a:r>
            <a:endParaRPr lang="zh-TW" altLang="en-US" b="1" dirty="0">
              <a:solidFill>
                <a:srgbClr val="4DAC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6997003" y="4525942"/>
            <a:ext cx="1023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Gateway</a:t>
            </a:r>
            <a:endParaRPr lang="zh-TW" altLang="en-US" b="1" dirty="0">
              <a:solidFill>
                <a:srgbClr val="66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9489" y="2789754"/>
            <a:ext cx="3756183" cy="344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36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if the switch does not have a matching rule, and additional latency is introduced</a:t>
            </a:r>
          </a:p>
          <a:p>
            <a:r>
              <a:rPr lang="en-US" altLang="zh-TW" dirty="0"/>
              <a:t>When a switch's  flow table was filled, we used a random eviction policy to make room for the next flow rule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The rule list was generated using an LDP-based scheme ( Label Distribution Protocol 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966,000 packets with 404 unique labels over a 110-second </a:t>
            </a:r>
            <a:r>
              <a:rPr lang="en-US" altLang="zh-TW" dirty="0" smtClean="0"/>
              <a:t>timespan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439683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Total flow misses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7812" y="1934369"/>
            <a:ext cx="9096375" cy="4133850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40677" y="3270222"/>
            <a:ext cx="19454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srgbClr val="4DAC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Core switches</a:t>
            </a:r>
            <a:endParaRPr lang="zh-TW" altLang="en-US" sz="2400" b="1" dirty="0">
              <a:solidFill>
                <a:srgbClr val="4DAC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1657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Hits rate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7782" y="1261829"/>
            <a:ext cx="7880135" cy="559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505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Number of rules per Switch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65" y="1931849"/>
            <a:ext cx="5892280" cy="40368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7045" y="2100104"/>
            <a:ext cx="6086158" cy="3990923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2080009" y="6105603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LDP scheme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6096000" y="6105603"/>
            <a:ext cx="5882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RSVP-TE</a:t>
            </a:r>
            <a:r>
              <a:rPr lang="zh-TW" altLang="en-US" dirty="0"/>
              <a:t>：</a:t>
            </a:r>
            <a:r>
              <a:rPr lang="en-US" altLang="zh-TW" dirty="0"/>
              <a:t>Resource </a:t>
            </a:r>
            <a:r>
              <a:rPr lang="en-US" altLang="zh-TW" dirty="0" err="1"/>
              <a:t>ReSerVation</a:t>
            </a:r>
            <a:r>
              <a:rPr lang="en-US" altLang="zh-TW" dirty="0"/>
              <a:t> Protocol-Traffic Engineering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0542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Question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Casts </a:t>
            </a:r>
            <a:r>
              <a:rPr lang="en-US" altLang="zh-TW" dirty="0"/>
              <a:t>doubt on our initial reasoning for choosing to implement </a:t>
            </a:r>
            <a:r>
              <a:rPr lang="en-US" altLang="zh-TW" dirty="0" smtClean="0"/>
              <a:t>label matching </a:t>
            </a:r>
            <a:r>
              <a:rPr lang="en-US" altLang="zh-TW" dirty="0"/>
              <a:t>in the MAC tables of core </a:t>
            </a:r>
            <a:r>
              <a:rPr lang="en-US" altLang="zh-TW" dirty="0" smtClean="0"/>
              <a:t>switches </a:t>
            </a:r>
            <a:r>
              <a:rPr lang="en-US" altLang="zh-TW" dirty="0" smtClean="0"/>
              <a:t>?!?!</a:t>
            </a: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99472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Different to our solution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7662023"/>
              </p:ext>
            </p:extLst>
          </p:nvPr>
        </p:nvGraphicFramePr>
        <p:xfrm>
          <a:off x="838200" y="1690688"/>
          <a:ext cx="10515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Their</a:t>
                      </a:r>
                      <a:r>
                        <a:rPr lang="en-US" altLang="zh-TW" baseline="0" dirty="0" smtClean="0"/>
                        <a:t> solution 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Our MPLS Tunnel 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Store</a:t>
                      </a:r>
                      <a:r>
                        <a:rPr lang="en-US" altLang="zh-TW" baseline="0" dirty="0" smtClean="0"/>
                        <a:t> label in packet’s </a:t>
                      </a:r>
                      <a:r>
                        <a:rPr lang="en-US" altLang="zh-TW" baseline="0" dirty="0" err="1" smtClean="0"/>
                        <a:t>dest</a:t>
                      </a:r>
                      <a:r>
                        <a:rPr lang="en-US" altLang="zh-TW" baseline="0" dirty="0" smtClean="0"/>
                        <a:t>. MAC address field</a:t>
                      </a:r>
                      <a:endParaRPr lang="en-US" altLang="zh-TW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MPLS</a:t>
                      </a:r>
                      <a:r>
                        <a:rPr lang="en-US" altLang="zh-TW" baseline="0" dirty="0" smtClean="0"/>
                        <a:t> label field 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Store</a:t>
                      </a:r>
                      <a:r>
                        <a:rPr lang="en-US" altLang="zh-TW" baseline="0" dirty="0" smtClean="0"/>
                        <a:t> Path info. in MAC address Table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Insert</a:t>
                      </a:r>
                      <a:r>
                        <a:rPr lang="en-US" altLang="zh-TW" baseline="0" dirty="0" smtClean="0"/>
                        <a:t> path in Path table (using TCMA)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Using MPLS </a:t>
                      </a:r>
                      <a:r>
                        <a:rPr lang="en-US" altLang="zh-TW" dirty="0" err="1" smtClean="0"/>
                        <a:t>Algo</a:t>
                      </a:r>
                      <a:r>
                        <a:rPr lang="en-US" altLang="zh-TW" dirty="0" smtClean="0"/>
                        <a:t>.</a:t>
                      </a:r>
                      <a:r>
                        <a:rPr lang="en-US" altLang="zh-TW" baseline="0" dirty="0" smtClean="0"/>
                        <a:t> To find the path first 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Consider link utilization on tunnel</a:t>
                      </a:r>
                      <a:r>
                        <a:rPr lang="en-US" altLang="zh-TW" baseline="0" dirty="0" smtClean="0"/>
                        <a:t> finding 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DFS</a:t>
                      </a:r>
                      <a:r>
                        <a:rPr lang="en-US" altLang="zh-TW" baseline="0" dirty="0" smtClean="0"/>
                        <a:t> to find path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BFS to</a:t>
                      </a:r>
                      <a:r>
                        <a:rPr lang="en-US" altLang="zh-TW" baseline="0" dirty="0" smtClean="0"/>
                        <a:t> find tunnel 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NA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Using </a:t>
                      </a:r>
                      <a:r>
                        <a:rPr lang="en-US" altLang="zh-TW" dirty="0" smtClean="0"/>
                        <a:t>pre-built</a:t>
                      </a:r>
                      <a:r>
                        <a:rPr lang="en-US" altLang="zh-TW" baseline="0" dirty="0" smtClean="0"/>
                        <a:t> </a:t>
                      </a:r>
                      <a:r>
                        <a:rPr lang="en-US" altLang="zh-TW" dirty="0" smtClean="0"/>
                        <a:t>tunnel </a:t>
                      </a:r>
                      <a:r>
                        <a:rPr lang="en-US" altLang="zh-TW" dirty="0" smtClean="0"/>
                        <a:t>to lower initialization</a:t>
                      </a:r>
                      <a:r>
                        <a:rPr lang="en-US" altLang="zh-TW" baseline="0" dirty="0" smtClean="0"/>
                        <a:t> time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NA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altLang="zh-TW" dirty="0" smtClean="0"/>
                        <a:t>Using</a:t>
                      </a:r>
                      <a:r>
                        <a:rPr lang="en-US" altLang="zh-TW" baseline="0" dirty="0" smtClean="0"/>
                        <a:t> Binary search to find minimized utilization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453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To-do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Symbol table </a:t>
            </a:r>
          </a:p>
          <a:p>
            <a:r>
              <a:rPr lang="en-US" altLang="zh-TW" dirty="0"/>
              <a:t>Change Link </a:t>
            </a:r>
            <a:r>
              <a:rPr lang="en-US" altLang="zh-TW" dirty="0" smtClean="0"/>
              <a:t>duplicated policy to let each link can support k tunnel</a:t>
            </a:r>
          </a:p>
          <a:p>
            <a:r>
              <a:rPr lang="en-US" altLang="zh-TW" dirty="0"/>
              <a:t>Summarize related </a:t>
            </a:r>
            <a:r>
              <a:rPr lang="en-US" altLang="zh-TW" dirty="0" smtClean="0"/>
              <a:t>work</a:t>
            </a:r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Prepare for QAC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4580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b="1" dirty="0" smtClean="0"/>
              <a:t>Problem:</a:t>
            </a:r>
          </a:p>
          <a:p>
            <a:r>
              <a:rPr lang="en-US" altLang="zh-TW" dirty="0" smtClean="0"/>
              <a:t>Rule matching in SDN compatible switches is very memory intensive</a:t>
            </a:r>
          </a:p>
          <a:p>
            <a:r>
              <a:rPr lang="en-US" altLang="zh-TW" dirty="0" smtClean="0"/>
              <a:t>Does </a:t>
            </a:r>
            <a:r>
              <a:rPr lang="en-US" altLang="zh-TW" dirty="0"/>
              <a:t>not provide </a:t>
            </a:r>
            <a:r>
              <a:rPr lang="en-US" altLang="zh-TW" dirty="0" smtClean="0"/>
              <a:t>sufficient flexibility </a:t>
            </a:r>
            <a:r>
              <a:rPr lang="en-US" altLang="zh-TW" dirty="0"/>
              <a:t>to </a:t>
            </a:r>
            <a:r>
              <a:rPr lang="en-US" altLang="zh-TW" dirty="0" smtClean="0"/>
              <a:t>the</a:t>
            </a:r>
            <a:r>
              <a:rPr lang="zh-TW" altLang="en-US" dirty="0" smtClean="0"/>
              <a:t> </a:t>
            </a:r>
            <a:r>
              <a:rPr lang="en-US" altLang="zh-TW" dirty="0" smtClean="0"/>
              <a:t>networks</a:t>
            </a:r>
          </a:p>
          <a:p>
            <a:pPr marL="0" indent="0">
              <a:buNone/>
            </a:pPr>
            <a:r>
              <a:rPr lang="en-US" altLang="zh-TW" b="1" dirty="0" smtClean="0"/>
              <a:t>Challenge:</a:t>
            </a:r>
          </a:p>
          <a:p>
            <a:r>
              <a:rPr lang="en-US" altLang="zh-TW" dirty="0"/>
              <a:t>C</a:t>
            </a:r>
            <a:r>
              <a:rPr lang="en-US" altLang="zh-TW" dirty="0" smtClean="0"/>
              <a:t>ore of the network should be kept as simple as possible.</a:t>
            </a:r>
          </a:p>
          <a:p>
            <a:pPr marL="0" indent="0">
              <a:buNone/>
            </a:pPr>
            <a:r>
              <a:rPr lang="en-US" altLang="zh-TW" b="1" dirty="0" smtClean="0"/>
              <a:t>Solution: </a:t>
            </a:r>
          </a:p>
          <a:p>
            <a:r>
              <a:rPr lang="en-US" altLang="zh-TW" dirty="0"/>
              <a:t>label-based </a:t>
            </a:r>
            <a:r>
              <a:rPr lang="en-US" altLang="zh-TW" dirty="0" smtClean="0"/>
              <a:t>switching</a:t>
            </a:r>
          </a:p>
          <a:p>
            <a:r>
              <a:rPr lang="en-US" altLang="zh-TW" dirty="0" smtClean="0"/>
              <a:t>MPLS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4002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hybrid-</a:t>
            </a:r>
            <a:r>
              <a:rPr lang="en-US" altLang="zh-TW" dirty="0" err="1"/>
              <a:t>OpenFlow</a:t>
            </a:r>
            <a:r>
              <a:rPr lang="en-US" altLang="zh-TW" dirty="0"/>
              <a:t> implementation of </a:t>
            </a:r>
            <a:r>
              <a:rPr lang="en-US" altLang="zh-TW" dirty="0" smtClean="0"/>
              <a:t>MPLS</a:t>
            </a:r>
          </a:p>
          <a:p>
            <a:r>
              <a:rPr lang="en-US" altLang="zh-TW" dirty="0" smtClean="0"/>
              <a:t>Built </a:t>
            </a:r>
            <a:r>
              <a:rPr lang="en-US" altLang="zh-TW" dirty="0"/>
              <a:t>on top of a simple layer-2 label mapping </a:t>
            </a:r>
            <a:r>
              <a:rPr lang="en-US" altLang="zh-TW" dirty="0" smtClean="0"/>
              <a:t>technique</a:t>
            </a:r>
          </a:p>
          <a:p>
            <a:r>
              <a:rPr lang="en-US" altLang="zh-TW" dirty="0" smtClean="0"/>
              <a:t>Implement MPLS supplementary protocols such as LDP, RSVP-TE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dirty="0" smtClean="0"/>
              <a:t>labels </a:t>
            </a:r>
            <a:r>
              <a:rPr lang="en-US" altLang="zh-TW" b="1" dirty="0" smtClean="0"/>
              <a:t>do </a:t>
            </a:r>
            <a:r>
              <a:rPr lang="en-US" altLang="zh-TW" b="1" dirty="0"/>
              <a:t>not require any </a:t>
            </a:r>
            <a:r>
              <a:rPr lang="en-US" altLang="zh-TW" b="1" dirty="0" smtClean="0"/>
              <a:t>modifications </a:t>
            </a:r>
            <a:r>
              <a:rPr lang="en-US" altLang="zh-TW" dirty="0"/>
              <a:t>to packet structure, it can be deployed </a:t>
            </a:r>
            <a:r>
              <a:rPr lang="en-US" altLang="zh-TW" dirty="0" smtClean="0"/>
              <a:t>using only </a:t>
            </a:r>
            <a:r>
              <a:rPr lang="en-US" altLang="zh-TW" dirty="0"/>
              <a:t>commodity switches in the core </a:t>
            </a:r>
            <a:r>
              <a:rPr lang="en-US" altLang="zh-TW" dirty="0" smtClean="0"/>
              <a:t>network</a:t>
            </a:r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627476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Fabric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O</a:t>
            </a:r>
            <a:r>
              <a:rPr lang="en-US" altLang="zh-TW" dirty="0" smtClean="0"/>
              <a:t>ne possible solution to the current limitations of SDNs</a:t>
            </a:r>
          </a:p>
          <a:p>
            <a:r>
              <a:rPr lang="en-US" altLang="zh-TW" dirty="0"/>
              <a:t>L</a:t>
            </a:r>
            <a:r>
              <a:rPr lang="en-US" altLang="zh-TW" dirty="0" smtClean="0"/>
              <a:t>abel switching , simplify core network</a:t>
            </a:r>
          </a:p>
          <a:p>
            <a:r>
              <a:rPr lang="en-US" altLang="zh-TW" dirty="0"/>
              <a:t>R</a:t>
            </a:r>
            <a:r>
              <a:rPr lang="en-US" altLang="zh-TW" dirty="0" smtClean="0"/>
              <a:t>educed the required memory in core switches by simplifying forwarding rules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E.g. migration </a:t>
            </a:r>
            <a:r>
              <a:rPr lang="en-US" altLang="zh-TW" dirty="0"/>
              <a:t>from IPv4 to IPv6 can be </a:t>
            </a:r>
            <a:r>
              <a:rPr lang="en-US" altLang="zh-TW" dirty="0" smtClean="0"/>
              <a:t>done on </a:t>
            </a:r>
            <a:r>
              <a:rPr lang="en-US" altLang="zh-TW" dirty="0"/>
              <a:t>edge network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2915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Layer 2-labels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Shadow </a:t>
            </a:r>
            <a:r>
              <a:rPr lang="en-US" altLang="zh-TW" dirty="0" smtClean="0"/>
              <a:t>MACs, a project done at IBM, uses layer-2 (L2) addressing to implement the fabric network</a:t>
            </a:r>
          </a:p>
          <a:p>
            <a:pPr lvl="1"/>
            <a:r>
              <a:rPr lang="en-US" altLang="zh-TW" dirty="0" smtClean="0"/>
              <a:t>commodity switches has larger memory and </a:t>
            </a:r>
            <a:r>
              <a:rPr lang="en-US" altLang="zh-TW" b="1" dirty="0" smtClean="0"/>
              <a:t>more efficient implementation for L2 address matching than </a:t>
            </a:r>
            <a:r>
              <a:rPr lang="en-US" altLang="zh-TW" b="1" dirty="0" err="1" smtClean="0"/>
              <a:t>OpenFlow</a:t>
            </a:r>
            <a:r>
              <a:rPr lang="en-US" altLang="zh-TW" b="1" dirty="0" smtClean="0"/>
              <a:t> header matching</a:t>
            </a:r>
          </a:p>
          <a:p>
            <a:endParaRPr lang="en-US" altLang="zh-TW" b="1" dirty="0" smtClean="0"/>
          </a:p>
          <a:p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91295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Implementing MPLS-like 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944" y="1531271"/>
            <a:ext cx="8729715" cy="472173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7815" y="365125"/>
            <a:ext cx="3574556" cy="318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1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Two way for </a:t>
            </a:r>
            <a:r>
              <a:rPr lang="en-US" altLang="zh-TW" dirty="0" smtClean="0"/>
              <a:t>forwarding </a:t>
            </a:r>
            <a:r>
              <a:rPr lang="en-US" altLang="zh-TW" dirty="0" err="1" smtClean="0"/>
              <a:t>Implementaion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TCAM </a:t>
            </a:r>
            <a:r>
              <a:rPr lang="en-US" altLang="zh-TW" dirty="0"/>
              <a:t>(ternary content addressable memory)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forwarding rules are added to TCAM memory as a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entries</a:t>
            </a:r>
          </a:p>
          <a:p>
            <a:pPr lvl="1"/>
            <a:r>
              <a:rPr lang="en-US" altLang="zh-TW" dirty="0" smtClean="0"/>
              <a:t>Each entry has the label value as the </a:t>
            </a:r>
            <a:r>
              <a:rPr lang="en-US" altLang="zh-TW" dirty="0"/>
              <a:t>L</a:t>
            </a:r>
            <a:r>
              <a:rPr lang="en-US" altLang="zh-TW" dirty="0" smtClean="0"/>
              <a:t>2 destination</a:t>
            </a:r>
          </a:p>
          <a:p>
            <a:pPr lvl="1"/>
            <a:r>
              <a:rPr lang="en-US" altLang="zh-TW" dirty="0" smtClean="0"/>
              <a:t>Action to a specified port</a:t>
            </a:r>
          </a:p>
          <a:p>
            <a:pPr lvl="1"/>
            <a:r>
              <a:rPr lang="en-US" altLang="zh-TW" dirty="0" smtClean="0"/>
              <a:t>Only choice in </a:t>
            </a:r>
            <a:r>
              <a:rPr lang="en-US" altLang="zh-TW" dirty="0" err="1"/>
              <a:t>OpenFlow</a:t>
            </a:r>
            <a:r>
              <a:rPr lang="en-US" altLang="zh-TW" dirty="0"/>
              <a:t> </a:t>
            </a:r>
            <a:r>
              <a:rPr lang="en-US" altLang="zh-TW" dirty="0" smtClean="0"/>
              <a:t>environment</a:t>
            </a:r>
          </a:p>
          <a:p>
            <a:pPr lvl="1"/>
            <a:endParaRPr lang="en-US" altLang="zh-TW" dirty="0"/>
          </a:p>
          <a:p>
            <a:r>
              <a:rPr lang="en-US" altLang="zh-TW" dirty="0" smtClean="0"/>
              <a:t>MAC</a:t>
            </a:r>
            <a:r>
              <a:rPr lang="zh-TW" altLang="en-US" dirty="0" smtClean="0"/>
              <a:t> </a:t>
            </a:r>
            <a:r>
              <a:rPr lang="en-US" altLang="zh-TW" dirty="0" smtClean="0"/>
              <a:t>Address Table</a:t>
            </a:r>
          </a:p>
          <a:p>
            <a:pPr lvl="1"/>
            <a:r>
              <a:rPr lang="en-US" altLang="zh-TW" dirty="0" smtClean="0"/>
              <a:t>Forwarding rules are added as a static ARP entries</a:t>
            </a:r>
          </a:p>
          <a:p>
            <a:pPr lvl="1"/>
            <a:r>
              <a:rPr lang="en-US" altLang="zh-TW" dirty="0" smtClean="0"/>
              <a:t>Contains label -&gt; destination port</a:t>
            </a:r>
          </a:p>
          <a:p>
            <a:pPr marL="457200" lvl="1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97764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Their solution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This path is implemented as sets of </a:t>
            </a:r>
          </a:p>
          <a:p>
            <a:pPr lvl="1"/>
            <a:r>
              <a:rPr lang="en-US" altLang="zh-TW" dirty="0" smtClean="0"/>
              <a:t>forwarding entries installed in </a:t>
            </a:r>
            <a:r>
              <a:rPr lang="en-US" altLang="zh-TW" b="1" dirty="0" smtClean="0"/>
              <a:t>core switches ( MAC Address Table)</a:t>
            </a:r>
          </a:p>
          <a:p>
            <a:pPr lvl="1"/>
            <a:r>
              <a:rPr lang="en-US" altLang="zh-TW" dirty="0" err="1" smtClean="0"/>
              <a:t>OpenFlow</a:t>
            </a:r>
            <a:r>
              <a:rPr lang="en-US" altLang="zh-TW" dirty="0" smtClean="0"/>
              <a:t> rules on the </a:t>
            </a:r>
            <a:r>
              <a:rPr lang="en-US" altLang="zh-TW" b="1" dirty="0" smtClean="0"/>
              <a:t>edge switches (TCAM)</a:t>
            </a:r>
          </a:p>
          <a:p>
            <a:r>
              <a:rPr lang="en-US" altLang="zh-TW" b="1" dirty="0" smtClean="0"/>
              <a:t>Why?</a:t>
            </a:r>
            <a:r>
              <a:rPr lang="en-US" altLang="zh-TW" dirty="0"/>
              <a:t> </a:t>
            </a:r>
            <a:endParaRPr lang="en-US" altLang="zh-TW" dirty="0" smtClean="0"/>
          </a:p>
          <a:p>
            <a:r>
              <a:rPr lang="en-US" altLang="zh-TW" dirty="0" smtClean="0"/>
              <a:t>Our </a:t>
            </a:r>
            <a:r>
              <a:rPr lang="en-US" altLang="zh-TW" dirty="0"/>
              <a:t>goal for supporting as much commodity hardware as </a:t>
            </a:r>
            <a:r>
              <a:rPr lang="en-US" altLang="zh-TW" dirty="0" smtClean="0"/>
              <a:t>possible</a:t>
            </a:r>
          </a:p>
          <a:p>
            <a:r>
              <a:rPr lang="en-US" altLang="zh-TW" dirty="0" smtClean="0"/>
              <a:t>cheaper </a:t>
            </a:r>
            <a:r>
              <a:rPr lang="en-US" altLang="zh-TW" dirty="0" smtClean="0"/>
              <a:t>switches </a:t>
            </a:r>
            <a:r>
              <a:rPr lang="en-US" altLang="zh-TW" dirty="0"/>
              <a:t>with smaller </a:t>
            </a:r>
            <a:r>
              <a:rPr lang="en-US" altLang="zh-TW" dirty="0" smtClean="0"/>
              <a:t>TCAMs</a:t>
            </a:r>
          </a:p>
          <a:p>
            <a:pPr marL="0" indent="0">
              <a:buNone/>
            </a:pPr>
            <a:endParaRPr lang="en-US" altLang="zh-TW" b="1" dirty="0" smtClean="0"/>
          </a:p>
          <a:p>
            <a:r>
              <a:rPr lang="en-US" altLang="zh-TW" b="1" dirty="0" smtClean="0"/>
              <a:t>Drawbacks of using MAC Table</a:t>
            </a:r>
          </a:p>
          <a:p>
            <a:pPr lvl="1"/>
            <a:r>
              <a:rPr lang="en-US" altLang="zh-TW" dirty="0" smtClean="0"/>
              <a:t>find </a:t>
            </a:r>
            <a:r>
              <a:rPr lang="en-US" altLang="zh-TW" dirty="0"/>
              <a:t>a way to side-load labels into the switches' </a:t>
            </a:r>
            <a:r>
              <a:rPr lang="en-US" altLang="zh-TW" dirty="0" smtClean="0"/>
              <a:t>MAC tables</a:t>
            </a:r>
          </a:p>
          <a:p>
            <a:pPr lvl="1"/>
            <a:r>
              <a:rPr lang="en-US" altLang="zh-TW" dirty="0" smtClean="0"/>
              <a:t>lack of support for partial wildcard lookups</a:t>
            </a:r>
          </a:p>
          <a:p>
            <a:pPr lvl="1"/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6097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Leverage MAC </a:t>
            </a:r>
            <a:r>
              <a:rPr lang="en-US" altLang="zh-TW" dirty="0" smtClean="0"/>
              <a:t>Address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</a:t>
            </a:r>
            <a:r>
              <a:rPr lang="en-US" altLang="zh-TW" dirty="0" smtClean="0"/>
              <a:t>tore the switching label in the packet's destination MAC address field</a:t>
            </a:r>
          </a:p>
          <a:p>
            <a:pPr lvl="1"/>
            <a:r>
              <a:rPr lang="en-US" altLang="zh-TW" dirty="0" smtClean="0"/>
              <a:t>Hardware look-up table for MAC -&gt; Fast operation</a:t>
            </a:r>
          </a:p>
          <a:p>
            <a:pPr lvl="1"/>
            <a:r>
              <a:rPr lang="en-US" altLang="zh-TW" b="1" dirty="0" smtClean="0"/>
              <a:t>MAC Address Table </a:t>
            </a:r>
            <a:r>
              <a:rPr lang="en-US" altLang="zh-TW" dirty="0" smtClean="0"/>
              <a:t>larger than TCAM (Used for routing or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rules)</a:t>
            </a:r>
          </a:p>
          <a:p>
            <a:pPr lvl="1"/>
            <a:r>
              <a:rPr lang="en-US" altLang="zh-TW" dirty="0"/>
              <a:t>A</a:t>
            </a:r>
            <a:r>
              <a:rPr lang="en-US" altLang="zh-TW" dirty="0" smtClean="0"/>
              <a:t>ll forwarding decisions are </a:t>
            </a:r>
            <a:r>
              <a:rPr lang="en-US" altLang="zh-TW" dirty="0" smtClean="0"/>
              <a:t>determined </a:t>
            </a:r>
            <a:r>
              <a:rPr lang="en-US" altLang="zh-TW" dirty="0" smtClean="0"/>
              <a:t>by the switching label</a:t>
            </a:r>
          </a:p>
          <a:p>
            <a:pPr lvl="1"/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3826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799</Words>
  <Application>Microsoft Office PowerPoint</Application>
  <PresentationFormat>寬螢幕</PresentationFormat>
  <Paragraphs>125</Paragraphs>
  <Slides>19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6" baseType="lpstr">
      <vt:lpstr>CMMI12</vt:lpstr>
      <vt:lpstr>CMR12</vt:lpstr>
      <vt:lpstr>新細明體</vt:lpstr>
      <vt:lpstr>Arial</vt:lpstr>
      <vt:lpstr>Calibri</vt:lpstr>
      <vt:lpstr>Calibri Light</vt:lpstr>
      <vt:lpstr>Office 佈景主題</vt:lpstr>
      <vt:lpstr>Implementing MPLS with Label Switching IN  Software-Defined Networks</vt:lpstr>
      <vt:lpstr>Motivation</vt:lpstr>
      <vt:lpstr>Introduction </vt:lpstr>
      <vt:lpstr>Fabric Networks</vt:lpstr>
      <vt:lpstr>Layer 2-labels</vt:lpstr>
      <vt:lpstr>Implementing MPLS-like </vt:lpstr>
      <vt:lpstr>Two way for forwarding Implementaion</vt:lpstr>
      <vt:lpstr>Their solution</vt:lpstr>
      <vt:lpstr>Leverage MAC Address</vt:lpstr>
      <vt:lpstr>Find Path</vt:lpstr>
      <vt:lpstr>Algo. </vt:lpstr>
      <vt:lpstr>Evaluation</vt:lpstr>
      <vt:lpstr>Experiment</vt:lpstr>
      <vt:lpstr>Total flow misses</vt:lpstr>
      <vt:lpstr>Hits rate</vt:lpstr>
      <vt:lpstr>Number of rules per Switch</vt:lpstr>
      <vt:lpstr>Question</vt:lpstr>
      <vt:lpstr>Different to our solution</vt:lpstr>
      <vt:lpstr>To-do</vt:lpstr>
    </vt:vector>
  </TitlesOfParts>
  <Company>NTHU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MPLS with LABEL SWITCHING  IN  SOFTWARE-DEFINED NETWORKS</dc:title>
  <dc:creator>Chen-Ning Mao</dc:creator>
  <cp:lastModifiedBy>Chen-Ning Mao</cp:lastModifiedBy>
  <cp:revision>169</cp:revision>
  <dcterms:created xsi:type="dcterms:W3CDTF">2015-11-23T08:10:41Z</dcterms:created>
  <dcterms:modified xsi:type="dcterms:W3CDTF">2015-11-23T16:03:44Z</dcterms:modified>
</cp:coreProperties>
</file>