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20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986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28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929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05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99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55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90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05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095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86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405AC-E7DE-41E4-B02F-4E5F2F15E69E}" type="datetimeFigureOut">
              <a:rPr lang="zh-TW" altLang="en-US" smtClean="0"/>
              <a:t>2014/7/21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394C1-E4BD-4109-8438-424926738C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72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Measurement Study of Multi-party Video Conferencing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8064896" cy="17526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Yue Lu, Yong Zhao, Fernando </a:t>
            </a:r>
            <a:r>
              <a:rPr lang="en-US" altLang="zh-TW" dirty="0" err="1" smtClean="0"/>
              <a:t>Kuipers</a:t>
            </a:r>
            <a:r>
              <a:rPr lang="en-US" altLang="zh-TW" dirty="0" smtClean="0"/>
              <a:t>, and Piet Van </a:t>
            </a:r>
            <a:r>
              <a:rPr lang="en-US" altLang="zh-TW" dirty="0" err="1" smtClean="0"/>
              <a:t>Mieghem</a:t>
            </a:r>
            <a:endParaRPr lang="en-US" altLang="zh-TW" dirty="0" smtClean="0"/>
          </a:p>
          <a:p>
            <a:r>
              <a:rPr lang="en-US" altLang="zh-TW" sz="2600" dirty="0"/>
              <a:t>Delft University of Technology, P.O. Box 5031, 2600 GA Delft, The Netherlands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103496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Measurement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Login and call establishment process</a:t>
            </a:r>
          </a:p>
          <a:p>
            <a:pPr lvl="1"/>
            <a:r>
              <a:rPr lang="en-US" altLang="zh-TW" dirty="0" err="1" smtClean="0"/>
              <a:t>Mebeam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uses </a:t>
            </a:r>
            <a:r>
              <a:rPr lang="en-US" altLang="zh-TW" b="1" dirty="0" smtClean="0"/>
              <a:t>TCP</a:t>
            </a:r>
            <a:r>
              <a:rPr lang="en-US" altLang="zh-TW" dirty="0" smtClean="0"/>
              <a:t> to transfer the signals, and </a:t>
            </a:r>
            <a:r>
              <a:rPr lang="en-US" altLang="zh-TW" b="1" dirty="0" smtClean="0"/>
              <a:t>RTMP</a:t>
            </a:r>
            <a:r>
              <a:rPr lang="en-US" altLang="zh-TW" dirty="0" smtClean="0"/>
              <a:t> to transfer video and audio data.</a:t>
            </a:r>
          </a:p>
          <a:p>
            <a:pPr lvl="1"/>
            <a:r>
              <a:rPr lang="en-US" altLang="zh-TW" dirty="0" err="1" smtClean="0"/>
              <a:t>Qnext</a:t>
            </a:r>
            <a:r>
              <a:rPr lang="en-US" altLang="zh-TW" dirty="0" smtClean="0"/>
              <a:t> </a:t>
            </a:r>
          </a:p>
          <a:p>
            <a:pPr lvl="2"/>
            <a:r>
              <a:rPr lang="en-US" altLang="zh-TW" dirty="0" smtClean="0"/>
              <a:t>uses </a:t>
            </a:r>
            <a:r>
              <a:rPr lang="en-US" altLang="zh-TW" b="1" dirty="0" smtClean="0"/>
              <a:t>TCP</a:t>
            </a:r>
            <a:r>
              <a:rPr lang="en-US" altLang="zh-TW" dirty="0" smtClean="0"/>
              <a:t> for signaling and </a:t>
            </a:r>
            <a:r>
              <a:rPr lang="en-US" altLang="zh-TW" b="1" dirty="0" smtClean="0"/>
              <a:t>UDP</a:t>
            </a:r>
            <a:r>
              <a:rPr lang="en-US" altLang="zh-TW" dirty="0" smtClean="0"/>
              <a:t> for video communication among participants.</a:t>
            </a:r>
          </a:p>
        </p:txBody>
      </p:sp>
    </p:spTree>
    <p:extLst>
      <p:ext uri="{BB962C8B-B14F-4D97-AF65-F5344CB8AC3E}">
        <p14:creationId xmlns:p14="http://schemas.microsoft.com/office/powerpoint/2010/main" val="1014172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Measurement result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Login and call establishment process</a:t>
            </a:r>
          </a:p>
          <a:p>
            <a:pPr lvl="1"/>
            <a:r>
              <a:rPr lang="en-US" altLang="zh-TW" dirty="0" err="1" smtClean="0"/>
              <a:t>Vsee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The communication among users is usually of the </a:t>
            </a:r>
            <a:r>
              <a:rPr lang="en-US" altLang="zh-TW" b="1" dirty="0" smtClean="0"/>
              <a:t>P2P</a:t>
            </a:r>
            <a:r>
              <a:rPr lang="en-US" altLang="zh-TW" dirty="0" smtClean="0"/>
              <a:t> type using </a:t>
            </a:r>
            <a:r>
              <a:rPr lang="en-US" altLang="zh-TW" b="1" dirty="0" smtClean="0"/>
              <a:t>UDP</a:t>
            </a:r>
            <a:r>
              <a:rPr lang="en-US" altLang="zh-TW" dirty="0" smtClean="0"/>
              <a:t>, with automatic tunneling through a relay if a direct connection is not available.</a:t>
            </a:r>
          </a:p>
          <a:p>
            <a:pPr lvl="1"/>
            <a:r>
              <a:rPr lang="en-US" altLang="zh-TW" dirty="0" err="1" smtClean="0"/>
              <a:t>Nefsis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uses </a:t>
            </a:r>
            <a:r>
              <a:rPr lang="en-US" altLang="zh-TW" b="1" dirty="0" smtClean="0"/>
              <a:t>TCP</a:t>
            </a:r>
            <a:r>
              <a:rPr lang="en-US" altLang="zh-TW" dirty="0" smtClean="0"/>
              <a:t> for signaling and delivering streaming data.</a:t>
            </a:r>
          </a:p>
        </p:txBody>
      </p:sp>
    </p:spTree>
    <p:extLst>
      <p:ext uri="{BB962C8B-B14F-4D97-AF65-F5344CB8AC3E}">
        <p14:creationId xmlns:p14="http://schemas.microsoft.com/office/powerpoint/2010/main" val="3544898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Average traffic load</a:t>
            </a:r>
            <a:endParaRPr lang="zh-TW" alt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39" y="1919436"/>
            <a:ext cx="8241117" cy="3957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8171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Average traffic load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Observations</a:t>
            </a:r>
          </a:p>
          <a:p>
            <a:pPr lvl="1"/>
            <a:r>
              <a:rPr lang="en-US" altLang="zh-TW" dirty="0"/>
              <a:t>The traffic does not necessarily increase as more users join the conference</a:t>
            </a:r>
            <a:r>
              <a:rPr lang="en-US" altLang="zh-TW" dirty="0" smtClean="0"/>
              <a:t>.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pPr lvl="1"/>
            <a:r>
              <a:rPr lang="en-US" altLang="zh-TW" dirty="0" smtClean="0"/>
              <a:t>Hence, we believe that in order to support more simultaneous conference participants, the overall traffic has to be controlled.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1797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Quality of Experience (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Video </a:t>
            </a:r>
            <a:r>
              <a:rPr lang="en-US" altLang="zh-TW" dirty="0" smtClean="0"/>
              <a:t>Quality</a:t>
            </a:r>
          </a:p>
          <a:p>
            <a:pPr lvl="1"/>
            <a:r>
              <a:rPr lang="en-US" altLang="zh-TW" dirty="0" smtClean="0"/>
              <a:t>In the objective measurements, we use </a:t>
            </a:r>
            <a:r>
              <a:rPr lang="en-US" altLang="zh-TW" dirty="0" err="1" smtClean="0"/>
              <a:t>bVQM</a:t>
            </a:r>
            <a:r>
              <a:rPr lang="en-US" altLang="zh-TW" dirty="0" smtClean="0"/>
              <a:t> (Batch Video Quality Metric) to analyze the VC’s video quality off-line.</a:t>
            </a:r>
          </a:p>
          <a:p>
            <a:pPr lvl="1"/>
            <a:r>
              <a:rPr lang="en-US" altLang="zh-TW" dirty="0" err="1" smtClean="0"/>
              <a:t>bVQM</a:t>
            </a:r>
            <a:r>
              <a:rPr lang="en-US" altLang="zh-TW" dirty="0" smtClean="0"/>
              <a:t> takes the original video and the received video and produces quality scores that reflect the predicted fidelity of the impaired video with reference to its undistorted counterpart.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/>
              <a:t>bVQM</a:t>
            </a:r>
            <a:r>
              <a:rPr lang="en-US" altLang="zh-TW" dirty="0" smtClean="0"/>
              <a:t> score scales from 0 to approximately 1. </a:t>
            </a:r>
            <a:r>
              <a:rPr lang="en-US" altLang="zh-TW" b="1" dirty="0" smtClean="0"/>
              <a:t>The smaller the score, the better the video quality.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936765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Quality of Experience (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715201" cy="304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3716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Quality of Experience (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verage Mean </a:t>
            </a:r>
            <a:r>
              <a:rPr lang="en-US" altLang="zh-TW" dirty="0"/>
              <a:t>Opinion Score (MOS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5=excellent, 4=good, 3=fair, 2 = poor, 1 = bad.</a:t>
            </a:r>
          </a:p>
          <a:p>
            <a:endParaRPr lang="zh-TW" alt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08920"/>
            <a:ext cx="6336704" cy="391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277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Quality of Experience (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Audio-Video Synchronization</a:t>
            </a:r>
          </a:p>
          <a:p>
            <a:r>
              <a:rPr lang="en-US" altLang="zh-TW" dirty="0" smtClean="0"/>
              <a:t>Interactivity (communication delay)</a:t>
            </a:r>
          </a:p>
          <a:p>
            <a:pPr lvl="1"/>
            <a:r>
              <a:rPr lang="en-US" altLang="zh-TW" dirty="0" smtClean="0"/>
              <a:t>Large communication delay implies lack of real-time interactivity in our global multi-party VC experiments.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04738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ideo </a:t>
            </a:r>
            <a:r>
              <a:rPr lang="en-US" altLang="zh-TW" dirty="0"/>
              <a:t>delay</a:t>
            </a:r>
            <a:endParaRPr lang="zh-TW" alt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363" y="1600200"/>
            <a:ext cx="659327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5731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Worst-case study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four free multi-party VC application all cannot provide good quality in unstable Internet connections.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990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Agenda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Survey</a:t>
            </a:r>
          </a:p>
          <a:p>
            <a:r>
              <a:rPr lang="en-US" altLang="zh-TW" dirty="0" smtClean="0"/>
              <a:t>Experiment Set-Up</a:t>
            </a:r>
          </a:p>
          <a:p>
            <a:r>
              <a:rPr lang="en-US" altLang="zh-TW" dirty="0" smtClean="0"/>
              <a:t>Measurement Result</a:t>
            </a:r>
          </a:p>
          <a:p>
            <a:r>
              <a:rPr lang="en-US" altLang="zh-TW" dirty="0" smtClean="0"/>
              <a:t>Worst-case Study</a:t>
            </a:r>
          </a:p>
          <a:p>
            <a:r>
              <a:rPr lang="en-US" altLang="zh-TW" dirty="0" smtClean="0"/>
              <a:t>Summary and conclusion</a:t>
            </a:r>
          </a:p>
        </p:txBody>
      </p:sp>
    </p:spTree>
    <p:extLst>
      <p:ext uri="{BB962C8B-B14F-4D97-AF65-F5344CB8AC3E}">
        <p14:creationId xmlns:p14="http://schemas.microsoft.com/office/powerpoint/2010/main" val="1219338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It seems that the Server-to-Client architecture with many servers located </a:t>
            </a:r>
            <a:r>
              <a:rPr lang="en-US" altLang="zh-TW" dirty="0" smtClean="0"/>
              <a:t>all over </a:t>
            </a:r>
            <a:r>
              <a:rPr lang="en-US" altLang="zh-TW" dirty="0"/>
              <a:t>the world is currently the best architecture for providing video </a:t>
            </a:r>
            <a:r>
              <a:rPr lang="en-US" altLang="zh-TW" dirty="0" smtClean="0"/>
              <a:t>conferencing via </a:t>
            </a:r>
            <a:r>
              <a:rPr lang="en-US" altLang="zh-TW" dirty="0"/>
              <a:t>the Internet, because it introduces the least congestion at both </a:t>
            </a:r>
            <a:r>
              <a:rPr lang="en-US" altLang="zh-TW"/>
              <a:t>servers </a:t>
            </a:r>
            <a:r>
              <a:rPr lang="en-US" altLang="zh-TW" smtClean="0"/>
              <a:t>and clients</a:t>
            </a:r>
            <a:r>
              <a:rPr lang="en-US" altLang="zh-TW" dirty="0"/>
              <a:t>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46465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Investigating the mechanisms, analyzing the system performance, and measuring the quality of free multi-party video conferencing applications are important objectives for researchers, developers, and users.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3503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Aim to do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This paper focus on study free </a:t>
            </a:r>
            <a:r>
              <a:rPr lang="en-US" altLang="zh-TW" dirty="0" err="1" smtClean="0"/>
              <a:t>applucations</a:t>
            </a:r>
            <a:r>
              <a:rPr lang="en-US" altLang="zh-TW" dirty="0" smtClean="0"/>
              <a:t> that provided multi-party (&gt;2 users) video conferencing (VC) on the Internet.</a:t>
            </a:r>
          </a:p>
          <a:p>
            <a:r>
              <a:rPr lang="en-US" altLang="zh-TW" dirty="0" smtClean="0"/>
              <a:t>The questions: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8234915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8358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Survey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589268" cy="5140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1115616" y="4077072"/>
            <a:ext cx="705678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115616" y="5301208"/>
            <a:ext cx="705678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115616" y="5733256"/>
            <a:ext cx="705678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101278" y="6021288"/>
            <a:ext cx="705678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8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Set-Up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/>
          <a:lstStyle/>
          <a:p>
            <a:r>
              <a:rPr lang="en-US" altLang="zh-TW" dirty="0" err="1" smtClean="0"/>
              <a:t>Mebeam</a:t>
            </a:r>
            <a:endParaRPr lang="en-US" altLang="zh-TW" dirty="0" smtClean="0"/>
          </a:p>
          <a:p>
            <a:pPr lvl="1"/>
            <a:r>
              <a:rPr lang="en-US" altLang="zh-TW" dirty="0"/>
              <a:t>web-browser based S/C with a single server center</a:t>
            </a:r>
            <a:r>
              <a:rPr lang="en-US" altLang="zh-TW" dirty="0" smtClean="0"/>
              <a:t>.</a:t>
            </a:r>
          </a:p>
          <a:p>
            <a:r>
              <a:rPr lang="en-US" altLang="zh-TW" dirty="0" err="1" smtClean="0"/>
              <a:t>Qnext</a:t>
            </a:r>
            <a:r>
              <a:rPr lang="en-US" altLang="zh-TW" dirty="0" smtClean="0"/>
              <a:t> </a:t>
            </a:r>
            <a:r>
              <a:rPr lang="en-US" altLang="zh-TW" i="1" dirty="0" smtClean="0"/>
              <a:t>(version 4.0.0.46)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centralized </a:t>
            </a:r>
            <a:r>
              <a:rPr lang="en-US" altLang="zh-TW" dirty="0"/>
              <a:t>P2P. The node which hosts the </a:t>
            </a:r>
            <a:r>
              <a:rPr lang="en-US" altLang="zh-TW" dirty="0" smtClean="0"/>
              <a:t>meeting is </a:t>
            </a:r>
            <a:r>
              <a:rPr lang="en-US" altLang="zh-TW" dirty="0"/>
              <a:t>the super node.</a:t>
            </a:r>
            <a:endParaRPr lang="en-US" altLang="zh-TW" dirty="0" smtClean="0"/>
          </a:p>
          <a:p>
            <a:r>
              <a:rPr lang="en-US" altLang="zh-TW" dirty="0" err="1" smtClean="0"/>
              <a:t>Vsee</a:t>
            </a:r>
            <a:r>
              <a:rPr lang="en-US" altLang="zh-TW" dirty="0" smtClean="0"/>
              <a:t> </a:t>
            </a:r>
            <a:r>
              <a:rPr lang="en-US" altLang="zh-TW" i="1" dirty="0"/>
              <a:t>(version 9.0.0.612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pPr lvl="1"/>
            <a:r>
              <a:rPr lang="en-US" altLang="zh-TW" dirty="0"/>
              <a:t>decentralized full-mesh P2P.</a:t>
            </a:r>
            <a:endParaRPr lang="en-US" altLang="zh-TW" dirty="0" smtClean="0"/>
          </a:p>
          <a:p>
            <a:r>
              <a:rPr lang="en-US" altLang="zh-TW" dirty="0" err="1" smtClean="0"/>
              <a:t>Nefsis</a:t>
            </a:r>
            <a:r>
              <a:rPr lang="en-US" altLang="zh-TW" dirty="0" smtClean="0"/>
              <a:t> </a:t>
            </a:r>
            <a:r>
              <a:rPr lang="en-US" altLang="zh-TW" i="1" dirty="0"/>
              <a:t>(free trial version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pPr lvl="1"/>
            <a:r>
              <a:rPr lang="en-US" altLang="zh-TW" dirty="0"/>
              <a:t>S/C, network of distributed computers as servers.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6978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Two type of experiments</a:t>
            </a:r>
          </a:p>
          <a:p>
            <a:pPr lvl="1"/>
            <a:r>
              <a:rPr lang="en-US" altLang="zh-TW" dirty="0"/>
              <a:t>local lab </a:t>
            </a:r>
            <a:r>
              <a:rPr lang="en-US" altLang="zh-TW" dirty="0" smtClean="0"/>
              <a:t>experiments</a:t>
            </a:r>
          </a:p>
          <a:p>
            <a:pPr lvl="2"/>
            <a:r>
              <a:rPr lang="en-US" altLang="zh-TW" dirty="0" smtClean="0"/>
              <a:t>Composed of standard personal computers participating in a local video conference.</a:t>
            </a:r>
          </a:p>
          <a:p>
            <a:pPr lvl="1"/>
            <a:r>
              <a:rPr lang="en-US" altLang="zh-TW" dirty="0" smtClean="0"/>
              <a:t>global experiments</a:t>
            </a:r>
          </a:p>
          <a:p>
            <a:pPr lvl="2"/>
            <a:r>
              <a:rPr lang="en-US" altLang="zh-TW" dirty="0" smtClean="0"/>
              <a:t>learn more about the network topology, traffic load and quality of experience(</a:t>
            </a:r>
            <a:r>
              <a:rPr lang="en-US" altLang="zh-TW" dirty="0" err="1" smtClean="0"/>
              <a:t>QoE</a:t>
            </a:r>
            <a:r>
              <a:rPr lang="en-US" altLang="zh-TW" dirty="0" smtClean="0"/>
              <a:t>), when a more realistic international video conference is carried out.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5764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retrieve results, they used the following applications at each participant:</a:t>
            </a:r>
          </a:p>
          <a:p>
            <a:pPr lvl="1"/>
            <a:r>
              <a:rPr lang="en-US" altLang="zh-TW" b="1" dirty="0" err="1" smtClean="0"/>
              <a:t>Jperf</a:t>
            </a:r>
            <a:endParaRPr lang="en-US" altLang="zh-TW" dirty="0"/>
          </a:p>
          <a:p>
            <a:pPr lvl="2"/>
            <a:r>
              <a:rPr lang="en-US" altLang="zh-TW" dirty="0" smtClean="0"/>
              <a:t>to monitor the end-to-end available bandwidth during the whole process of each experiment.</a:t>
            </a:r>
          </a:p>
          <a:p>
            <a:pPr lvl="1"/>
            <a:r>
              <a:rPr lang="en-US" altLang="zh-TW" b="1" dirty="0" smtClean="0"/>
              <a:t>e2eSoftVcam</a:t>
            </a:r>
          </a:p>
          <a:p>
            <a:pPr lvl="2"/>
            <a:r>
              <a:rPr lang="en-US" altLang="zh-TW" dirty="0" smtClean="0"/>
              <a:t>to stream a stored video via a virtual camera at each VC participant.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854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b="1" dirty="0" err="1" smtClean="0"/>
              <a:t>Camtasia</a:t>
            </a:r>
            <a:r>
              <a:rPr lang="en-US" altLang="zh-TW" b="1" dirty="0" smtClean="0"/>
              <a:t> Studio 6.</a:t>
            </a:r>
          </a:p>
          <a:p>
            <a:pPr lvl="2"/>
            <a:r>
              <a:rPr lang="en-US" altLang="zh-TW" dirty="0" smtClean="0"/>
              <a:t>Because all applications use an embedded media player to display the </a:t>
            </a:r>
            <a:r>
              <a:rPr lang="en-US" altLang="zh-TW" dirty="0" err="1" smtClean="0"/>
              <a:t>Webcamera</a:t>
            </a:r>
            <a:r>
              <a:rPr lang="en-US" altLang="zh-TW" dirty="0" smtClean="0"/>
              <a:t> streaming content, we have to use a screen recorder to capture the streaming content.</a:t>
            </a:r>
          </a:p>
          <a:p>
            <a:pPr lvl="1"/>
            <a:r>
              <a:rPr lang="en-US" altLang="zh-TW" b="1" i="1" dirty="0" smtClean="0"/>
              <a:t>Wireshark</a:t>
            </a:r>
          </a:p>
          <a:p>
            <a:pPr lvl="2"/>
            <a:r>
              <a:rPr lang="en-US" altLang="zh-TW" dirty="0" smtClean="0"/>
              <a:t>to </a:t>
            </a:r>
            <a:r>
              <a:rPr lang="en-US" altLang="zh-TW" dirty="0"/>
              <a:t>collect the total traffic at each participant.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348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633</Words>
  <Application>Microsoft Office PowerPoint</Application>
  <PresentationFormat>如螢幕大小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Office 佈景主題</vt:lpstr>
      <vt:lpstr>Measurement Study of Multi-party Video Conferencing</vt:lpstr>
      <vt:lpstr>Agenda</vt:lpstr>
      <vt:lpstr>Introduction</vt:lpstr>
      <vt:lpstr>Aim to do</vt:lpstr>
      <vt:lpstr>Survey</vt:lpstr>
      <vt:lpstr>Set-Up</vt:lpstr>
      <vt:lpstr>Experiment</vt:lpstr>
      <vt:lpstr>Experiment (cont.)</vt:lpstr>
      <vt:lpstr>Experiment (cont.)</vt:lpstr>
      <vt:lpstr>Measurement result</vt:lpstr>
      <vt:lpstr>Measurement result (cont.)</vt:lpstr>
      <vt:lpstr>Average traffic load</vt:lpstr>
      <vt:lpstr>Average traffic load (cont.)</vt:lpstr>
      <vt:lpstr>Quality of Experience (QoE)</vt:lpstr>
      <vt:lpstr>Quality of Experience (QoE)</vt:lpstr>
      <vt:lpstr>Quality of Experience (QoE)</vt:lpstr>
      <vt:lpstr>Quality of Experience (QoE)</vt:lpstr>
      <vt:lpstr>Video delay</vt:lpstr>
      <vt:lpstr>Worst-case study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Study of Multi-party Video Conferencing</dc:title>
  <dc:creator>Vivian</dc:creator>
  <cp:lastModifiedBy>Vivian</cp:lastModifiedBy>
  <cp:revision>18</cp:revision>
  <dcterms:created xsi:type="dcterms:W3CDTF">2014-07-21T05:05:48Z</dcterms:created>
  <dcterms:modified xsi:type="dcterms:W3CDTF">2014-07-21T05:59:11Z</dcterms:modified>
</cp:coreProperties>
</file>