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61" autoAdjust="0"/>
    <p:restoredTop sz="95673"/>
  </p:normalViewPr>
  <p:slideViewPr>
    <p:cSldViewPr snapToGrid="0">
      <p:cViewPr varScale="1">
        <p:scale>
          <a:sx n="103" d="100"/>
          <a:sy n="103" d="100"/>
        </p:scale>
        <p:origin x="3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5BFA1-57D2-4091-A95E-9E4B7B897045}" type="datetimeFigureOut">
              <a:rPr lang="zh-TW" altLang="en-US" smtClean="0"/>
              <a:t>2015/12/15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A04E6-9F9A-441A-93D9-EC96324FB2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1224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5BFA1-57D2-4091-A95E-9E4B7B897045}" type="datetimeFigureOut">
              <a:rPr lang="zh-TW" altLang="en-US" smtClean="0"/>
              <a:t>2015/12/15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A04E6-9F9A-441A-93D9-EC96324FB2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1941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5BFA1-57D2-4091-A95E-9E4B7B897045}" type="datetimeFigureOut">
              <a:rPr lang="zh-TW" altLang="en-US" smtClean="0"/>
              <a:t>2015/12/15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A04E6-9F9A-441A-93D9-EC96324FB2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8109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5BFA1-57D2-4091-A95E-9E4B7B897045}" type="datetimeFigureOut">
              <a:rPr lang="zh-TW" altLang="en-US" smtClean="0"/>
              <a:t>2015/12/15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A04E6-9F9A-441A-93D9-EC96324FB2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4053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5BFA1-57D2-4091-A95E-9E4B7B897045}" type="datetimeFigureOut">
              <a:rPr lang="zh-TW" altLang="en-US" smtClean="0"/>
              <a:t>2015/12/15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A04E6-9F9A-441A-93D9-EC96324FB2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9745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5BFA1-57D2-4091-A95E-9E4B7B897045}" type="datetimeFigureOut">
              <a:rPr lang="zh-TW" altLang="en-US" smtClean="0"/>
              <a:t>2015/12/15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A04E6-9F9A-441A-93D9-EC96324FB2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1944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5BFA1-57D2-4091-A95E-9E4B7B897045}" type="datetimeFigureOut">
              <a:rPr lang="zh-TW" altLang="en-US" smtClean="0"/>
              <a:t>2015/12/15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A04E6-9F9A-441A-93D9-EC96324FB2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8909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5BFA1-57D2-4091-A95E-9E4B7B897045}" type="datetimeFigureOut">
              <a:rPr lang="zh-TW" altLang="en-US" smtClean="0"/>
              <a:t>2015/12/15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A04E6-9F9A-441A-93D9-EC96324FB2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6978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5BFA1-57D2-4091-A95E-9E4B7B897045}" type="datetimeFigureOut">
              <a:rPr lang="zh-TW" altLang="en-US" smtClean="0"/>
              <a:t>2015/12/15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A04E6-9F9A-441A-93D9-EC96324FB2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2350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5BFA1-57D2-4091-A95E-9E4B7B897045}" type="datetimeFigureOut">
              <a:rPr lang="zh-TW" altLang="en-US" smtClean="0"/>
              <a:t>2015/12/15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A04E6-9F9A-441A-93D9-EC96324FB2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1755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5BFA1-57D2-4091-A95E-9E4B7B897045}" type="datetimeFigureOut">
              <a:rPr lang="zh-TW" altLang="en-US" smtClean="0"/>
              <a:t>2015/12/15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A04E6-9F9A-441A-93D9-EC96324FB2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4272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E5BFA1-57D2-4091-A95E-9E4B7B897045}" type="datetimeFigureOut">
              <a:rPr lang="zh-TW" altLang="en-US" smtClean="0"/>
              <a:t>2015/12/15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A04E6-9F9A-441A-93D9-EC96324FB2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1087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dirty="0"/>
              <a:t>Network Store: Exploring Slicing in Future 5G Networks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TW" dirty="0" err="1"/>
              <a:t>Navid</a:t>
            </a:r>
            <a:r>
              <a:rPr lang="en-US" altLang="zh-TW" dirty="0"/>
              <a:t> </a:t>
            </a:r>
            <a:r>
              <a:rPr lang="en-US" altLang="zh-TW" dirty="0" err="1" smtClean="0"/>
              <a:t>Nikaein</a:t>
            </a:r>
            <a:r>
              <a:rPr lang="en-US" altLang="zh-TW" dirty="0" smtClean="0"/>
              <a:t>, </a:t>
            </a:r>
            <a:r>
              <a:rPr lang="en-US" altLang="zh-TW" dirty="0" err="1"/>
              <a:t>Eryk</a:t>
            </a:r>
            <a:r>
              <a:rPr lang="en-US" altLang="zh-TW" dirty="0"/>
              <a:t> </a:t>
            </a:r>
            <a:r>
              <a:rPr lang="en-US" altLang="zh-TW" dirty="0" err="1"/>
              <a:t>Schillerx</a:t>
            </a:r>
            <a:r>
              <a:rPr lang="en-US" altLang="zh-TW" dirty="0"/>
              <a:t>, </a:t>
            </a:r>
            <a:r>
              <a:rPr lang="en-US" altLang="zh-TW" dirty="0" err="1"/>
              <a:t>Romain</a:t>
            </a:r>
            <a:r>
              <a:rPr lang="en-US" altLang="zh-TW" dirty="0"/>
              <a:t> </a:t>
            </a:r>
            <a:r>
              <a:rPr lang="en-US" altLang="zh-TW" dirty="0" err="1" smtClean="0"/>
              <a:t>Favraud</a:t>
            </a:r>
            <a:r>
              <a:rPr lang="en-US" altLang="zh-TW" dirty="0" smtClean="0"/>
              <a:t>, </a:t>
            </a:r>
            <a:r>
              <a:rPr lang="en-US" altLang="zh-TW" dirty="0"/>
              <a:t>Kostas </a:t>
            </a:r>
            <a:r>
              <a:rPr lang="en-US" altLang="zh-TW" dirty="0" err="1" smtClean="0"/>
              <a:t>Katsalis</a:t>
            </a:r>
            <a:r>
              <a:rPr lang="en-US" altLang="zh-TW" dirty="0" smtClean="0"/>
              <a:t>,</a:t>
            </a:r>
            <a:r>
              <a:rPr lang="zh-TW" altLang="en-US" dirty="0" smtClean="0"/>
              <a:t> </a:t>
            </a:r>
            <a:r>
              <a:rPr lang="en-US" altLang="zh-TW" dirty="0" err="1" smtClean="0"/>
              <a:t>Donatos</a:t>
            </a:r>
            <a:r>
              <a:rPr lang="en-US" altLang="zh-TW" dirty="0" smtClean="0"/>
              <a:t> Stavropoulos, </a:t>
            </a:r>
            <a:r>
              <a:rPr lang="en-US" altLang="zh-TW" dirty="0"/>
              <a:t>Islam </a:t>
            </a:r>
            <a:r>
              <a:rPr lang="en-US" altLang="zh-TW" dirty="0" err="1"/>
              <a:t>Alyafawix</a:t>
            </a:r>
            <a:r>
              <a:rPr lang="en-US" altLang="zh-TW" dirty="0"/>
              <a:t>, </a:t>
            </a:r>
            <a:r>
              <a:rPr lang="en-US" altLang="zh-TW" dirty="0" err="1"/>
              <a:t>Zhongliang</a:t>
            </a:r>
            <a:r>
              <a:rPr lang="en-US" altLang="zh-TW" dirty="0"/>
              <a:t> </a:t>
            </a:r>
            <a:r>
              <a:rPr lang="en-US" altLang="zh-TW" dirty="0" err="1"/>
              <a:t>Zhaox</a:t>
            </a:r>
            <a:r>
              <a:rPr lang="en-US" altLang="zh-TW" dirty="0"/>
              <a:t>, </a:t>
            </a:r>
            <a:r>
              <a:rPr lang="en-US" altLang="zh-TW" dirty="0" err="1" smtClean="0"/>
              <a:t>Torsten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Braunx</a:t>
            </a:r>
            <a:r>
              <a:rPr lang="en-US" altLang="zh-TW" dirty="0"/>
              <a:t>, </a:t>
            </a:r>
            <a:r>
              <a:rPr lang="en-US" altLang="zh-TW" dirty="0" smtClean="0"/>
              <a:t>and</a:t>
            </a:r>
            <a:r>
              <a:rPr lang="zh-TW" altLang="en-US" dirty="0" smtClean="0"/>
              <a:t> </a:t>
            </a:r>
            <a:r>
              <a:rPr lang="en-US" altLang="zh-TW" dirty="0" err="1" smtClean="0"/>
              <a:t>Thanasis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Korakis</a:t>
            </a:r>
            <a:endParaRPr lang="en-US" altLang="zh-TW" dirty="0" smtClean="0"/>
          </a:p>
          <a:p>
            <a:r>
              <a:rPr lang="en-US" altLang="zh-TW" dirty="0" smtClean="0"/>
              <a:t>EURECOM, </a:t>
            </a:r>
            <a:r>
              <a:rPr lang="en-US" altLang="zh-TW" dirty="0"/>
              <a:t>University of </a:t>
            </a:r>
            <a:r>
              <a:rPr lang="en-US" altLang="zh-TW" dirty="0" smtClean="0"/>
              <a:t>Bern</a:t>
            </a:r>
          </a:p>
          <a:p>
            <a:r>
              <a:rPr lang="en-US" altLang="zh-TW" dirty="0" smtClean="0"/>
              <a:t>ACM MobiArch’15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692775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Service and Business Layer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Business layer </a:t>
            </a:r>
            <a:r>
              <a:rPr lang="en-US" altLang="zh-TW" b="1" dirty="0"/>
              <a:t>provides functionalities </a:t>
            </a:r>
            <a:r>
              <a:rPr lang="en-US" altLang="zh-TW" dirty="0"/>
              <a:t>for both the </a:t>
            </a:r>
            <a:r>
              <a:rPr lang="en-US" altLang="zh-TW" dirty="0" smtClean="0"/>
              <a:t>infrastructure </a:t>
            </a:r>
            <a:r>
              <a:rPr lang="en-US" altLang="zh-TW" dirty="0"/>
              <a:t>and business layers through a Network </a:t>
            </a:r>
            <a:r>
              <a:rPr lang="en-US" altLang="zh-TW" dirty="0" smtClean="0"/>
              <a:t>Store</a:t>
            </a:r>
          </a:p>
          <a:p>
            <a:pPr lvl="1"/>
            <a:r>
              <a:rPr lang="en-US" altLang="zh-TW" dirty="0" smtClean="0"/>
              <a:t>Network Function Store: VNF programming (such as virtual </a:t>
            </a:r>
            <a:r>
              <a:rPr lang="en-US" altLang="zh-TW" dirty="0" err="1" smtClean="0"/>
              <a:t>eNB</a:t>
            </a:r>
            <a:r>
              <a:rPr lang="en-US" altLang="zh-TW" dirty="0" smtClean="0"/>
              <a:t>, EPC, HSS of the LTE network)</a:t>
            </a:r>
          </a:p>
          <a:p>
            <a:pPr lvl="1"/>
            <a:r>
              <a:rPr lang="en-US" altLang="zh-TW" dirty="0" smtClean="0"/>
              <a:t>Network Application Store: </a:t>
            </a:r>
            <a:r>
              <a:rPr lang="en-US" altLang="zh-TW" dirty="0"/>
              <a:t> </a:t>
            </a:r>
            <a:r>
              <a:rPr lang="en-US" altLang="zh-TW" dirty="0" smtClean="0"/>
              <a:t>Provide </a:t>
            </a:r>
            <a:r>
              <a:rPr lang="en-US" altLang="zh-TW" dirty="0"/>
              <a:t>a feature-rich </a:t>
            </a:r>
            <a:r>
              <a:rPr lang="en-US" altLang="zh-TW" dirty="0" smtClean="0"/>
              <a:t>service (</a:t>
            </a:r>
            <a:r>
              <a:rPr lang="en-US" altLang="zh-TW" dirty="0"/>
              <a:t>Localization </a:t>
            </a:r>
            <a:r>
              <a:rPr lang="en-US" altLang="zh-TW" dirty="0" smtClean="0"/>
              <a:t>services, </a:t>
            </a:r>
            <a:r>
              <a:rPr lang="en-US" altLang="zh-TW" dirty="0"/>
              <a:t>Caching </a:t>
            </a:r>
            <a:r>
              <a:rPr lang="en-US" altLang="zh-TW" dirty="0" smtClean="0"/>
              <a:t>application) </a:t>
            </a:r>
            <a:br>
              <a:rPr lang="en-US" altLang="zh-TW" dirty="0" smtClean="0"/>
            </a:br>
            <a:r>
              <a:rPr lang="en-US" altLang="zh-TW" dirty="0" smtClean="0"/>
              <a:t>*Depending on the timing requirements, they can be placed either close to (particular) VNFs at the edge cloud or close to other VNA at the centralized cloud.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5076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LTE as Service(</a:t>
            </a:r>
            <a:r>
              <a:rPr lang="en-US" altLang="zh-TW" dirty="0" err="1" smtClean="0"/>
              <a:t>LTEaaS</a:t>
            </a:r>
            <a:r>
              <a:rPr lang="en-US" altLang="zh-TW" dirty="0" smtClean="0"/>
              <a:t>) - Prototype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>
          <a:xfrm>
            <a:off x="838200" y="1792674"/>
            <a:ext cx="10694773" cy="4351338"/>
          </a:xfrm>
        </p:spPr>
        <p:txBody>
          <a:bodyPr>
            <a:normAutofit/>
          </a:bodyPr>
          <a:lstStyle/>
          <a:p>
            <a:r>
              <a:rPr lang="en-US" altLang="zh-TW" dirty="0"/>
              <a:t>P</a:t>
            </a:r>
            <a:r>
              <a:rPr lang="en-US" altLang="zh-TW" dirty="0" smtClean="0"/>
              <a:t>ortable </a:t>
            </a:r>
            <a:r>
              <a:rPr lang="en-US" altLang="zh-TW" b="1" dirty="0"/>
              <a:t>OpenStack-based</a:t>
            </a:r>
            <a:r>
              <a:rPr lang="en-US" altLang="zh-TW" dirty="0"/>
              <a:t> data center, with a </a:t>
            </a:r>
            <a:r>
              <a:rPr lang="en-US" altLang="zh-TW" dirty="0" smtClean="0"/>
              <a:t>specific configuration </a:t>
            </a:r>
            <a:r>
              <a:rPr lang="en-US" altLang="zh-TW" dirty="0"/>
              <a:t>that </a:t>
            </a:r>
            <a:r>
              <a:rPr lang="en-US" altLang="zh-TW" dirty="0" smtClean="0"/>
              <a:t>satisfies </a:t>
            </a:r>
            <a:r>
              <a:rPr lang="en-US" altLang="zh-TW" dirty="0"/>
              <a:t>the needs of deadline </a:t>
            </a:r>
            <a:r>
              <a:rPr lang="en-US" altLang="zh-TW" dirty="0" smtClean="0"/>
              <a:t>critical applications</a:t>
            </a:r>
          </a:p>
          <a:p>
            <a:r>
              <a:rPr lang="en-US" altLang="zh-TW" dirty="0" smtClean="0"/>
              <a:t>Intel Linux (Ubuntu), low-latency 3.17</a:t>
            </a:r>
          </a:p>
          <a:p>
            <a:r>
              <a:rPr lang="en-US" altLang="zh-TW" b="1" dirty="0"/>
              <a:t>OpenStack</a:t>
            </a:r>
            <a:r>
              <a:rPr lang="en-US" altLang="zh-TW" dirty="0"/>
              <a:t> </a:t>
            </a:r>
            <a:r>
              <a:rPr lang="en-US" altLang="zh-TW" dirty="0" smtClean="0"/>
              <a:t>with </a:t>
            </a:r>
            <a:r>
              <a:rPr lang="en-US" altLang="zh-TW" b="1" dirty="0" smtClean="0"/>
              <a:t>Heat</a:t>
            </a:r>
            <a:r>
              <a:rPr lang="en-US" altLang="zh-TW" dirty="0" smtClean="0"/>
              <a:t> to manage </a:t>
            </a:r>
            <a:r>
              <a:rPr lang="en-US" altLang="zh-TW" dirty="0"/>
              <a:t>the entire life-cycle of a virtual </a:t>
            </a:r>
            <a:r>
              <a:rPr lang="en-US" altLang="zh-TW" dirty="0" smtClean="0"/>
              <a:t>infrastructure </a:t>
            </a:r>
            <a:r>
              <a:rPr lang="en-US" altLang="zh-TW" dirty="0"/>
              <a:t>and </a:t>
            </a:r>
            <a:r>
              <a:rPr lang="en-US" altLang="zh-TW" dirty="0" smtClean="0"/>
              <a:t>applications</a:t>
            </a:r>
          </a:p>
          <a:p>
            <a:r>
              <a:rPr lang="en-US" altLang="zh-TW" dirty="0" err="1"/>
              <a:t>LTEaaS</a:t>
            </a:r>
            <a:r>
              <a:rPr lang="en-US" altLang="zh-TW" dirty="0"/>
              <a:t> slice </a:t>
            </a:r>
            <a:r>
              <a:rPr lang="en-US" altLang="zh-TW" dirty="0" smtClean="0"/>
              <a:t>using a </a:t>
            </a:r>
            <a:r>
              <a:rPr lang="en-US" altLang="zh-TW" dirty="0"/>
              <a:t>single Heat orchestration </a:t>
            </a:r>
            <a:r>
              <a:rPr lang="en-US" altLang="zh-TW" dirty="0" smtClean="0"/>
              <a:t>Template</a:t>
            </a:r>
          </a:p>
          <a:p>
            <a:pPr lvl="1"/>
            <a:r>
              <a:rPr lang="en-US" altLang="zh-TW" dirty="0" smtClean="0"/>
              <a:t>Specifies the LTE network elements</a:t>
            </a:r>
          </a:p>
          <a:p>
            <a:pPr lvl="1"/>
            <a:r>
              <a:rPr lang="en-US" altLang="zh-TW" dirty="0"/>
              <a:t>initial </a:t>
            </a:r>
            <a:r>
              <a:rPr lang="en-US" altLang="zh-TW" dirty="0" smtClean="0"/>
              <a:t>parameters</a:t>
            </a:r>
          </a:p>
          <a:p>
            <a:pPr lvl="1"/>
            <a:r>
              <a:rPr lang="en-US" altLang="zh-TW" dirty="0" smtClean="0"/>
              <a:t>Networking requirement</a:t>
            </a:r>
          </a:p>
        </p:txBody>
      </p:sp>
    </p:spTree>
    <p:extLst>
      <p:ext uri="{BB962C8B-B14F-4D97-AF65-F5344CB8AC3E}">
        <p14:creationId xmlns:p14="http://schemas.microsoft.com/office/powerpoint/2010/main" val="18333517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LTE </a:t>
            </a:r>
            <a:r>
              <a:rPr lang="en-US" altLang="zh-TW" dirty="0" err="1" smtClean="0"/>
              <a:t>eNB</a:t>
            </a:r>
            <a:r>
              <a:rPr lang="en-US" altLang="zh-TW" dirty="0" smtClean="0"/>
              <a:t> requirements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OpenStack to use LXC as its virtualization technology to achieve a near bare metal performance</a:t>
            </a:r>
            <a:endParaRPr lang="zh-TW" altLang="en-US" dirty="0" smtClean="0"/>
          </a:p>
          <a:p>
            <a:r>
              <a:rPr lang="en-US" altLang="zh-TW" dirty="0" smtClean="0"/>
              <a:t>In LTE-FDD, the total RX (UL) + TX (DL) processing should take less than 3 </a:t>
            </a:r>
            <a:r>
              <a:rPr lang="en-US" altLang="zh-TW" dirty="0" err="1" smtClean="0"/>
              <a:t>ms</a:t>
            </a:r>
            <a:r>
              <a:rPr lang="en-US" altLang="zh-TW" dirty="0" smtClean="0"/>
              <a:t> to comply with HARQ deadlines</a:t>
            </a:r>
          </a:p>
          <a:p>
            <a:r>
              <a:rPr lang="en-US" altLang="zh-TW" dirty="0"/>
              <a:t>Processing </a:t>
            </a:r>
            <a:r>
              <a:rPr lang="en-US" altLang="zh-TW" dirty="0" smtClean="0"/>
              <a:t>load is </a:t>
            </a:r>
            <a:r>
              <a:rPr lang="en-US" altLang="zh-TW" dirty="0"/>
              <a:t>mainly dominated by uplink and increases with </a:t>
            </a:r>
            <a:r>
              <a:rPr lang="en-US" altLang="zh-TW" dirty="0" smtClean="0"/>
              <a:t>growing PRBs </a:t>
            </a:r>
            <a:r>
              <a:rPr lang="en-US" altLang="zh-TW" dirty="0"/>
              <a:t>and MCSs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8533020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 rotWithShape="1">
          <a:blip r:embed="rId2"/>
          <a:srcRect b="9967"/>
          <a:stretch/>
        </p:blipFill>
        <p:spPr>
          <a:xfrm>
            <a:off x="5715490" y="956174"/>
            <a:ext cx="6476510" cy="581533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Provisioning </a:t>
            </a:r>
            <a:r>
              <a:rPr lang="en-US" altLang="zh-TW" dirty="0"/>
              <a:t>of LTE </a:t>
            </a:r>
            <a:r>
              <a:rPr lang="en-US" altLang="zh-TW" dirty="0" err="1"/>
              <a:t>eNB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825625"/>
            <a:ext cx="5002427" cy="4351338"/>
          </a:xfrm>
        </p:spPr>
        <p:txBody>
          <a:bodyPr/>
          <a:lstStyle/>
          <a:p>
            <a:r>
              <a:rPr lang="en-US" altLang="zh-TW" dirty="0" smtClean="0"/>
              <a:t>OAI</a:t>
            </a:r>
            <a:r>
              <a:rPr lang="zh-TW" altLang="en-US" dirty="0" smtClean="0"/>
              <a:t> </a:t>
            </a:r>
            <a:r>
              <a:rPr lang="en-US" altLang="zh-TW" dirty="0" smtClean="0"/>
              <a:t>platform on LXC</a:t>
            </a:r>
          </a:p>
          <a:p>
            <a:r>
              <a:rPr lang="en-US" altLang="zh-TW" dirty="0" smtClean="0"/>
              <a:t>50 PRBs</a:t>
            </a:r>
            <a:r>
              <a:rPr lang="zh-TW" altLang="en-US" dirty="0" smtClean="0"/>
              <a:t> </a:t>
            </a:r>
            <a:r>
              <a:rPr lang="en-US" altLang="zh-TW" dirty="0" smtClean="0"/>
              <a:t>=&gt;</a:t>
            </a:r>
            <a:r>
              <a:rPr lang="zh-TW" altLang="en-US" dirty="0" smtClean="0"/>
              <a:t> </a:t>
            </a:r>
            <a:r>
              <a:rPr lang="en-US" altLang="zh-TW" dirty="0" smtClean="0"/>
              <a:t>10 Mb/s</a:t>
            </a:r>
          </a:p>
          <a:p>
            <a:r>
              <a:rPr lang="en-US" altLang="zh-TW" dirty="0" smtClean="0"/>
              <a:t>Only 4 </a:t>
            </a:r>
            <a:r>
              <a:rPr lang="en-US" altLang="zh-TW" dirty="0"/>
              <a:t>uplink sub-frames (SFs) are granted by the </a:t>
            </a:r>
            <a:r>
              <a:rPr lang="en-US" altLang="zh-TW" dirty="0" err="1" smtClean="0"/>
              <a:t>eNB</a:t>
            </a:r>
            <a:endParaRPr lang="en-US" altLang="zh-TW" dirty="0"/>
          </a:p>
          <a:p>
            <a:r>
              <a:rPr lang="en-US" altLang="zh-TW" dirty="0" smtClean="0"/>
              <a:t>two Linux OS schedulers are used, namely SCHED FIFO and SCHED DEADLINE</a:t>
            </a:r>
          </a:p>
          <a:p>
            <a:r>
              <a:rPr lang="en-US" altLang="zh-TW" dirty="0" smtClean="0"/>
              <a:t>Dongle as UE</a:t>
            </a:r>
          </a:p>
          <a:p>
            <a:r>
              <a:rPr lang="en-US" altLang="zh-TW" dirty="0" smtClean="0"/>
              <a:t>Using </a:t>
            </a:r>
            <a:r>
              <a:rPr lang="en-US" altLang="zh-TW" dirty="0" err="1" smtClean="0"/>
              <a:t>iPerf</a:t>
            </a:r>
            <a:r>
              <a:rPr lang="en-US" altLang="zh-TW" dirty="0" smtClean="0"/>
              <a:t>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365153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Results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14936" y="1690688"/>
            <a:ext cx="7803421" cy="4437240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5331164" y="1201351"/>
            <a:ext cx="16450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b="1" i="0" u="none" strike="noStrike" baseline="0" dirty="0" smtClean="0">
                <a:solidFill>
                  <a:srgbClr val="FF0000"/>
                </a:solidFill>
                <a:latin typeface="CMR9"/>
              </a:rPr>
              <a:t>OS is not loaded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852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Loaded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157" y="1690688"/>
            <a:ext cx="7305675" cy="4124325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3690551" y="5949950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sz="2000" b="1" i="0" u="none" strike="noStrike" baseline="0" dirty="0" smtClean="0">
                <a:solidFill>
                  <a:srgbClr val="FF0000"/>
                </a:solidFill>
                <a:latin typeface="CMR9"/>
              </a:rPr>
              <a:t>0.6% of lost SFs caused by the scheduler not meeting</a:t>
            </a:r>
          </a:p>
          <a:p>
            <a:r>
              <a:rPr lang="en-US" altLang="zh-TW" sz="2000" b="1" i="0" u="none" strike="noStrike" baseline="0" dirty="0" smtClean="0">
                <a:solidFill>
                  <a:srgbClr val="FF0000"/>
                </a:solidFill>
                <a:latin typeface="CMR9"/>
              </a:rPr>
              <a:t>the deadlines</a:t>
            </a:r>
            <a:endParaRPr lang="zh-TW" alt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7389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974592"/>
            <a:ext cx="10515600" cy="4351338"/>
          </a:xfrm>
        </p:spPr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6833" y="1844715"/>
            <a:ext cx="7277100" cy="4019550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3319849" y="5809342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sz="2400" b="1" i="0" u="none" strike="noStrike" baseline="0" dirty="0" smtClean="0">
                <a:solidFill>
                  <a:srgbClr val="FF0000"/>
                </a:solidFill>
                <a:latin typeface="CMR9"/>
              </a:rPr>
              <a:t>it reduces the average </a:t>
            </a:r>
            <a:r>
              <a:rPr lang="en-US" altLang="zh-TW" sz="2400" b="1" i="0" u="none" strike="noStrike" baseline="0" dirty="0" err="1" smtClean="0">
                <a:solidFill>
                  <a:srgbClr val="FF0000"/>
                </a:solidFill>
                <a:latin typeface="CMR9"/>
              </a:rPr>
              <a:t>goodput</a:t>
            </a:r>
            <a:r>
              <a:rPr lang="en-US" altLang="zh-TW" sz="2400" b="1" i="0" u="none" strike="noStrike" baseline="0" dirty="0" smtClean="0">
                <a:solidFill>
                  <a:srgbClr val="FF0000"/>
                </a:solidFill>
                <a:latin typeface="CMR9"/>
              </a:rPr>
              <a:t> by more tha</a:t>
            </a:r>
            <a:r>
              <a:rPr lang="en-US" altLang="zh-TW" sz="2400" b="1" dirty="0" smtClean="0">
                <a:solidFill>
                  <a:srgbClr val="FF0000"/>
                </a:solidFill>
                <a:latin typeface="CMR9"/>
              </a:rPr>
              <a:t>n </a:t>
            </a:r>
            <a:r>
              <a:rPr lang="en-US" altLang="zh-TW" sz="2400" b="1" i="0" u="none" strike="noStrike" baseline="0" dirty="0" smtClean="0">
                <a:solidFill>
                  <a:srgbClr val="FF0000"/>
                </a:solidFill>
                <a:latin typeface="CMR9"/>
              </a:rPr>
              <a:t>6%</a:t>
            </a:r>
            <a:endParaRPr lang="zh-TW" alt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5007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Conclusion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Slice-based </a:t>
            </a:r>
            <a:r>
              <a:rPr lang="en-US" altLang="zh-TW" dirty="0"/>
              <a:t>5G </a:t>
            </a:r>
            <a:r>
              <a:rPr lang="en-US" altLang="zh-TW" dirty="0" smtClean="0"/>
              <a:t>architecture</a:t>
            </a:r>
          </a:p>
          <a:p>
            <a:r>
              <a:rPr lang="en-US" altLang="zh-TW" dirty="0"/>
              <a:t>NFV, SDN, and </a:t>
            </a:r>
            <a:r>
              <a:rPr lang="en-US" altLang="zh-TW" dirty="0" smtClean="0"/>
              <a:t>cloud-computing to efficiently </a:t>
            </a:r>
            <a:r>
              <a:rPr lang="en-US" altLang="zh-TW" dirty="0"/>
              <a:t>manages network </a:t>
            </a:r>
            <a:r>
              <a:rPr lang="en-US" altLang="zh-TW" dirty="0" smtClean="0"/>
              <a:t>slices</a:t>
            </a:r>
          </a:p>
          <a:p>
            <a:r>
              <a:rPr lang="en-US" altLang="zh-TW" dirty="0" smtClean="0"/>
              <a:t>‘’Network </a:t>
            </a:r>
            <a:r>
              <a:rPr lang="en-US" altLang="zh-TW" dirty="0"/>
              <a:t>Store in a programmable </a:t>
            </a:r>
            <a:r>
              <a:rPr lang="en-US" altLang="zh-TW" dirty="0" smtClean="0"/>
              <a:t>cloud“ allowing </a:t>
            </a:r>
            <a:r>
              <a:rPr lang="en-US" altLang="zh-TW" dirty="0"/>
              <a:t>for dynamic network slicing</a:t>
            </a:r>
            <a:r>
              <a:rPr lang="en-US" altLang="zh-TW" dirty="0" smtClean="0"/>
              <a:t>.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6668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Motivation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dirty="0" smtClean="0"/>
              <a:t>5G technologies aim to provide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zh-TW" dirty="0" smtClean="0"/>
              <a:t>End-to-end infrastructure that will include all aspects of the network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zh-TW" dirty="0"/>
              <a:t>P</a:t>
            </a:r>
            <a:r>
              <a:rPr lang="en-US" altLang="zh-TW" dirty="0" smtClean="0"/>
              <a:t>rovisioning processing power on-demand</a:t>
            </a:r>
          </a:p>
          <a:p>
            <a:r>
              <a:rPr lang="en-US" altLang="zh-TW" dirty="0" smtClean="0"/>
              <a:t>Key enabler</a:t>
            </a:r>
          </a:p>
          <a:p>
            <a:pPr lvl="1"/>
            <a:r>
              <a:rPr lang="en-US" altLang="zh-TW" dirty="0" smtClean="0"/>
              <a:t>Network Abstraction =&gt; (Software-Define Networking)</a:t>
            </a:r>
          </a:p>
          <a:p>
            <a:pPr lvl="1"/>
            <a:r>
              <a:rPr lang="en-US" altLang="zh-TW" dirty="0" smtClean="0"/>
              <a:t>Virtualization =&gt; (Network function virtualization)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73669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Problem of current cellular networks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D</a:t>
            </a:r>
            <a:r>
              <a:rPr lang="en-US" altLang="zh-TW" dirty="0" smtClean="0"/>
              <a:t>oes not fit the cloud concept in terms of scalability and reliability</a:t>
            </a:r>
          </a:p>
          <a:p>
            <a:r>
              <a:rPr lang="en-US" altLang="zh-TW" dirty="0" smtClean="0"/>
              <a:t>Strong coupling between control and data planes</a:t>
            </a:r>
          </a:p>
          <a:p>
            <a:r>
              <a:rPr lang="en-US" altLang="zh-TW" dirty="0"/>
              <a:t>S</a:t>
            </a:r>
            <a:r>
              <a:rPr lang="en-US" altLang="zh-TW" dirty="0" smtClean="0"/>
              <a:t>tate-full design</a:t>
            </a:r>
          </a:p>
          <a:p>
            <a:r>
              <a:rPr lang="en-US" altLang="zh-TW" dirty="0"/>
              <a:t>D</a:t>
            </a:r>
            <a:r>
              <a:rPr lang="en-US" altLang="zh-TW" dirty="0" smtClean="0"/>
              <a:t>ependency to dedicated hardware (expensive)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8788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D</a:t>
            </a:r>
            <a:r>
              <a:rPr lang="en-US" altLang="zh-TW" dirty="0" smtClean="0"/>
              <a:t>esign of a 5G-ready architecture </a:t>
            </a:r>
            <a:endParaRPr lang="en-US" altLang="zh-TW" dirty="0"/>
          </a:p>
          <a:p>
            <a:r>
              <a:rPr lang="en-US" altLang="zh-TW" dirty="0" smtClean="0"/>
              <a:t>NFV-based </a:t>
            </a:r>
            <a:r>
              <a:rPr lang="en-US" altLang="zh-TW" b="1" dirty="0" smtClean="0"/>
              <a:t>Network Store </a:t>
            </a:r>
            <a:r>
              <a:rPr lang="en-US" altLang="zh-TW" dirty="0" smtClean="0"/>
              <a:t>that can serve as a digital distribution platform for 5G application use-cases</a:t>
            </a:r>
          </a:p>
          <a:p>
            <a:pPr lvl="1"/>
            <a:r>
              <a:rPr lang="en-US" altLang="zh-TW" dirty="0" smtClean="0"/>
              <a:t>provide </a:t>
            </a:r>
            <a:r>
              <a:rPr lang="en-US" altLang="zh-TW" b="1" dirty="0" smtClean="0"/>
              <a:t>programmable pieces </a:t>
            </a:r>
            <a:r>
              <a:rPr lang="en-US" altLang="zh-TW" dirty="0" smtClean="0"/>
              <a:t>of code that on-the-fly reserve required resources</a:t>
            </a:r>
          </a:p>
          <a:p>
            <a:pPr lvl="1"/>
            <a:r>
              <a:rPr lang="en-US" altLang="zh-TW" dirty="0" smtClean="0"/>
              <a:t>deploy </a:t>
            </a:r>
            <a:r>
              <a:rPr lang="en-US" altLang="zh-TW" dirty="0"/>
              <a:t>and run the necessary </a:t>
            </a:r>
            <a:r>
              <a:rPr lang="en-US" altLang="zh-TW" b="1" dirty="0"/>
              <a:t>software </a:t>
            </a:r>
            <a:r>
              <a:rPr lang="en-US" altLang="zh-TW" b="1" dirty="0" smtClean="0"/>
              <a:t>components</a:t>
            </a:r>
          </a:p>
          <a:p>
            <a:pPr lvl="1"/>
            <a:r>
              <a:rPr lang="en-US" altLang="zh-TW" dirty="0" smtClean="0"/>
              <a:t>Configure and program network elements according to the </a:t>
            </a:r>
            <a:r>
              <a:rPr lang="en-US" altLang="zh-TW" b="1" dirty="0" smtClean="0"/>
              <a:t>SDN and NFV</a:t>
            </a:r>
          </a:p>
          <a:p>
            <a:pPr lvl="1"/>
            <a:r>
              <a:rPr lang="en-US" altLang="zh-TW" dirty="0"/>
              <a:t>P</a:t>
            </a:r>
            <a:r>
              <a:rPr lang="en-US" altLang="zh-TW" dirty="0" smtClean="0"/>
              <a:t>rovide the end-user with a </a:t>
            </a:r>
            <a:r>
              <a:rPr lang="en-US" altLang="zh-TW" b="1" dirty="0" smtClean="0"/>
              <a:t>5G slice </a:t>
            </a:r>
            <a:r>
              <a:rPr lang="en-US" altLang="zh-TW" dirty="0" smtClean="0"/>
              <a:t>that perfectly matches the demands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78443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Network Store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dirty="0" smtClean="0"/>
              <a:t>Service-oriented network architecture</a:t>
            </a:r>
          </a:p>
          <a:p>
            <a:pPr lvl="1"/>
            <a:r>
              <a:rPr lang="en-US" altLang="zh-TW" dirty="0"/>
              <a:t>P</a:t>
            </a:r>
            <a:r>
              <a:rPr lang="en-US" altLang="zh-TW" dirty="0" smtClean="0"/>
              <a:t>rogrammable and extensible in terms of infrastructure, network services, and applications</a:t>
            </a:r>
          </a:p>
          <a:p>
            <a:r>
              <a:rPr lang="en-US" altLang="zh-TW" b="1" dirty="0"/>
              <a:t>Network slicing </a:t>
            </a:r>
            <a:r>
              <a:rPr lang="en-US" altLang="zh-TW" dirty="0"/>
              <a:t>to operate virtual networks on top </a:t>
            </a:r>
            <a:r>
              <a:rPr lang="en-US" altLang="zh-TW" dirty="0" smtClean="0"/>
              <a:t>of physical </a:t>
            </a:r>
            <a:r>
              <a:rPr lang="en-US" altLang="zh-TW" dirty="0"/>
              <a:t>infrastructures, with virtual resource </a:t>
            </a:r>
            <a:r>
              <a:rPr lang="en-US" altLang="zh-TW" dirty="0" smtClean="0"/>
              <a:t>isolation and </a:t>
            </a:r>
            <a:r>
              <a:rPr lang="en-US" altLang="zh-TW" dirty="0"/>
              <a:t>virtual network performance guaranties.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41316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9391" y="1433384"/>
            <a:ext cx="7442609" cy="4913012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Slicing-Enabled 5G Architecture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3443" y="1842873"/>
            <a:ext cx="4401065" cy="4351338"/>
          </a:xfrm>
        </p:spPr>
        <p:txBody>
          <a:bodyPr>
            <a:normAutofit fontScale="92500"/>
          </a:bodyPr>
          <a:lstStyle/>
          <a:p>
            <a:r>
              <a:rPr lang="en-US" altLang="zh-TW" b="1" dirty="0" smtClean="0"/>
              <a:t>Business Layer: </a:t>
            </a:r>
            <a:r>
              <a:rPr lang="en-US" altLang="zh-TW" dirty="0" smtClean="0"/>
              <a:t>creates the </a:t>
            </a:r>
            <a:r>
              <a:rPr lang="en-US" altLang="zh-TW" dirty="0"/>
              <a:t>slice </a:t>
            </a:r>
            <a:r>
              <a:rPr lang="en-US" altLang="zh-TW" dirty="0" smtClean="0"/>
              <a:t>that </a:t>
            </a:r>
            <a:r>
              <a:rPr lang="en-US" altLang="zh-TW" dirty="0"/>
              <a:t>encodes all the details </a:t>
            </a:r>
            <a:r>
              <a:rPr lang="en-US" altLang="zh-TW" dirty="0" smtClean="0"/>
              <a:t>required to </a:t>
            </a:r>
            <a:r>
              <a:rPr lang="en-US" altLang="zh-TW" dirty="0"/>
              <a:t>deploy the service </a:t>
            </a:r>
            <a:r>
              <a:rPr lang="en-US" altLang="zh-TW" dirty="0" smtClean="0"/>
              <a:t>bundle</a:t>
            </a:r>
          </a:p>
          <a:p>
            <a:r>
              <a:rPr lang="en-US" altLang="zh-TW" b="1" dirty="0"/>
              <a:t>S</a:t>
            </a:r>
            <a:r>
              <a:rPr lang="en-US" altLang="zh-TW" b="1" dirty="0" smtClean="0"/>
              <a:t>ervice layer </a:t>
            </a:r>
            <a:r>
              <a:rPr lang="en-US" altLang="zh-TW" dirty="0" smtClean="0"/>
              <a:t>supports the creation, and configuration of the service bundle</a:t>
            </a:r>
          </a:p>
          <a:p>
            <a:r>
              <a:rPr lang="en-US" altLang="zh-TW" b="1" dirty="0"/>
              <a:t>I</a:t>
            </a:r>
            <a:r>
              <a:rPr lang="en-US" altLang="zh-TW" b="1" dirty="0" smtClean="0"/>
              <a:t>nfrastructure layer </a:t>
            </a:r>
            <a:r>
              <a:rPr lang="en-US" altLang="zh-TW" dirty="0" smtClean="0"/>
              <a:t>supports the real-time reconfigurable cloud ecosystem and virtualization</a:t>
            </a:r>
          </a:p>
          <a:p>
            <a:pPr marL="0" indent="0">
              <a:buNone/>
            </a:pPr>
            <a:endParaRPr lang="en-US" altLang="zh-TW" dirty="0" smtClean="0"/>
          </a:p>
        </p:txBody>
      </p:sp>
      <p:sp>
        <p:nvSpPr>
          <p:cNvPr id="5" name="矩形 4"/>
          <p:cNvSpPr/>
          <p:nvPr/>
        </p:nvSpPr>
        <p:spPr>
          <a:xfrm>
            <a:off x="8592065" y="3220995"/>
            <a:ext cx="3599935" cy="280086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83498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Network Slice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1190625"/>
            <a:ext cx="7162800" cy="566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9667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Infrastructure Layer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Programmable Computing, Network and </a:t>
            </a:r>
            <a:r>
              <a:rPr lang="en-US" altLang="zh-TW" dirty="0" smtClean="0"/>
              <a:t>Storage Hardware</a:t>
            </a:r>
          </a:p>
          <a:p>
            <a:pPr lvl="1"/>
            <a:r>
              <a:rPr lang="en-US" altLang="zh-TW" dirty="0"/>
              <a:t>maximize </a:t>
            </a:r>
            <a:r>
              <a:rPr lang="en-US" altLang="zh-TW" dirty="0" smtClean="0"/>
              <a:t>the infrastructure utilization =&gt; dynamically and freely </a:t>
            </a:r>
            <a:r>
              <a:rPr lang="en-US" altLang="zh-TW" dirty="0"/>
              <a:t>relocate hardware resources </a:t>
            </a:r>
            <a:r>
              <a:rPr lang="en-US" altLang="zh-TW" dirty="0" smtClean="0"/>
              <a:t>on demand </a:t>
            </a:r>
          </a:p>
          <a:p>
            <a:pPr lvl="1"/>
            <a:r>
              <a:rPr lang="en-US" altLang="zh-TW" dirty="0" smtClean="0"/>
              <a:t>NFV enables for </a:t>
            </a:r>
            <a:r>
              <a:rPr lang="en-US" altLang="zh-TW" dirty="0"/>
              <a:t>extreme </a:t>
            </a:r>
            <a:r>
              <a:rPr lang="en-US" altLang="zh-TW" b="1" dirty="0" smtClean="0"/>
              <a:t>flexibility</a:t>
            </a:r>
            <a:r>
              <a:rPr lang="en-US" altLang="zh-TW" dirty="0" smtClean="0"/>
              <a:t> </a:t>
            </a:r>
            <a:r>
              <a:rPr lang="en-US" altLang="zh-TW" dirty="0"/>
              <a:t>when it comes to the </a:t>
            </a:r>
            <a:r>
              <a:rPr lang="en-US" altLang="zh-TW" b="1" dirty="0" smtClean="0"/>
              <a:t>micro-service</a:t>
            </a:r>
          </a:p>
          <a:p>
            <a:pPr lvl="1"/>
            <a:r>
              <a:rPr lang="en-US" altLang="zh-TW" dirty="0"/>
              <a:t>leverage </a:t>
            </a:r>
            <a:r>
              <a:rPr lang="en-US" altLang="zh-TW" b="1" dirty="0"/>
              <a:t>SDN technologies </a:t>
            </a:r>
            <a:r>
              <a:rPr lang="en-US" altLang="zh-TW" dirty="0"/>
              <a:t>and </a:t>
            </a:r>
            <a:r>
              <a:rPr lang="en-US" altLang="zh-TW" b="1" dirty="0" smtClean="0"/>
              <a:t>programmable </a:t>
            </a:r>
            <a:r>
              <a:rPr lang="en-US" altLang="zh-TW" b="1" dirty="0"/>
              <a:t>data plane </a:t>
            </a:r>
            <a:r>
              <a:rPr lang="en-US" altLang="zh-TW" dirty="0"/>
              <a:t>technologies </a:t>
            </a:r>
            <a:r>
              <a:rPr lang="en-US" altLang="zh-TW" dirty="0" smtClean="0"/>
              <a:t>to </a:t>
            </a:r>
            <a:r>
              <a:rPr lang="en-US" altLang="zh-TW" dirty="0"/>
              <a:t>support advanced programmability</a:t>
            </a:r>
            <a:r>
              <a:rPr lang="en-US" altLang="zh-TW" dirty="0" smtClean="0"/>
              <a:t> </a:t>
            </a:r>
          </a:p>
          <a:p>
            <a:pPr lvl="1"/>
            <a:r>
              <a:rPr lang="en-US" altLang="zh-TW" dirty="0" smtClean="0"/>
              <a:t>E.g. </a:t>
            </a:r>
            <a:r>
              <a:rPr lang="en-US" altLang="zh-TW" dirty="0"/>
              <a:t>JUJU Charm framework that 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model</a:t>
            </a:r>
            <a:r>
              <a:rPr lang="en-US" altLang="zh-TW" dirty="0"/>
              <a:t>, build </a:t>
            </a:r>
            <a:r>
              <a:rPr lang="en-US" altLang="zh-TW" dirty="0" smtClean="0"/>
              <a:t>and</a:t>
            </a:r>
            <a:r>
              <a:rPr lang="zh-TW" altLang="en-US" dirty="0" smtClean="0"/>
              <a:t> </a:t>
            </a:r>
            <a:r>
              <a:rPr lang="en-US" altLang="zh-TW" dirty="0" smtClean="0"/>
              <a:t>scale </a:t>
            </a:r>
            <a:r>
              <a:rPr lang="en-US" altLang="zh-TW" dirty="0"/>
              <a:t>each service bundle on any </a:t>
            </a:r>
            <a:r>
              <a:rPr lang="en-US" altLang="zh-TW" dirty="0" smtClean="0"/>
              <a:t>cloud</a:t>
            </a:r>
          </a:p>
          <a:p>
            <a:pPr lvl="2"/>
            <a:r>
              <a:rPr lang="en-US" altLang="zh-TW" dirty="0" smtClean="0"/>
              <a:t>Metal </a:t>
            </a:r>
            <a:r>
              <a:rPr lang="en-US" altLang="zh-TW" dirty="0"/>
              <a:t>As a Service (MAAS) are able to </a:t>
            </a:r>
            <a:r>
              <a:rPr lang="en-US" altLang="zh-TW" dirty="0" smtClean="0"/>
              <a:t>program </a:t>
            </a:r>
            <a:r>
              <a:rPr lang="en-US" altLang="zh-TW" dirty="0"/>
              <a:t>physical </a:t>
            </a:r>
            <a:r>
              <a:rPr lang="en-US" altLang="zh-TW" dirty="0" smtClean="0"/>
              <a:t>severs</a:t>
            </a:r>
          </a:p>
          <a:p>
            <a:pPr lvl="2"/>
            <a:r>
              <a:rPr lang="en-US" altLang="zh-TW" dirty="0" smtClean="0"/>
              <a:t>Enabler for programmable cloud</a:t>
            </a:r>
            <a:endParaRPr lang="en-US" altLang="zh-TW" b="1" dirty="0" smtClean="0"/>
          </a:p>
          <a:p>
            <a:pPr lvl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244314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Infrastructure Layer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Programmable RF </a:t>
            </a:r>
            <a:r>
              <a:rPr lang="en-US" altLang="zh-TW" dirty="0" smtClean="0"/>
              <a:t>Hardware</a:t>
            </a:r>
          </a:p>
          <a:p>
            <a:pPr lvl="1"/>
            <a:r>
              <a:rPr lang="en-US" altLang="zh-TW" dirty="0" smtClean="0"/>
              <a:t>RRH can</a:t>
            </a:r>
            <a:r>
              <a:rPr lang="zh-TW" altLang="en-US" dirty="0" smtClean="0"/>
              <a:t> </a:t>
            </a:r>
            <a:r>
              <a:rPr lang="en-US" altLang="zh-TW" dirty="0" smtClean="0"/>
              <a:t>be equipped with the Field Programmable Radio Frequency</a:t>
            </a:r>
          </a:p>
          <a:p>
            <a:pPr lvl="1"/>
            <a:r>
              <a:rPr lang="en-US" altLang="zh-TW" dirty="0" smtClean="0"/>
              <a:t>(FPRF) technology (e.g., FPGA-based Myriad-RF) to allow for RAN programmability</a:t>
            </a:r>
          </a:p>
          <a:p>
            <a:endParaRPr lang="en-US" altLang="zh-TW" dirty="0"/>
          </a:p>
          <a:p>
            <a:r>
              <a:rPr lang="en-US" altLang="zh-TW" dirty="0" smtClean="0"/>
              <a:t>Radio </a:t>
            </a:r>
            <a:r>
              <a:rPr lang="en-US" altLang="zh-TW" dirty="0" err="1" smtClean="0"/>
              <a:t>Fronthual</a:t>
            </a:r>
            <a:r>
              <a:rPr lang="en-US" altLang="zh-TW" dirty="0" smtClean="0"/>
              <a:t> Archi.</a:t>
            </a:r>
          </a:p>
          <a:p>
            <a:pPr lvl="1"/>
            <a:r>
              <a:rPr lang="en-US" altLang="zh-TW" dirty="0"/>
              <a:t>Ethernet-based </a:t>
            </a:r>
            <a:r>
              <a:rPr lang="en-US" altLang="zh-TW" dirty="0" err="1"/>
              <a:t>fronthaul</a:t>
            </a:r>
            <a:r>
              <a:rPr lang="en-US" altLang="zh-TW" dirty="0"/>
              <a:t> network will </a:t>
            </a:r>
            <a:r>
              <a:rPr lang="en-US" altLang="zh-TW" dirty="0" smtClean="0"/>
              <a:t>significantly </a:t>
            </a:r>
            <a:r>
              <a:rPr lang="en-US" altLang="zh-TW" dirty="0"/>
              <a:t>simplify and lower the price of the cloud </a:t>
            </a:r>
            <a:r>
              <a:rPr lang="en-US" altLang="zh-TW" dirty="0" smtClean="0"/>
              <a:t>network infrastructure </a:t>
            </a:r>
            <a:r>
              <a:rPr lang="en-US" altLang="zh-TW" dirty="0"/>
              <a:t>for </a:t>
            </a:r>
            <a:r>
              <a:rPr lang="en-US" altLang="zh-TW" dirty="0" smtClean="0"/>
              <a:t>telecommunications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94578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661</Words>
  <Application>Microsoft Macintosh PowerPoint</Application>
  <PresentationFormat>Widescreen</PresentationFormat>
  <Paragraphs>81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Calibri</vt:lpstr>
      <vt:lpstr>Calibri Light</vt:lpstr>
      <vt:lpstr>CMR9</vt:lpstr>
      <vt:lpstr>新細明體</vt:lpstr>
      <vt:lpstr>Arial</vt:lpstr>
      <vt:lpstr>Office 佈景主題</vt:lpstr>
      <vt:lpstr>Network Store: Exploring Slicing in Future 5G Networks</vt:lpstr>
      <vt:lpstr>Motivation</vt:lpstr>
      <vt:lpstr>Problem of current cellular networks </vt:lpstr>
      <vt:lpstr>Introduction</vt:lpstr>
      <vt:lpstr>Network Store</vt:lpstr>
      <vt:lpstr>Slicing-Enabled 5G Architecture</vt:lpstr>
      <vt:lpstr>Network Slice</vt:lpstr>
      <vt:lpstr>Infrastructure Layer</vt:lpstr>
      <vt:lpstr>Infrastructure Layer</vt:lpstr>
      <vt:lpstr>Service and Business Layer</vt:lpstr>
      <vt:lpstr>LTE as Service(LTEaaS) - Prototype</vt:lpstr>
      <vt:lpstr>LTE eNB requirements </vt:lpstr>
      <vt:lpstr>Provisioning of LTE eNB</vt:lpstr>
      <vt:lpstr>Results</vt:lpstr>
      <vt:lpstr>Loaded</vt:lpstr>
      <vt:lpstr>PowerPoint Presentation</vt:lpstr>
      <vt:lpstr>Conclusion</vt:lpstr>
    </vt:vector>
  </TitlesOfParts>
  <Company>NTHU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 Store: Exploring Slicing in Future 5G Networks</dc:title>
  <dc:creator>Chen-Ning Mao</dc:creator>
  <cp:lastModifiedBy>Chen-Ning Mao</cp:lastModifiedBy>
  <cp:revision>58</cp:revision>
  <dcterms:created xsi:type="dcterms:W3CDTF">2015-12-14T12:42:31Z</dcterms:created>
  <dcterms:modified xsi:type="dcterms:W3CDTF">2015-12-15T00:30:06Z</dcterms:modified>
</cp:coreProperties>
</file>