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20C36-1C27-4D38-ACFE-F7C78F6BEA7A}" type="datetimeFigureOut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A282B-3B24-4440-86EA-8E69368A6A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150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857A3-D8E9-4A69-82EE-BB35539DF490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88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4384D-D39C-46BE-90F3-17E20C6F8FC2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9149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54B60-C245-4DA2-B691-F691E298CC9A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75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B6B7C-2F8D-4F69-B994-EA08E7266284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79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92179-DB82-4B74-B5D6-1F3AC9D43B87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49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FA22F-4C38-4117-8CC2-4889669AABC1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6113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97AFA-6E7E-4E91-AB2B-05649D7417B7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05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98EE-9D68-4522-9D06-DB16874EE294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899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FF79C-6415-4227-B55F-B33BD75EF2C6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4838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53CDF-607B-40C0-8E97-7B5DF223E13C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37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0B75C-BB31-4CF2-909C-778F23A4504F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864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93F7E-58D0-4C80-AA7B-488005F60C2B}" type="datetime1">
              <a:rPr lang="zh-TW" altLang="en-US" smtClean="0"/>
              <a:t>2015/1/16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E8982-CA68-4F0A-ACD5-0E5E159EB3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305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On Scalability of Software-Defined Networking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76864" cy="1752600"/>
          </a:xfrm>
        </p:spPr>
        <p:txBody>
          <a:bodyPr/>
          <a:lstStyle/>
          <a:p>
            <a:r>
              <a:rPr lang="en-US" altLang="zh-TW" dirty="0" smtClean="0"/>
              <a:t>S.H. </a:t>
            </a:r>
            <a:r>
              <a:rPr lang="en-US" altLang="zh-TW" dirty="0" err="1" smtClean="0"/>
              <a:t>Yeganeh</a:t>
            </a:r>
            <a:r>
              <a:rPr lang="en-US" altLang="zh-TW" dirty="0" smtClean="0"/>
              <a:t>, A. </a:t>
            </a:r>
            <a:r>
              <a:rPr lang="en-US" altLang="zh-TW" dirty="0" err="1" smtClean="0"/>
              <a:t>Tootoonchian</a:t>
            </a:r>
            <a:r>
              <a:rPr lang="en-US" altLang="zh-TW" dirty="0" smtClean="0"/>
              <a:t>, Y. </a:t>
            </a:r>
            <a:r>
              <a:rPr lang="en-US" altLang="zh-TW" dirty="0" err="1" smtClean="0"/>
              <a:t>Ganjali</a:t>
            </a:r>
            <a:endParaRPr lang="en-US" altLang="zh-TW" dirty="0" smtClean="0"/>
          </a:p>
          <a:p>
            <a:r>
              <a:rPr lang="en-US" altLang="zh-TW" dirty="0" smtClean="0"/>
              <a:t>University of </a:t>
            </a:r>
            <a:r>
              <a:rPr lang="en-US" altLang="zh-TW" dirty="0" err="1" smtClean="0"/>
              <a:t>Tronto</a:t>
            </a:r>
            <a:endParaRPr lang="en-US" altLang="zh-TW" dirty="0" smtClean="0"/>
          </a:p>
          <a:p>
            <a:r>
              <a:rPr lang="en-US" altLang="zh-TW" dirty="0" smtClean="0"/>
              <a:t>IEEE Communication Magazine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9322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Other Topic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Behavioral and Programming Abstractions</a:t>
            </a:r>
          </a:p>
          <a:p>
            <a:pPr lvl="1"/>
            <a:r>
              <a:rPr lang="en-US" altLang="zh-TW" dirty="0" smtClean="0"/>
              <a:t>Ease of management</a:t>
            </a:r>
          </a:p>
          <a:p>
            <a:r>
              <a:rPr lang="en-US" altLang="zh-TW" dirty="0" smtClean="0"/>
              <a:t>Testing and Verification</a:t>
            </a:r>
          </a:p>
          <a:p>
            <a:pPr lvl="1"/>
            <a:r>
              <a:rPr lang="en-US" altLang="zh-TW" dirty="0" smtClean="0"/>
              <a:t>Ease of troubleshooting</a:t>
            </a:r>
          </a:p>
          <a:p>
            <a:r>
              <a:rPr lang="en-US" altLang="zh-TW" dirty="0" smtClean="0"/>
              <a:t>Extensibility</a:t>
            </a:r>
          </a:p>
          <a:p>
            <a:pPr lvl="1"/>
            <a:r>
              <a:rPr lang="en-US" altLang="zh-TW" dirty="0" smtClean="0"/>
              <a:t>How to support more protocols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951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Argue the scalability concern</a:t>
            </a:r>
          </a:p>
          <a:p>
            <a:pPr lvl="1"/>
            <a:r>
              <a:rPr lang="en-US" altLang="zh-TW" dirty="0" smtClean="0"/>
              <a:t>Are neither caused by nor fundamentally unique to SDN</a:t>
            </a:r>
          </a:p>
          <a:p>
            <a:pPr lvl="1"/>
            <a:r>
              <a:rPr lang="en-US" altLang="zh-TW" dirty="0" smtClean="0"/>
              <a:t>Can be addressed without losing the benefit of SDN</a:t>
            </a:r>
          </a:p>
          <a:p>
            <a:r>
              <a:rPr lang="en-US" altLang="zh-TW" dirty="0" smtClean="0"/>
              <a:t>Emphasize the potential gain on other topics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29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There have always been concerns about performance and scalability about SDN</a:t>
            </a:r>
          </a:p>
          <a:p>
            <a:r>
              <a:rPr lang="en-US" altLang="zh-TW" dirty="0" smtClean="0"/>
              <a:t>Argue that there is no inherent bottleneck to SDN scalability</a:t>
            </a:r>
          </a:p>
          <a:p>
            <a:pPr lvl="1"/>
            <a:r>
              <a:rPr lang="en-US" altLang="zh-TW" dirty="0" smtClean="0"/>
              <a:t>Often came from implicit and extrinsic assumption</a:t>
            </a:r>
          </a:p>
          <a:p>
            <a:pPr lvl="1"/>
            <a:r>
              <a:rPr lang="en-US" altLang="zh-TW" dirty="0" smtClean="0"/>
              <a:t>These problems are also faced by traditional networks</a:t>
            </a:r>
          </a:p>
          <a:p>
            <a:pPr lvl="1"/>
            <a:r>
              <a:rPr lang="en-US" altLang="zh-TW" dirty="0" smtClean="0"/>
              <a:t>If carefully implemented, these problems can be avoided, ex: implemented as distributed system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7203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Discussed Scalability Issue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Scalability of controller (major)</a:t>
            </a:r>
          </a:p>
          <a:p>
            <a:r>
              <a:rPr lang="en-US" altLang="zh-TW" dirty="0" smtClean="0"/>
              <a:t>Flow Setup overhead</a:t>
            </a:r>
          </a:p>
          <a:p>
            <a:r>
              <a:rPr lang="en-US" altLang="zh-TW" dirty="0" smtClean="0"/>
              <a:t>Resilience to failures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94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Controller Scalability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en-US" altLang="zh-TW" dirty="0" smtClean="0"/>
              <a:t>Early benchmark of NOX</a:t>
            </a:r>
          </a:p>
          <a:p>
            <a:pPr lvl="1"/>
            <a:r>
              <a:rPr lang="en-US" altLang="zh-TW" dirty="0" smtClean="0"/>
              <a:t>Only handle 30K requests while maintaining a reasonable flow install time (sub-10ms)</a:t>
            </a:r>
          </a:p>
          <a:p>
            <a:r>
              <a:rPr lang="en-US" altLang="zh-TW" dirty="0" smtClean="0"/>
              <a:t>Two way to solve this problem</a:t>
            </a:r>
          </a:p>
          <a:p>
            <a:pPr lvl="1"/>
            <a:r>
              <a:rPr lang="en-US" altLang="zh-TW" dirty="0" smtClean="0"/>
              <a:t>Improve the parallelism, improve IO performance</a:t>
            </a:r>
          </a:p>
          <a:p>
            <a:pPr lvl="1"/>
            <a:r>
              <a:rPr lang="en-US" altLang="zh-TW" dirty="0" smtClean="0"/>
              <a:t>Implement as distributed system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1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Controller Scalability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it-IT" altLang="zh-TW" dirty="0" smtClean="0"/>
              <a:t>Improve the parallelism, improve IO performance</a:t>
            </a:r>
          </a:p>
          <a:p>
            <a:pPr lvl="1"/>
            <a:r>
              <a:rPr lang="it-IT" altLang="zh-TW" dirty="0" smtClean="0"/>
              <a:t>Parallel version of NOX (HOT-ICE 2012)</a:t>
            </a:r>
          </a:p>
          <a:p>
            <a:pPr lvl="1"/>
            <a:r>
              <a:rPr lang="it-IT" altLang="zh-TW" dirty="0" smtClean="0"/>
              <a:t>DIFANE (SIGCOMM 2010)</a:t>
            </a:r>
          </a:p>
          <a:p>
            <a:pPr lvl="1"/>
            <a:r>
              <a:rPr lang="it-IT" altLang="zh-TW" dirty="0" smtClean="0"/>
              <a:t>DevoFlow (SIGCOMM 2011)</a:t>
            </a:r>
          </a:p>
          <a:p>
            <a:r>
              <a:rPr lang="it-IT" altLang="zh-TW" dirty="0" smtClean="0"/>
              <a:t>Implement as distributed system</a:t>
            </a:r>
          </a:p>
          <a:p>
            <a:pPr lvl="1"/>
            <a:r>
              <a:rPr lang="it-IT" altLang="zh-TW" dirty="0" smtClean="0"/>
              <a:t>Onix (OSDI 2010)</a:t>
            </a:r>
          </a:p>
          <a:p>
            <a:pPr lvl="1"/>
            <a:r>
              <a:rPr lang="it-IT" altLang="zh-TW" dirty="0" smtClean="0"/>
              <a:t>HyperFlow (</a:t>
            </a:r>
            <a:r>
              <a:rPr lang="en-US" altLang="zh-TW" dirty="0" smtClean="0"/>
              <a:t>INM/WREN 2010</a:t>
            </a:r>
            <a:r>
              <a:rPr lang="it-IT" altLang="zh-TW" dirty="0" smtClean="0"/>
              <a:t>)</a:t>
            </a:r>
          </a:p>
          <a:p>
            <a:pPr lvl="1"/>
            <a:r>
              <a:rPr lang="it-IT" altLang="zh-TW" dirty="0" smtClean="0"/>
              <a:t>Kandoo (HotSDN 2012)</a:t>
            </a:r>
          </a:p>
          <a:p>
            <a:endParaRPr lang="it-IT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01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Flow Initiation Overhead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Early design such as Ethane and NOX makes people think flows have to be reactive</a:t>
            </a:r>
          </a:p>
          <a:p>
            <a:pPr lvl="1"/>
            <a:r>
              <a:rPr lang="en-US" altLang="zh-TW" dirty="0" smtClean="0"/>
              <a:t>This is not true</a:t>
            </a:r>
          </a:p>
          <a:p>
            <a:r>
              <a:rPr lang="en-US" altLang="zh-TW" dirty="0" smtClean="0"/>
              <a:t>Two possible way</a:t>
            </a:r>
          </a:p>
          <a:p>
            <a:pPr lvl="1"/>
            <a:r>
              <a:rPr lang="en-US" altLang="zh-TW" dirty="0" smtClean="0"/>
              <a:t>Aggregate rules</a:t>
            </a:r>
          </a:p>
          <a:p>
            <a:pPr lvl="1"/>
            <a:r>
              <a:rPr lang="en-US" altLang="zh-TW" dirty="0" smtClean="0"/>
              <a:t>Proactively install rules</a:t>
            </a:r>
          </a:p>
          <a:p>
            <a:r>
              <a:rPr lang="en-US" altLang="zh-TW" dirty="0" smtClean="0"/>
              <a:t>DIFANE in some way did</a:t>
            </a:r>
            <a:br>
              <a:rPr lang="en-US" altLang="zh-TW" dirty="0" smtClean="0"/>
            </a:br>
            <a:r>
              <a:rPr lang="en-US" altLang="zh-TW" dirty="0" smtClean="0"/>
              <a:t>this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780928"/>
            <a:ext cx="2736304" cy="3985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41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Resiliency To Failures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7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240" y="1484784"/>
            <a:ext cx="4816043" cy="5224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3393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Resiliency To Failures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 lnSpcReduction="10000"/>
          </a:bodyPr>
          <a:lstStyle/>
          <a:p>
            <a:r>
              <a:rPr lang="en-US" altLang="zh-TW" dirty="0" smtClean="0"/>
              <a:t>Early design use only one centralized controller</a:t>
            </a:r>
          </a:p>
          <a:p>
            <a:pPr lvl="1"/>
            <a:r>
              <a:rPr lang="en-US" altLang="zh-TW" dirty="0" smtClean="0"/>
              <a:t>This doesn’t have to be the case</a:t>
            </a:r>
          </a:p>
          <a:p>
            <a:r>
              <a:rPr lang="en-US" altLang="zh-TW" dirty="0" smtClean="0"/>
              <a:t>Link failure notification</a:t>
            </a:r>
          </a:p>
          <a:p>
            <a:pPr lvl="1"/>
            <a:r>
              <a:rPr lang="en-US" altLang="zh-TW" dirty="0" smtClean="0"/>
              <a:t>Traditional: flooded across the network</a:t>
            </a:r>
          </a:p>
          <a:p>
            <a:pPr lvl="1"/>
            <a:r>
              <a:rPr lang="en-US" altLang="zh-TW" dirty="0" smtClean="0"/>
              <a:t>SDN: switch to controller (info propagation delay is no worse, and a controller dedicated to deal with the problem)</a:t>
            </a:r>
          </a:p>
          <a:p>
            <a:r>
              <a:rPr lang="en-US" altLang="zh-TW" dirty="0" smtClean="0"/>
              <a:t>Not worse than traditional network</a:t>
            </a:r>
          </a:p>
          <a:p>
            <a:pPr lvl="1"/>
            <a:r>
              <a:rPr lang="en-US" altLang="zh-TW" dirty="0" smtClean="0"/>
              <a:t>Similar techniques can be applied, ex: preprogrammed backup paths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276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Scalability In Different Settings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251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Data Centers</a:t>
            </a:r>
          </a:p>
          <a:p>
            <a:pPr lvl="1"/>
            <a:r>
              <a:rPr lang="en-US" altLang="zh-TW" dirty="0" smtClean="0"/>
              <a:t>Large number of devices, controller will be overload</a:t>
            </a:r>
          </a:p>
          <a:p>
            <a:pPr lvl="2"/>
            <a:r>
              <a:rPr lang="en-US" altLang="zh-TW" dirty="0" smtClean="0"/>
              <a:t>Use proactive install rules but sacrifice precision and reactivity</a:t>
            </a:r>
          </a:p>
          <a:p>
            <a:pPr lvl="2"/>
            <a:r>
              <a:rPr lang="en-US" altLang="zh-TW" dirty="0" smtClean="0"/>
              <a:t>Use distributed system if those can’t be sacrifice</a:t>
            </a:r>
          </a:p>
          <a:p>
            <a:r>
              <a:rPr lang="en-US" altLang="zh-TW" dirty="0" smtClean="0"/>
              <a:t>Service Provider Networks</a:t>
            </a:r>
          </a:p>
          <a:p>
            <a:pPr lvl="1"/>
            <a:r>
              <a:rPr lang="en-US" altLang="zh-TW" dirty="0" smtClean="0"/>
              <a:t>Geographically distributed, worsen the latency issue</a:t>
            </a:r>
          </a:p>
          <a:p>
            <a:pPr lvl="2"/>
            <a:r>
              <a:rPr lang="en-US" altLang="zh-TW" dirty="0" smtClean="0"/>
              <a:t>Partition into regions</a:t>
            </a:r>
          </a:p>
          <a:p>
            <a:pPr lvl="1"/>
            <a:r>
              <a:rPr lang="en-US" altLang="zh-TW" dirty="0" smtClean="0"/>
              <a:t>High number of flows</a:t>
            </a:r>
          </a:p>
          <a:p>
            <a:pPr lvl="2"/>
            <a:r>
              <a:rPr lang="en-US" altLang="zh-TW" dirty="0" smtClean="0"/>
              <a:t>Aggregated rules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8982-CA68-4F0A-ACD5-0E5E159EB319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7109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389</Words>
  <Application>Microsoft Office PowerPoint</Application>
  <PresentationFormat>如螢幕大小 (4:3)</PresentationFormat>
  <Paragraphs>78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On Scalability of Software-Defined Networking</vt:lpstr>
      <vt:lpstr>Motivations</vt:lpstr>
      <vt:lpstr>Discussed Scalability Issue</vt:lpstr>
      <vt:lpstr>Controller Scalability</vt:lpstr>
      <vt:lpstr>Controller Scalability</vt:lpstr>
      <vt:lpstr>Flow Initiation Overhead</vt:lpstr>
      <vt:lpstr>Resiliency To Failures</vt:lpstr>
      <vt:lpstr>Resiliency To Failures</vt:lpstr>
      <vt:lpstr>Scalability In Different Settings</vt:lpstr>
      <vt:lpstr>Other Topic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Scalability of Software-Defined Networking</dc:title>
  <dc:creator>TK421</dc:creator>
  <cp:lastModifiedBy>TK421</cp:lastModifiedBy>
  <cp:revision>144</cp:revision>
  <dcterms:created xsi:type="dcterms:W3CDTF">2015-01-15T19:34:40Z</dcterms:created>
  <dcterms:modified xsi:type="dcterms:W3CDTF">2015-01-15T21:14:20Z</dcterms:modified>
</cp:coreProperties>
</file>