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8" r:id="rId3"/>
    <p:sldId id="257" r:id="rId4"/>
    <p:sldId id="263" r:id="rId5"/>
    <p:sldId id="260" r:id="rId6"/>
    <p:sldId id="261" r:id="rId7"/>
    <p:sldId id="259" r:id="rId8"/>
    <p:sldId id="262" r:id="rId9"/>
    <p:sldId id="264" r:id="rId10"/>
    <p:sldId id="265" r:id="rId11"/>
    <p:sldId id="267" r:id="rId12"/>
    <p:sldId id="266" r:id="rId13"/>
    <p:sldId id="268" r:id="rId14"/>
    <p:sldId id="273" r:id="rId15"/>
    <p:sldId id="269" r:id="rId16"/>
    <p:sldId id="271" r:id="rId17"/>
    <p:sldId id="280" r:id="rId18"/>
    <p:sldId id="272" r:id="rId19"/>
    <p:sldId id="274" r:id="rId20"/>
    <p:sldId id="275" r:id="rId21"/>
    <p:sldId id="278" r:id="rId22"/>
    <p:sldId id="277" r:id="rId23"/>
    <p:sldId id="279" r:id="rId2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121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6F5509-246B-4E17-8EE3-D2F416BDB1DF}" type="datetimeFigureOut">
              <a:rPr lang="zh-TW" altLang="en-US" smtClean="0"/>
              <a:pPr/>
              <a:t>2012/10/17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D97BF-7700-4F92-8AE7-462A27E71A7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2614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size of a data transmission (including all headers) be </a:t>
            </a:r>
            <a:r>
              <a:rPr lang="en-US" altLang="zh-TW" sz="40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</a:t>
            </a:r>
            <a:r>
              <a:rPr lang="en-US" altLang="zh-TW" sz="9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bits and the transmission rate of the sensor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node be </a:t>
            </a:r>
            <a:r>
              <a:rPr lang="en-US" altLang="zh-TW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bps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D97BF-7700-4F92-8AE7-462A27E71A79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772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tprop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the maximum propagation delay.</a:t>
            </a:r>
            <a:b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change from receive state to transmit state, is denoted by </a:t>
            </a:r>
            <a:r>
              <a:rPr lang="en-US" altLang="zh-TW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tta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b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transmit one data packet </a:t>
            </a:r>
            <a:r>
              <a:rPr lang="en-US" altLang="zh-TW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ttx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D97BF-7700-4F92-8AE7-462A27E71A79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9459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181-FA1F-402A-9C21-855D8AFC5D07}" type="datetimeFigureOut">
              <a:rPr lang="zh-TW" altLang="en-US" smtClean="0"/>
              <a:pPr/>
              <a:t>2012/10/17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05C1-F1DC-4E99-B1A5-5E171E7EA4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3731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181-FA1F-402A-9C21-855D8AFC5D07}" type="datetimeFigureOut">
              <a:rPr lang="zh-TW" altLang="en-US" smtClean="0"/>
              <a:pPr/>
              <a:t>2012/10/17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05C1-F1DC-4E99-B1A5-5E171E7EA4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8948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181-FA1F-402A-9C21-855D8AFC5D07}" type="datetimeFigureOut">
              <a:rPr lang="zh-TW" altLang="en-US" smtClean="0"/>
              <a:pPr/>
              <a:t>2012/10/17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05C1-F1DC-4E99-B1A5-5E171E7EA4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2987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181-FA1F-402A-9C21-855D8AFC5D07}" type="datetimeFigureOut">
              <a:rPr lang="zh-TW" altLang="en-US" smtClean="0"/>
              <a:pPr/>
              <a:t>2012/10/17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05C1-F1DC-4E99-B1A5-5E171E7EA4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4013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181-FA1F-402A-9C21-855D8AFC5D07}" type="datetimeFigureOut">
              <a:rPr lang="zh-TW" altLang="en-US" smtClean="0"/>
              <a:pPr/>
              <a:t>2012/10/17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05C1-F1DC-4E99-B1A5-5E171E7EA4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1804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181-FA1F-402A-9C21-855D8AFC5D07}" type="datetimeFigureOut">
              <a:rPr lang="zh-TW" altLang="en-US" smtClean="0"/>
              <a:pPr/>
              <a:t>2012/10/17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05C1-F1DC-4E99-B1A5-5E171E7EA4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311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181-FA1F-402A-9C21-855D8AFC5D07}" type="datetimeFigureOut">
              <a:rPr lang="zh-TW" altLang="en-US" smtClean="0"/>
              <a:pPr/>
              <a:t>2012/10/17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05C1-F1DC-4E99-B1A5-5E171E7EA4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9900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181-FA1F-402A-9C21-855D8AFC5D07}" type="datetimeFigureOut">
              <a:rPr lang="zh-TW" altLang="en-US" smtClean="0"/>
              <a:pPr/>
              <a:t>2012/10/17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05C1-F1DC-4E99-B1A5-5E171E7EA4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3649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181-FA1F-402A-9C21-855D8AFC5D07}" type="datetimeFigureOut">
              <a:rPr lang="zh-TW" altLang="en-US" smtClean="0"/>
              <a:pPr/>
              <a:t>2012/10/17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05C1-F1DC-4E99-B1A5-5E171E7EA4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3835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181-FA1F-402A-9C21-855D8AFC5D07}" type="datetimeFigureOut">
              <a:rPr lang="zh-TW" altLang="en-US" smtClean="0"/>
              <a:pPr/>
              <a:t>2012/10/17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05C1-F1DC-4E99-B1A5-5E171E7EA4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416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181-FA1F-402A-9C21-855D8AFC5D07}" type="datetimeFigureOut">
              <a:rPr lang="zh-TW" altLang="en-US" smtClean="0"/>
              <a:pPr/>
              <a:t>2012/10/17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05C1-F1DC-4E99-B1A5-5E171E7EA4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3214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8E181-FA1F-402A-9C21-855D8AFC5D07}" type="datetimeFigureOut">
              <a:rPr lang="zh-TW" altLang="en-US" smtClean="0"/>
              <a:pPr/>
              <a:t>2012/10/17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305C1-F1DC-4E99-B1A5-5E171E7EA4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155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856984" cy="1470025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Opportunistic routing in wireless sensor networks powered </a:t>
            </a:r>
            <a:r>
              <a:rPr lang="en-US" altLang="zh-TW" dirty="0" smtClean="0"/>
              <a:t>by ambient </a:t>
            </a:r>
            <a:r>
              <a:rPr lang="en-US" altLang="zh-TW" dirty="0"/>
              <a:t>energy harvesting</a:t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Z. </a:t>
            </a:r>
            <a:r>
              <a:rPr lang="en-US" altLang="zh-TW" dirty="0" err="1"/>
              <a:t>Ang</a:t>
            </a:r>
            <a:r>
              <a:rPr lang="en-US" altLang="zh-TW" dirty="0"/>
              <a:t> </a:t>
            </a:r>
            <a:r>
              <a:rPr lang="en-US" altLang="zh-TW" dirty="0" err="1"/>
              <a:t>Eu</a:t>
            </a:r>
            <a:r>
              <a:rPr lang="en-US" altLang="zh-TW" dirty="0"/>
              <a:t> </a:t>
            </a:r>
            <a:r>
              <a:rPr lang="en-US" altLang="zh-TW" dirty="0" smtClean="0"/>
              <a:t>, H. </a:t>
            </a:r>
            <a:r>
              <a:rPr lang="en-US" altLang="zh-TW" dirty="0"/>
              <a:t>Tan </a:t>
            </a:r>
            <a:r>
              <a:rPr lang="en-US" altLang="zh-TW" dirty="0" smtClean="0"/>
              <a:t>, W. </a:t>
            </a:r>
            <a:r>
              <a:rPr lang="en-US" altLang="zh-TW" dirty="0"/>
              <a:t>K.G. </a:t>
            </a:r>
            <a:r>
              <a:rPr lang="en-US" altLang="zh-TW" dirty="0" err="1" smtClean="0"/>
              <a:t>Seah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54507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Regioning</a:t>
            </a:r>
            <a:r>
              <a:rPr lang="en-US" altLang="zh-TW" dirty="0" smtClean="0"/>
              <a:t> in EHOR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Determine </a:t>
            </a:r>
            <a:r>
              <a:rPr lang="en-US" altLang="zh-TW" dirty="0"/>
              <a:t>the </a:t>
            </a:r>
            <a:r>
              <a:rPr lang="en-US" altLang="zh-TW" dirty="0" smtClean="0"/>
              <a:t>best forwarding </a:t>
            </a:r>
            <a:r>
              <a:rPr lang="en-US" altLang="zh-TW" dirty="0"/>
              <a:t>candidates to forward the data packets </a:t>
            </a:r>
            <a:r>
              <a:rPr lang="en-US" altLang="zh-TW" dirty="0" smtClean="0"/>
              <a:t>while minimizing </a:t>
            </a:r>
            <a:r>
              <a:rPr lang="en-US" altLang="zh-TW" dirty="0"/>
              <a:t>coordination overheads and duplicate transmissions.</a:t>
            </a:r>
          </a:p>
          <a:p>
            <a:r>
              <a:rPr lang="en-US" altLang="zh-TW" dirty="0" smtClean="0"/>
              <a:t>Challenge: </a:t>
            </a:r>
            <a:r>
              <a:rPr lang="en-US" altLang="zh-TW" dirty="0"/>
              <a:t>we cannot determine the exact </a:t>
            </a:r>
            <a:r>
              <a:rPr lang="en-US" altLang="zh-TW" dirty="0" smtClean="0"/>
              <a:t>identities of </a:t>
            </a:r>
            <a:r>
              <a:rPr lang="en-US" altLang="zh-TW" dirty="0"/>
              <a:t>nodes that are awake at any </a:t>
            </a:r>
            <a:r>
              <a:rPr lang="en-US" altLang="zh-TW" dirty="0" smtClean="0"/>
              <a:t>time.</a:t>
            </a:r>
            <a:br>
              <a:rPr lang="en-US" altLang="zh-TW" dirty="0" smtClean="0"/>
            </a:br>
            <a:r>
              <a:rPr lang="en-US" altLang="zh-TW" dirty="0" smtClean="0"/>
              <a:t>=&gt; </a:t>
            </a:r>
            <a:r>
              <a:rPr lang="en-US" altLang="zh-TW" dirty="0"/>
              <a:t>EHOR divides the </a:t>
            </a:r>
            <a:r>
              <a:rPr lang="en-US" altLang="zh-TW" dirty="0" smtClean="0"/>
              <a:t>possible set </a:t>
            </a:r>
            <a:r>
              <a:rPr lang="en-US" altLang="zh-TW" dirty="0"/>
              <a:t>of forwarding neighbors into several regions.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32780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Region </a:t>
            </a:r>
            <a:r>
              <a:rPr lang="en-US" altLang="zh-TW" dirty="0"/>
              <a:t>ID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1020" y="1556792"/>
            <a:ext cx="8229600" cy="4781128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sz="2800" dirty="0"/>
              <a:t>Forwarding region(between sender and sink</a:t>
            </a:r>
            <a:r>
              <a:rPr lang="en-US" altLang="zh-TW" sz="2800" dirty="0" smtClean="0"/>
              <a:t>)</a:t>
            </a:r>
            <a:endParaRPr lang="en-US" altLang="zh-TW" sz="3000" dirty="0" smtClean="0"/>
          </a:p>
          <a:p>
            <a:r>
              <a:rPr lang="en-US" altLang="zh-TW" sz="3000" dirty="0" smtClean="0"/>
              <a:t>K is number of region</a:t>
            </a:r>
          </a:p>
          <a:p>
            <a:pPr marL="0" indent="0">
              <a:buNone/>
            </a:pP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   </a:t>
            </a:r>
            <a:r>
              <a:rPr lang="en-US" altLang="zh-TW" sz="2400" dirty="0" smtClean="0"/>
              <a:t>n</a:t>
            </a:r>
            <a:r>
              <a:rPr lang="en-US" altLang="zh-TW" sz="1200" dirty="0" smtClean="0"/>
              <a:t>1</a:t>
            </a:r>
            <a:r>
              <a:rPr lang="en-US" altLang="zh-TW" sz="2400" dirty="0" smtClean="0"/>
              <a:t>:Number of node is a region</a:t>
            </a:r>
            <a:br>
              <a:rPr lang="en-US" altLang="zh-TW" sz="2400" dirty="0" smtClean="0"/>
            </a:br>
            <a:r>
              <a:rPr lang="en-US" altLang="zh-TW" sz="2400" dirty="0" smtClean="0"/>
              <a:t>    d :maximum transmission range</a:t>
            </a:r>
            <a:br>
              <a:rPr lang="en-US" altLang="zh-TW" sz="2400" dirty="0" smtClean="0"/>
            </a:br>
            <a:r>
              <a:rPr lang="en-US" altLang="zh-TW" sz="2400" dirty="0" smtClean="0"/>
              <a:t>    X :Length of area</a:t>
            </a:r>
            <a:br>
              <a:rPr lang="en-US" altLang="zh-TW" sz="2400" dirty="0" smtClean="0"/>
            </a:br>
            <a:r>
              <a:rPr lang="en-US" altLang="zh-TW" sz="2400" dirty="0" smtClean="0"/>
              <a:t>    P :probability that a node receives a packet</a:t>
            </a:r>
            <a:br>
              <a:rPr lang="en-US" altLang="zh-TW" sz="2400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2600" dirty="0" smtClean="0"/>
              <a:t>  </a:t>
            </a:r>
            <a:r>
              <a:rPr lang="zh-TW" altLang="en-US" sz="2600" dirty="0"/>
              <a:t> </a:t>
            </a:r>
            <a:r>
              <a:rPr lang="zh-TW" altLang="en-US" sz="2600" dirty="0" smtClean="0"/>
              <a:t> </a:t>
            </a:r>
            <a:r>
              <a:rPr lang="en-US" altLang="zh-TW" sz="2600" dirty="0" err="1" smtClean="0"/>
              <a:t>t</a:t>
            </a:r>
            <a:r>
              <a:rPr lang="en-US" altLang="zh-TW" sz="1500" dirty="0" err="1" smtClean="0"/>
              <a:t>tx</a:t>
            </a:r>
            <a:r>
              <a:rPr lang="en-US" altLang="zh-TW" sz="1500" dirty="0" smtClean="0"/>
              <a:t>       </a:t>
            </a:r>
            <a:r>
              <a:rPr lang="en-US" altLang="zh-TW" sz="2600" dirty="0" smtClean="0"/>
              <a:t>: Time to send a packet</a:t>
            </a:r>
            <a:br>
              <a:rPr lang="en-US" altLang="zh-TW" sz="2600" dirty="0" smtClean="0"/>
            </a:br>
            <a:r>
              <a:rPr lang="en-US" altLang="zh-TW" sz="2600" dirty="0" smtClean="0"/>
              <a:t>    </a:t>
            </a:r>
            <a:r>
              <a:rPr lang="en-US" altLang="zh-TW" sz="2600" dirty="0" err="1" smtClean="0"/>
              <a:t>t</a:t>
            </a:r>
            <a:r>
              <a:rPr lang="en-US" altLang="zh-TW" sz="1500" dirty="0" err="1" smtClean="0"/>
              <a:t>rmax</a:t>
            </a:r>
            <a:r>
              <a:rPr lang="en-US" altLang="zh-TW" sz="1500" dirty="0" smtClean="0"/>
              <a:t> </a:t>
            </a:r>
            <a:r>
              <a:rPr lang="en-US" altLang="zh-TW" sz="2600" dirty="0" smtClean="0"/>
              <a:t>: Maximum time in the receive state    </a:t>
            </a:r>
            <a:br>
              <a:rPr lang="en-US" altLang="zh-TW" sz="2600" dirty="0" smtClean="0"/>
            </a:br>
            <a:r>
              <a:rPr lang="en-US" altLang="zh-TW" sz="2600" dirty="0" smtClean="0"/>
              <a:t>    </a:t>
            </a:r>
            <a:r>
              <a:rPr lang="en-US" altLang="zh-TW" sz="2600" dirty="0" err="1" smtClean="0"/>
              <a:t>t</a:t>
            </a:r>
            <a:r>
              <a:rPr lang="en-US" altLang="zh-TW" sz="1500" dirty="0" err="1" smtClean="0"/>
              <a:t>ta</a:t>
            </a:r>
            <a:r>
              <a:rPr lang="en-US" altLang="zh-TW" sz="1500" dirty="0" smtClean="0"/>
              <a:t>      </a:t>
            </a:r>
            <a:r>
              <a:rPr lang="en-US" altLang="zh-TW" sz="2600" dirty="0" smtClean="0"/>
              <a:t>: </a:t>
            </a:r>
            <a:r>
              <a:rPr lang="en-US" altLang="zh-TW" sz="2200" dirty="0" smtClean="0"/>
              <a:t> </a:t>
            </a:r>
            <a:r>
              <a:rPr lang="en-US" altLang="zh-TW" sz="2600" dirty="0" smtClean="0"/>
              <a:t>Hardware turnaround time from receive to    </a:t>
            </a:r>
            <a:br>
              <a:rPr lang="en-US" altLang="zh-TW" sz="2600" dirty="0" smtClean="0"/>
            </a:br>
            <a:r>
              <a:rPr lang="en-US" altLang="zh-TW" sz="2600" dirty="0" smtClean="0"/>
              <a:t>              </a:t>
            </a:r>
            <a:r>
              <a:rPr lang="en-US" altLang="zh-TW" sz="2600" dirty="0" err="1" smtClean="0"/>
              <a:t>transmmit</a:t>
            </a:r>
            <a:r>
              <a:rPr lang="en-US" altLang="zh-TW" sz="2600" dirty="0" smtClean="0"/>
              <a:t> state</a:t>
            </a:r>
            <a:br>
              <a:rPr lang="en-US" altLang="zh-TW" sz="2600" dirty="0" smtClean="0"/>
            </a:br>
            <a:r>
              <a:rPr lang="en-US" altLang="zh-TW" sz="2600" dirty="0" smtClean="0"/>
              <a:t>    </a:t>
            </a:r>
            <a:r>
              <a:rPr lang="en-US" altLang="zh-TW" sz="2200" dirty="0" smtClean="0"/>
              <a:t>E[</a:t>
            </a:r>
            <a:r>
              <a:rPr lang="en-US" altLang="zh-TW" sz="2200" dirty="0" err="1"/>
              <a:t>T</a:t>
            </a:r>
            <a:r>
              <a:rPr lang="en-US" altLang="zh-TW" sz="1700" dirty="0" err="1" smtClean="0"/>
              <a:t>c</a:t>
            </a:r>
            <a:r>
              <a:rPr lang="en-US" altLang="zh-TW" sz="2200" dirty="0" smtClean="0"/>
              <a:t>]</a:t>
            </a:r>
            <a:r>
              <a:rPr lang="en-US" altLang="zh-TW" sz="2600" dirty="0" smtClean="0"/>
              <a:t>: </a:t>
            </a:r>
            <a:r>
              <a:rPr lang="en-US" altLang="zh-TW" sz="1500" dirty="0" smtClean="0"/>
              <a:t> </a:t>
            </a:r>
            <a:r>
              <a:rPr lang="en-US" altLang="zh-TW" sz="2600" dirty="0" smtClean="0"/>
              <a:t>Average charging time </a:t>
            </a:r>
            <a:endParaRPr lang="zh-TW" altLang="en-US" sz="2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763" y="2343180"/>
            <a:ext cx="92392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348880"/>
            <a:ext cx="113347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593" y="4016874"/>
            <a:ext cx="223837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016874"/>
            <a:ext cx="14478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6556" y="4140700"/>
            <a:ext cx="914400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3860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Region Priority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Determine the transmission priority.</a:t>
            </a:r>
          </a:p>
          <a:p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99" y="4437112"/>
            <a:ext cx="6731099" cy="1304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387337"/>
            <a:ext cx="7734300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222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Joint the </a:t>
            </a:r>
            <a:r>
              <a:rPr lang="en-US" altLang="zh-TW" dirty="0" smtClean="0"/>
              <a:t>residual </a:t>
            </a:r>
            <a:r>
              <a:rPr lang="en-US" altLang="zh-TW" dirty="0" smtClean="0"/>
              <a:t>energy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861248"/>
          </a:xfrm>
        </p:spPr>
        <p:txBody>
          <a:bodyPr>
            <a:normAutofit fontScale="77500" lnSpcReduction="20000"/>
          </a:bodyPr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sz="3000" dirty="0" smtClean="0"/>
          </a:p>
          <a:p>
            <a:endParaRPr lang="en-US" altLang="zh-TW" sz="3000" dirty="0" smtClean="0"/>
          </a:p>
          <a:p>
            <a:r>
              <a:rPr lang="en-US" altLang="zh-TW" sz="3000" dirty="0" smtClean="0"/>
              <a:t>E</a:t>
            </a:r>
            <a:r>
              <a:rPr lang="en-US" altLang="zh-TW" sz="2200" dirty="0" smtClean="0"/>
              <a:t>re</a:t>
            </a:r>
            <a:r>
              <a:rPr lang="en-US" altLang="zh-TW" sz="3000" dirty="0" smtClean="0"/>
              <a:t>: Remaining </a:t>
            </a:r>
            <a:r>
              <a:rPr lang="en-US" altLang="zh-TW" sz="3000" dirty="0"/>
              <a:t>energy of the node at the end of </a:t>
            </a:r>
            <a:r>
              <a:rPr lang="en-US" altLang="zh-TW" sz="3000" dirty="0" smtClean="0"/>
              <a:t/>
            </a:r>
            <a:br>
              <a:rPr lang="en-US" altLang="zh-TW" sz="3000" dirty="0" smtClean="0"/>
            </a:br>
            <a:r>
              <a:rPr lang="en-US" altLang="zh-TW" sz="3000" dirty="0" smtClean="0"/>
              <a:t>       the packet reception </a:t>
            </a:r>
            <a:r>
              <a:rPr lang="en-US" altLang="zh-TW" sz="3000" dirty="0"/>
              <a:t>from the sender</a:t>
            </a:r>
            <a:r>
              <a:rPr lang="en-US" altLang="zh-TW" sz="3000" dirty="0" smtClean="0"/>
              <a:t/>
            </a:r>
            <a:br>
              <a:rPr lang="en-US" altLang="zh-TW" sz="3000" dirty="0" smtClean="0"/>
            </a:br>
            <a:r>
              <a:rPr lang="en-US" altLang="zh-TW" sz="3000" dirty="0" err="1" smtClean="0"/>
              <a:t>E</a:t>
            </a:r>
            <a:r>
              <a:rPr lang="en-US" altLang="zh-TW" sz="2200" dirty="0" err="1" smtClean="0"/>
              <a:t>ta</a:t>
            </a:r>
            <a:r>
              <a:rPr lang="en-US" altLang="zh-TW" sz="3000" dirty="0" err="1" smtClean="0"/>
              <a:t>:</a:t>
            </a:r>
            <a:r>
              <a:rPr lang="en-US" altLang="zh-TW" sz="3000" dirty="0" err="1"/>
              <a:t>Energy</a:t>
            </a:r>
            <a:r>
              <a:rPr lang="en-US" altLang="zh-TW" sz="3000" dirty="0"/>
              <a:t> required to change state (from receive </a:t>
            </a:r>
            <a:r>
              <a:rPr lang="en-US" altLang="zh-TW" sz="3000" dirty="0" smtClean="0"/>
              <a:t/>
            </a:r>
            <a:br>
              <a:rPr lang="en-US" altLang="zh-TW" sz="3000" dirty="0" smtClean="0"/>
            </a:br>
            <a:r>
              <a:rPr lang="en-US" altLang="zh-TW" sz="3000" dirty="0" smtClean="0"/>
              <a:t>      to transmit)</a:t>
            </a:r>
            <a:br>
              <a:rPr lang="en-US" altLang="zh-TW" sz="3000" dirty="0" smtClean="0"/>
            </a:br>
            <a:r>
              <a:rPr lang="en-US" altLang="zh-TW" sz="3000" dirty="0" err="1" smtClean="0"/>
              <a:t>E</a:t>
            </a:r>
            <a:r>
              <a:rPr lang="en-US" altLang="zh-TW" sz="2200" dirty="0" err="1" smtClean="0"/>
              <a:t>tx</a:t>
            </a:r>
            <a:r>
              <a:rPr lang="en-US" altLang="zh-TW" sz="3000" dirty="0" err="1" smtClean="0"/>
              <a:t>:Energy</a:t>
            </a:r>
            <a:r>
              <a:rPr lang="en-US" altLang="zh-TW" sz="3000" dirty="0" smtClean="0"/>
              <a:t> required to send a data packet</a:t>
            </a:r>
            <a:br>
              <a:rPr lang="en-US" altLang="zh-TW" sz="3000" dirty="0" smtClean="0"/>
            </a:br>
            <a:r>
              <a:rPr lang="en-US" altLang="zh-TW" sz="3000" dirty="0" err="1" smtClean="0"/>
              <a:t>P</a:t>
            </a:r>
            <a:r>
              <a:rPr lang="en-US" altLang="zh-TW" sz="2200" dirty="0" err="1" smtClean="0"/>
              <a:t>rx</a:t>
            </a:r>
            <a:r>
              <a:rPr lang="en-US" altLang="zh-TW" sz="3000" dirty="0" err="1" smtClean="0"/>
              <a:t>:</a:t>
            </a:r>
            <a:r>
              <a:rPr lang="en-US" altLang="zh-TW" sz="3000" dirty="0" err="1"/>
              <a:t>Power</a:t>
            </a:r>
            <a:r>
              <a:rPr lang="en-US" altLang="zh-TW" sz="3000" dirty="0"/>
              <a:t> needed when the sensor is in receive </a:t>
            </a:r>
            <a:r>
              <a:rPr lang="en-US" altLang="zh-TW" sz="3000" dirty="0" smtClean="0"/>
              <a:t/>
            </a:r>
            <a:br>
              <a:rPr lang="en-US" altLang="zh-TW" sz="3000" dirty="0" smtClean="0"/>
            </a:br>
            <a:r>
              <a:rPr lang="en-US" altLang="zh-TW" sz="3000" dirty="0" smtClean="0"/>
              <a:t>      state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6"/>
            <a:ext cx="5544616" cy="302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608070"/>
            <a:ext cx="17907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9490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Choose β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/>
          </a:bodyPr>
          <a:lstStyle/>
          <a:p>
            <a:r>
              <a:rPr lang="en-US" altLang="zh-TW" sz="2200" dirty="0"/>
              <a:t>Efficiency (g) is the ratio of </a:t>
            </a:r>
            <a:r>
              <a:rPr lang="en-US" altLang="zh-TW" sz="2200" dirty="0" err="1"/>
              <a:t>goodput</a:t>
            </a:r>
            <a:r>
              <a:rPr lang="en-US" altLang="zh-TW" sz="2200" dirty="0"/>
              <a:t> (G) </a:t>
            </a:r>
            <a:r>
              <a:rPr lang="en-US" altLang="zh-TW" sz="2200" dirty="0" smtClean="0"/>
              <a:t>to</a:t>
            </a:r>
            <a:r>
              <a:rPr lang="zh-TW" altLang="en-US" sz="2200" dirty="0" smtClean="0"/>
              <a:t> </a:t>
            </a:r>
            <a:r>
              <a:rPr lang="en-US" altLang="zh-TW" sz="2200" dirty="0" smtClean="0"/>
              <a:t>throughput </a:t>
            </a:r>
            <a:r>
              <a:rPr lang="en-US" altLang="zh-TW" sz="2200" dirty="0"/>
              <a:t>(T</a:t>
            </a:r>
            <a:r>
              <a:rPr lang="en-US" altLang="zh-TW" sz="2200" dirty="0" smtClean="0"/>
              <a:t>)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en-US" altLang="zh-TW" dirty="0" smtClean="0"/>
          </a:p>
          <a:p>
            <a:pPr>
              <a:buNone/>
            </a:pPr>
            <a:endParaRPr lang="en-US" altLang="zh-TW" dirty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/>
          </a:p>
          <a:p>
            <a:pPr>
              <a:buNone/>
            </a:pPr>
            <a:endParaRPr lang="en-US" altLang="zh-TW" dirty="0" smtClean="0"/>
          </a:p>
          <a:p>
            <a:r>
              <a:rPr lang="en-US" altLang="zh-TW" dirty="0" smtClean="0"/>
              <a:t>Use </a:t>
            </a:r>
            <a:r>
              <a:rPr lang="en-US" altLang="zh-TW" u="sng" dirty="0" err="1" smtClean="0"/>
              <a:t>Qualnet</a:t>
            </a:r>
            <a:r>
              <a:rPr lang="en-US" altLang="zh-TW" u="sng" dirty="0" smtClean="0"/>
              <a:t> network </a:t>
            </a:r>
            <a:br>
              <a:rPr lang="en-US" altLang="zh-TW" u="sng" dirty="0" smtClean="0"/>
            </a:br>
            <a:r>
              <a:rPr lang="en-US" altLang="zh-TW" u="sng" dirty="0" smtClean="0"/>
              <a:t>simulator </a:t>
            </a:r>
            <a:r>
              <a:rPr lang="en-US" altLang="zh-TW" dirty="0" smtClean="0"/>
              <a:t>to assess </a:t>
            </a:r>
            <a:br>
              <a:rPr lang="en-US" altLang="zh-TW" dirty="0" smtClean="0"/>
            </a:br>
            <a:r>
              <a:rPr lang="en-US" altLang="zh-TW" dirty="0" smtClean="0"/>
              <a:t>the </a:t>
            </a:r>
            <a:r>
              <a:rPr lang="en-US" altLang="zh-TW" dirty="0"/>
              <a:t>performance </a:t>
            </a:r>
            <a:endParaRPr lang="en-US" altLang="zh-TW" dirty="0" smtClean="0"/>
          </a:p>
          <a:p>
            <a:r>
              <a:rPr lang="en-US" altLang="zh-TW" dirty="0" smtClean="0"/>
              <a:t>Choose β=0.6</a:t>
            </a:r>
            <a:endParaRPr lang="zh-TW" alt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44824"/>
            <a:ext cx="2873033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1844824"/>
            <a:ext cx="2743778" cy="240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1844824"/>
            <a:ext cx="2832919" cy="2369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984" y="4293096"/>
            <a:ext cx="3483250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15616" y="4149080"/>
            <a:ext cx="428054" cy="313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67944" y="4077072"/>
            <a:ext cx="428054" cy="313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20272" y="4077072"/>
            <a:ext cx="288032" cy="211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80112" y="6430681"/>
            <a:ext cx="423664" cy="31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Algorithm(1/2)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340768"/>
            <a:ext cx="5667375" cy="511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6687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Algorithm(2/2)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en-US" altLang="zh-TW" sz="2000" dirty="0" smtClean="0"/>
              <a:t>Node </a:t>
            </a:r>
            <a:r>
              <a:rPr lang="en-US" altLang="zh-TW" sz="2000" dirty="0"/>
              <a:t>can only wait </a:t>
            </a:r>
            <a:r>
              <a:rPr lang="en-US" altLang="zh-TW" sz="2000" dirty="0" smtClean="0"/>
              <a:t>for 3 </a:t>
            </a:r>
            <a:r>
              <a:rPr lang="en-US" altLang="zh-TW" sz="2000" dirty="0"/>
              <a:t>time </a:t>
            </a:r>
            <a:r>
              <a:rPr lang="en-US" altLang="zh-TW" sz="2000" dirty="0" smtClean="0"/>
              <a:t>slots.</a:t>
            </a:r>
          </a:p>
          <a:p>
            <a:r>
              <a:rPr lang="en-US" altLang="zh-TW" sz="2000" dirty="0" smtClean="0"/>
              <a:t>If node in R4</a:t>
            </a:r>
            <a:r>
              <a:rPr lang="en-US" altLang="zh-TW" sz="2000" dirty="0"/>
              <a:t>, it has to </a:t>
            </a:r>
            <a:r>
              <a:rPr lang="en-US" altLang="zh-TW" sz="2000" dirty="0" smtClean="0"/>
              <a:t>drop the </a:t>
            </a:r>
            <a:r>
              <a:rPr lang="en-US" altLang="zh-TW" sz="2000" dirty="0"/>
              <a:t>data packet since it has insufficient energy to wait </a:t>
            </a:r>
            <a:r>
              <a:rPr lang="en-US" altLang="zh-TW" sz="2000" dirty="0" smtClean="0"/>
              <a:t>for the </a:t>
            </a:r>
            <a:r>
              <a:rPr lang="en-US" altLang="zh-TW" sz="2000" dirty="0"/>
              <a:t>4th time slot to transmit. </a:t>
            </a:r>
            <a:endParaRPr lang="en-US" altLang="zh-TW" sz="2000" dirty="0" smtClean="0"/>
          </a:p>
          <a:p>
            <a:r>
              <a:rPr lang="en-US" altLang="zh-TW" sz="2000" dirty="0" smtClean="0"/>
              <a:t>If node </a:t>
            </a:r>
            <a:r>
              <a:rPr lang="en-US" altLang="zh-TW" sz="2000" dirty="0"/>
              <a:t>in R1, it will </a:t>
            </a:r>
            <a:r>
              <a:rPr lang="en-US" altLang="zh-TW" sz="2000" dirty="0" smtClean="0"/>
              <a:t>transmit the </a:t>
            </a:r>
            <a:r>
              <a:rPr lang="en-US" altLang="zh-TW" sz="2000" dirty="0"/>
              <a:t>data packet immediately upon receiving the </a:t>
            </a:r>
            <a:r>
              <a:rPr lang="en-US" altLang="zh-TW" sz="2000" dirty="0" smtClean="0"/>
              <a:t>data packet</a:t>
            </a:r>
            <a:r>
              <a:rPr lang="en-US" altLang="zh-TW" sz="2000" dirty="0"/>
              <a:t>. </a:t>
            </a:r>
            <a:endParaRPr lang="en-US" altLang="zh-TW" sz="2000" dirty="0" smtClean="0"/>
          </a:p>
          <a:p>
            <a:r>
              <a:rPr lang="en-US" altLang="zh-TW" sz="2000" dirty="0" smtClean="0"/>
              <a:t>If node in </a:t>
            </a:r>
            <a:r>
              <a:rPr lang="en-US" altLang="zh-TW" sz="2000" dirty="0"/>
              <a:t>R3, it will wait for 2 time slots in </a:t>
            </a:r>
            <a:r>
              <a:rPr lang="en-US" altLang="zh-TW" sz="2000" dirty="0" smtClean="0"/>
              <a:t>order to </a:t>
            </a:r>
            <a:r>
              <a:rPr lang="en-US" altLang="zh-TW" sz="2000" dirty="0"/>
              <a:t>overhear whether other nodes in R1 and R2 have </a:t>
            </a:r>
            <a:r>
              <a:rPr lang="en-US" altLang="zh-TW" sz="2000" dirty="0" smtClean="0"/>
              <a:t>relayed the </a:t>
            </a:r>
            <a:r>
              <a:rPr lang="en-US" altLang="zh-TW" sz="2000" dirty="0"/>
              <a:t>data packet. If it overhears that the data packet </a:t>
            </a:r>
            <a:r>
              <a:rPr lang="en-US" altLang="zh-TW" sz="2000" dirty="0" smtClean="0"/>
              <a:t>has already </a:t>
            </a:r>
            <a:r>
              <a:rPr lang="en-US" altLang="zh-TW" sz="2000" dirty="0"/>
              <a:t>made progress towards the sink, the node </a:t>
            </a:r>
            <a:r>
              <a:rPr lang="en-US" altLang="zh-TW" sz="2000" dirty="0" smtClean="0"/>
              <a:t>will not </a:t>
            </a:r>
            <a:r>
              <a:rPr lang="en-US" altLang="zh-TW" sz="2000" dirty="0"/>
              <a:t>relay the data packet.</a:t>
            </a:r>
            <a:endParaRPr lang="zh-TW" alt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005064"/>
            <a:ext cx="4905375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87406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Compare- OR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Opportunistic routing (OR)</a:t>
            </a:r>
          </a:p>
          <a:p>
            <a:pPr marL="0" indent="0">
              <a:buNone/>
            </a:pPr>
            <a:r>
              <a:rPr lang="en-US" altLang="zh-TW" dirty="0" smtClean="0"/>
              <a:t>    (1) </a:t>
            </a:r>
            <a:r>
              <a:rPr lang="en-US" altLang="zh-TW" dirty="0" err="1"/>
              <a:t>Regioning</a:t>
            </a:r>
            <a:r>
              <a:rPr lang="en-US" altLang="zh-TW" dirty="0"/>
              <a:t> helps to improve performance </a:t>
            </a:r>
            <a:r>
              <a:rPr lang="en-US" altLang="zh-TW" dirty="0" smtClean="0"/>
              <a:t>  </a:t>
            </a:r>
            <a:br>
              <a:rPr lang="en-US" altLang="zh-TW" dirty="0" smtClean="0"/>
            </a:br>
            <a:r>
              <a:rPr lang="en-US" altLang="zh-TW" dirty="0" smtClean="0"/>
              <a:t>          by grouping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    (2) </a:t>
            </a:r>
            <a:r>
              <a:rPr lang="en-US" altLang="zh-TW" dirty="0"/>
              <a:t>By considering residual energy, each WSN</a:t>
            </a:r>
            <a:r>
              <a:rPr lang="en-US" altLang="zh-TW" dirty="0" smtClean="0"/>
              <a:t>–</a:t>
            </a:r>
            <a:br>
              <a:rPr lang="en-US" altLang="zh-TW" dirty="0" smtClean="0"/>
            </a:br>
            <a:r>
              <a:rPr lang="en-US" altLang="zh-TW" dirty="0" smtClean="0"/>
              <a:t>          HEAP node has </a:t>
            </a:r>
            <a:r>
              <a:rPr lang="en-US" altLang="zh-TW" dirty="0"/>
              <a:t>a higher probability </a:t>
            </a:r>
            <a:r>
              <a:rPr lang="en-US" altLang="zh-TW" dirty="0" smtClean="0"/>
              <a:t>of </a:t>
            </a:r>
            <a:br>
              <a:rPr lang="en-US" altLang="zh-TW" dirty="0" smtClean="0"/>
            </a:br>
            <a:r>
              <a:rPr lang="en-US" altLang="zh-TW" dirty="0" smtClean="0"/>
              <a:t>          forwarding </a:t>
            </a:r>
            <a:r>
              <a:rPr lang="en-US" altLang="zh-TW" dirty="0"/>
              <a:t>the </a:t>
            </a:r>
            <a:r>
              <a:rPr lang="en-US" altLang="zh-TW" dirty="0" smtClean="0"/>
              <a:t>received packet</a:t>
            </a:r>
            <a:r>
              <a:rPr lang="en-US" altLang="zh-TW" dirty="0"/>
              <a:t>, thereby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          increasing </a:t>
            </a:r>
            <a:r>
              <a:rPr lang="en-US" altLang="zh-TW" dirty="0" err="1" smtClean="0"/>
              <a:t>goodput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772058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Compare-  GR-DD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Geographic Routing with Duplicate Detection (GR–DD</a:t>
            </a:r>
            <a:r>
              <a:rPr lang="en-US" altLang="zh-TW" dirty="0" smtClean="0"/>
              <a:t>)</a:t>
            </a:r>
          </a:p>
          <a:p>
            <a:pPr marL="0" indent="0">
              <a:buNone/>
            </a:pPr>
            <a:r>
              <a:rPr lang="en-US" altLang="zh-TW" dirty="0" smtClean="0"/>
              <a:t>    (1) </a:t>
            </a:r>
            <a:r>
              <a:rPr lang="en-US" altLang="zh-TW" dirty="0"/>
              <a:t>The receive period is fixed in GR–DD but is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          variable in EHOR</a:t>
            </a:r>
            <a:r>
              <a:rPr lang="en-US" altLang="zh-TW" dirty="0"/>
              <a:t>,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          thereby </a:t>
            </a:r>
            <a:r>
              <a:rPr lang="en-US" altLang="zh-TW" dirty="0"/>
              <a:t>reducing the number of MAC </a:t>
            </a:r>
            <a:r>
              <a:rPr lang="en-US" altLang="zh-TW" dirty="0" smtClean="0"/>
              <a:t>  </a:t>
            </a:r>
            <a:br>
              <a:rPr lang="en-US" altLang="zh-TW" dirty="0" smtClean="0"/>
            </a:br>
            <a:r>
              <a:rPr lang="en-US" altLang="zh-TW" dirty="0" smtClean="0"/>
              <a:t>          collisions through </a:t>
            </a:r>
            <a:r>
              <a:rPr lang="en-US" altLang="zh-TW" dirty="0"/>
              <a:t>using </a:t>
            </a:r>
            <a:r>
              <a:rPr lang="en-US" altLang="zh-TW" dirty="0" smtClean="0"/>
              <a:t>less transmissions </a:t>
            </a:r>
            <a:br>
              <a:rPr lang="en-US" altLang="zh-TW" dirty="0" smtClean="0"/>
            </a:br>
            <a:r>
              <a:rPr lang="en-US" altLang="zh-TW" dirty="0" smtClean="0"/>
              <a:t>          and </a:t>
            </a:r>
            <a:r>
              <a:rPr lang="en-US" altLang="zh-TW" dirty="0"/>
              <a:t>utilizing </a:t>
            </a:r>
            <a:r>
              <a:rPr lang="en-US" altLang="zh-TW" dirty="0" smtClean="0"/>
              <a:t>more long-distance </a:t>
            </a:r>
            <a:r>
              <a:rPr lang="en-US" altLang="zh-TW" dirty="0"/>
              <a:t>links.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22684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smtClean="0"/>
              <a:t>    (2) GR–DD </a:t>
            </a:r>
            <a:r>
              <a:rPr lang="en-US" altLang="zh-TW" dirty="0"/>
              <a:t>needs non-volatile memory as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          packets received need </a:t>
            </a:r>
            <a:r>
              <a:rPr lang="en-US" altLang="zh-TW" dirty="0"/>
              <a:t>to be stored in the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          buffer </a:t>
            </a:r>
            <a:r>
              <a:rPr lang="en-US" altLang="zh-TW" dirty="0"/>
              <a:t>for transmission in </a:t>
            </a:r>
            <a:r>
              <a:rPr lang="en-US" altLang="zh-TW" dirty="0" smtClean="0"/>
              <a:t>future. </a:t>
            </a:r>
            <a:br>
              <a:rPr lang="en-US" altLang="zh-TW" dirty="0" smtClean="0"/>
            </a:br>
            <a:r>
              <a:rPr lang="en-US" altLang="zh-TW" dirty="0" smtClean="0"/>
              <a:t>    (3)Unlike </a:t>
            </a:r>
            <a:r>
              <a:rPr lang="en-US" altLang="zh-TW" dirty="0"/>
              <a:t>EHOR, GR–DD is not </a:t>
            </a:r>
            <a:r>
              <a:rPr lang="en-US" altLang="zh-TW" dirty="0" smtClean="0"/>
              <a:t>an </a:t>
            </a:r>
            <a:br>
              <a:rPr lang="en-US" altLang="zh-TW" dirty="0" smtClean="0"/>
            </a:br>
            <a:r>
              <a:rPr lang="en-US" altLang="zh-TW" dirty="0" smtClean="0"/>
              <a:t>         opportunistic routing protocol </a:t>
            </a:r>
            <a:r>
              <a:rPr lang="en-US" altLang="zh-TW" dirty="0"/>
              <a:t>since it does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         not </a:t>
            </a:r>
            <a:r>
              <a:rPr lang="en-US" altLang="zh-TW" dirty="0"/>
              <a:t>attempt to overhear </a:t>
            </a:r>
            <a:r>
              <a:rPr lang="en-US" altLang="zh-TW" dirty="0" smtClean="0"/>
              <a:t>whether the  </a:t>
            </a:r>
            <a:br>
              <a:rPr lang="en-US" altLang="zh-TW" dirty="0" smtClean="0"/>
            </a:br>
            <a:r>
              <a:rPr lang="en-US" altLang="zh-TW" dirty="0" smtClean="0"/>
              <a:t>         packet </a:t>
            </a:r>
            <a:r>
              <a:rPr lang="en-US" altLang="zh-TW" dirty="0"/>
              <a:t>has already made progress </a:t>
            </a:r>
            <a:r>
              <a:rPr lang="en-US" altLang="zh-TW" dirty="0" smtClean="0"/>
              <a:t>before </a:t>
            </a:r>
            <a:br>
              <a:rPr lang="en-US" altLang="zh-TW" dirty="0" smtClean="0"/>
            </a:br>
            <a:r>
              <a:rPr lang="en-US" altLang="zh-TW" dirty="0" smtClean="0"/>
              <a:t>         transmission.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84136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</a:p>
          <a:p>
            <a:r>
              <a:rPr lang="en-US" altLang="zh-TW" dirty="0" smtClean="0"/>
              <a:t>Purpose</a:t>
            </a:r>
          </a:p>
          <a:p>
            <a:r>
              <a:rPr lang="en-US" altLang="zh-TW" dirty="0" smtClean="0"/>
              <a:t>System model</a:t>
            </a:r>
          </a:p>
          <a:p>
            <a:r>
              <a:rPr lang="en-US" altLang="zh-TW" dirty="0" smtClean="0"/>
              <a:t>Protocol</a:t>
            </a:r>
          </a:p>
          <a:p>
            <a:r>
              <a:rPr lang="en-US" altLang="zh-TW" dirty="0" smtClean="0"/>
              <a:t>Compare</a:t>
            </a:r>
          </a:p>
          <a:p>
            <a:r>
              <a:rPr lang="en-US" altLang="zh-TW" dirty="0" smtClean="0"/>
              <a:t>Conclusion</a:t>
            </a:r>
            <a:endParaRPr lang="en-US" altLang="zh-TW" dirty="0" smtClean="0"/>
          </a:p>
          <a:p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76478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Compare- WSF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TW" sz="2000" dirty="0"/>
              <a:t>Wakeup Schedule </a:t>
            </a:r>
            <a:r>
              <a:rPr lang="en-US" altLang="zh-TW" sz="2000" dirty="0" smtClean="0"/>
              <a:t>Function(WSF)</a:t>
            </a:r>
          </a:p>
          <a:p>
            <a:pPr marL="0" indent="0">
              <a:buNone/>
            </a:pPr>
            <a:r>
              <a:rPr lang="en-US" altLang="zh-TW" sz="2000" dirty="0" smtClean="0"/>
              <a:t>    (1) </a:t>
            </a:r>
            <a:r>
              <a:rPr lang="en-US" altLang="zh-TW" sz="2000" dirty="0"/>
              <a:t>A successful data transmission requires </a:t>
            </a:r>
            <a:r>
              <a:rPr lang="en-US" altLang="zh-TW" sz="2000" dirty="0" smtClean="0"/>
              <a:t>the reception of three packets: </a:t>
            </a:r>
            <a:br>
              <a:rPr lang="en-US" altLang="zh-TW" sz="2000" dirty="0" smtClean="0"/>
            </a:br>
            <a:r>
              <a:rPr lang="en-US" altLang="zh-TW" sz="2000" dirty="0" smtClean="0"/>
              <a:t>          the beacon packet, the data packet and the ACK packet. there </a:t>
            </a:r>
            <a:r>
              <a:rPr lang="en-US" altLang="zh-TW" sz="2000" dirty="0"/>
              <a:t>would be </a:t>
            </a:r>
            <a:r>
              <a:rPr lang="en-US" altLang="zh-TW" sz="2000" dirty="0" smtClean="0"/>
              <a:t/>
            </a:r>
            <a:br>
              <a:rPr lang="en-US" altLang="zh-TW" sz="2000" dirty="0" smtClean="0"/>
            </a:br>
            <a:r>
              <a:rPr lang="en-US" altLang="zh-TW" sz="2000" dirty="0" smtClean="0"/>
              <a:t>          duplicate packets since the </a:t>
            </a:r>
            <a:r>
              <a:rPr lang="en-US" altLang="zh-TW" sz="2000" dirty="0"/>
              <a:t>sender has to retransmit the packet to </a:t>
            </a:r>
            <a:r>
              <a:rPr lang="en-US" altLang="zh-TW" sz="2000" dirty="0" smtClean="0"/>
              <a:t/>
            </a:r>
            <a:br>
              <a:rPr lang="en-US" altLang="zh-TW" sz="2000" dirty="0" smtClean="0"/>
            </a:br>
            <a:r>
              <a:rPr lang="en-US" altLang="zh-TW" sz="2000" dirty="0" smtClean="0"/>
              <a:t>          possibly another </a:t>
            </a:r>
            <a:r>
              <a:rPr lang="en-US" altLang="zh-TW" sz="2000" dirty="0"/>
              <a:t>forwarder. </a:t>
            </a:r>
            <a:r>
              <a:rPr lang="en-US" altLang="zh-TW" sz="2000" dirty="0"/>
              <a:t/>
            </a:r>
            <a:br>
              <a:rPr lang="en-US" altLang="zh-TW" sz="2000" dirty="0"/>
            </a:br>
            <a:r>
              <a:rPr lang="en-US" altLang="zh-TW" sz="2000" dirty="0" smtClean="0"/>
              <a:t>         For </a:t>
            </a:r>
            <a:r>
              <a:rPr lang="en-US" altLang="zh-TW" sz="2000" dirty="0"/>
              <a:t>EHOR, </a:t>
            </a:r>
            <a:r>
              <a:rPr lang="en-US" altLang="zh-TW" sz="2000" dirty="0" smtClean="0"/>
              <a:t>only </a:t>
            </a:r>
            <a:r>
              <a:rPr lang="en-US" altLang="zh-TW" sz="2000" dirty="0"/>
              <a:t>the reception of the data </a:t>
            </a:r>
            <a:r>
              <a:rPr lang="en-US" altLang="zh-TW" sz="2000" dirty="0" smtClean="0"/>
              <a:t>packet.</a:t>
            </a:r>
          </a:p>
          <a:p>
            <a:pPr marL="0" indent="0">
              <a:buNone/>
            </a:pPr>
            <a:r>
              <a:rPr lang="en-US" altLang="zh-TW" sz="2000" dirty="0" smtClean="0"/>
              <a:t>   (2)EHOR</a:t>
            </a:r>
            <a:r>
              <a:rPr lang="en-US" altLang="zh-TW" sz="2000" dirty="0"/>
              <a:t>, like other OR schemes in general, uses the </a:t>
            </a:r>
            <a:r>
              <a:rPr lang="en-US" altLang="zh-TW" sz="2000" dirty="0" smtClean="0"/>
              <a:t>broadcast nature </a:t>
            </a:r>
            <a:r>
              <a:rPr lang="en-US" altLang="zh-TW" sz="2000" dirty="0"/>
              <a:t>of the </a:t>
            </a:r>
            <a:r>
              <a:rPr lang="en-US" altLang="zh-TW" sz="2000" dirty="0" smtClean="0"/>
              <a:t/>
            </a:r>
            <a:br>
              <a:rPr lang="en-US" altLang="zh-TW" sz="2000" dirty="0" smtClean="0"/>
            </a:br>
            <a:r>
              <a:rPr lang="en-US" altLang="zh-TW" sz="2000" dirty="0" smtClean="0"/>
              <a:t>        wireless </a:t>
            </a:r>
            <a:r>
              <a:rPr lang="en-US" altLang="zh-TW" sz="2000" dirty="0"/>
              <a:t>medium to send the </a:t>
            </a:r>
            <a:r>
              <a:rPr lang="en-US" altLang="zh-TW" sz="2000" dirty="0" smtClean="0"/>
              <a:t>packets to </a:t>
            </a:r>
            <a:r>
              <a:rPr lang="en-US" altLang="zh-TW" sz="2000" dirty="0"/>
              <a:t>as many forwarding nodes as </a:t>
            </a:r>
            <a:r>
              <a:rPr lang="en-US" altLang="zh-TW" sz="2000" dirty="0" smtClean="0"/>
              <a:t/>
            </a:r>
            <a:br>
              <a:rPr lang="en-US" altLang="zh-TW" sz="2000" dirty="0" smtClean="0"/>
            </a:br>
            <a:r>
              <a:rPr lang="en-US" altLang="zh-TW" sz="2000" dirty="0" smtClean="0"/>
              <a:t>        possible while WSF uses </a:t>
            </a:r>
            <a:r>
              <a:rPr lang="en-US" altLang="zh-TW" sz="2000" dirty="0"/>
              <a:t>unicast routing.</a:t>
            </a:r>
            <a:endParaRPr lang="zh-TW" altLang="en-US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365104"/>
            <a:ext cx="8712969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1901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single-source</a:t>
            </a:r>
            <a:br>
              <a:rPr lang="en-US" altLang="zh-TW" dirty="0" smtClean="0"/>
            </a:br>
            <a:r>
              <a:rPr lang="en-US" altLang="zh-TW" dirty="0" smtClean="0"/>
              <a:t>n </a:t>
            </a:r>
            <a:r>
              <a:rPr lang="en-US" altLang="zh-TW" dirty="0"/>
              <a:t>= 20–300, ns = 1</a:t>
            </a:r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437112"/>
            <a:ext cx="4680520" cy="2259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52" y="1412776"/>
            <a:ext cx="3600400" cy="3061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矩形 3"/>
          <p:cNvSpPr/>
          <p:nvPr/>
        </p:nvSpPr>
        <p:spPr>
          <a:xfrm>
            <a:off x="611560" y="5080436"/>
            <a:ext cx="79928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pic>
        <p:nvPicPr>
          <p:cNvPr id="7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356" y="1508488"/>
            <a:ext cx="3367567" cy="2870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39029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varying number of source </a:t>
            </a:r>
            <a:r>
              <a:rPr lang="en-US" altLang="zh-TW" dirty="0" smtClean="0"/>
              <a:t>nodes</a:t>
            </a:r>
            <a:br>
              <a:rPr lang="en-US" altLang="zh-TW" dirty="0" smtClean="0"/>
            </a:br>
            <a:r>
              <a:rPr lang="en-US" altLang="zh-TW" dirty="0"/>
              <a:t>n = 300, ns = 20– 300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409728"/>
            <a:ext cx="4248472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580" y="1642851"/>
            <a:ext cx="3312368" cy="2792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671431"/>
            <a:ext cx="3446140" cy="2734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91471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Use </a:t>
            </a:r>
            <a:r>
              <a:rPr lang="en-US" altLang="zh-TW" dirty="0"/>
              <a:t>a </a:t>
            </a:r>
            <a:r>
              <a:rPr lang="en-US" altLang="zh-TW" dirty="0" err="1"/>
              <a:t>regioning</a:t>
            </a:r>
            <a:r>
              <a:rPr lang="en-US" altLang="zh-TW" dirty="0"/>
              <a:t> approach to group nodes together in </a:t>
            </a:r>
            <a:r>
              <a:rPr lang="en-US" altLang="zh-TW" dirty="0" smtClean="0"/>
              <a:t>EHOR to </a:t>
            </a:r>
            <a:r>
              <a:rPr lang="en-US" altLang="zh-TW" dirty="0"/>
              <a:t>reduce delay and improve </a:t>
            </a:r>
            <a:r>
              <a:rPr lang="en-US" altLang="zh-TW" dirty="0" err="1" smtClean="0"/>
              <a:t>goodput</a:t>
            </a:r>
            <a:endParaRPr lang="en-US" altLang="zh-TW" dirty="0" smtClean="0"/>
          </a:p>
          <a:p>
            <a:r>
              <a:rPr lang="en-US" altLang="zh-TW" dirty="0" smtClean="0"/>
              <a:t>Improve </a:t>
            </a:r>
            <a:r>
              <a:rPr lang="en-US" altLang="zh-TW" dirty="0"/>
              <a:t>EHOR’s performance by taking into </a:t>
            </a:r>
            <a:r>
              <a:rPr lang="en-US" altLang="zh-TW" dirty="0" smtClean="0"/>
              <a:t>consideration the </a:t>
            </a:r>
            <a:r>
              <a:rPr lang="en-US" altLang="zh-TW" dirty="0"/>
              <a:t>amount of residual energy in each node </a:t>
            </a:r>
            <a:r>
              <a:rPr lang="en-US" altLang="zh-TW" dirty="0" smtClean="0"/>
              <a:t>in</a:t>
            </a:r>
          </a:p>
          <a:p>
            <a:r>
              <a:rPr lang="en-US" altLang="zh-TW" dirty="0" smtClean="0"/>
              <a:t>EHOR achieves </a:t>
            </a:r>
            <a:r>
              <a:rPr lang="en-US" altLang="zh-TW" dirty="0"/>
              <a:t>high </a:t>
            </a:r>
            <a:r>
              <a:rPr lang="en-US" altLang="zh-TW" dirty="0" err="1"/>
              <a:t>goodput</a:t>
            </a:r>
            <a:r>
              <a:rPr lang="en-US" altLang="zh-TW" dirty="0"/>
              <a:t>, efficiency, data delivery ratio </a:t>
            </a:r>
            <a:r>
              <a:rPr lang="en-US" altLang="zh-TW" dirty="0" smtClean="0"/>
              <a:t>and fairness</a:t>
            </a:r>
            <a:r>
              <a:rPr lang="en-US" altLang="zh-TW" dirty="0"/>
              <a:t>.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51158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Intoduction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To Extending network Lifetime. </a:t>
            </a:r>
            <a:br>
              <a:rPr lang="en-US" altLang="zh-TW" dirty="0" smtClean="0"/>
            </a:br>
            <a:r>
              <a:rPr lang="en-US" altLang="zh-TW" dirty="0" smtClean="0"/>
              <a:t>The finite energy sources (e.g. Batteries)</a:t>
            </a:r>
            <a:r>
              <a:rPr lang="en-US" altLang="zh-TW" dirty="0"/>
              <a:t> </a:t>
            </a:r>
            <a:r>
              <a:rPr lang="en-US" altLang="zh-TW" dirty="0" smtClean="0"/>
              <a:t>will restrict to lifetime.</a:t>
            </a:r>
          </a:p>
          <a:p>
            <a:r>
              <a:rPr lang="en-US" altLang="zh-TW" dirty="0" smtClean="0"/>
              <a:t>Using ambient energy harvesting technologies.</a:t>
            </a:r>
            <a:br>
              <a:rPr lang="en-US" altLang="zh-TW" dirty="0" smtClean="0"/>
            </a:br>
            <a:r>
              <a:rPr lang="en-US" altLang="zh-TW" dirty="0" smtClean="0"/>
              <a:t>Make it possible for sensor nodes to rely on energy harvesting devices for power.</a:t>
            </a:r>
            <a:br>
              <a:rPr lang="en-US" altLang="zh-TW" dirty="0" smtClean="0"/>
            </a:br>
            <a:r>
              <a:rPr lang="en-US" altLang="zh-TW" dirty="0" smtClean="0"/>
              <a:t>(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)   Power from environment(e.g. Solar, Wind….)</a:t>
            </a:r>
            <a:br>
              <a:rPr lang="en-US" altLang="zh-TW" dirty="0" smtClean="0"/>
            </a:br>
            <a:r>
              <a:rPr lang="en-US" altLang="zh-TW" dirty="0" smtClean="0"/>
              <a:t>(ii)  Without human intervention to change     </a:t>
            </a:r>
            <a:br>
              <a:rPr lang="en-US" altLang="zh-TW" dirty="0" smtClean="0"/>
            </a:br>
            <a:r>
              <a:rPr lang="en-US" altLang="zh-TW" dirty="0" smtClean="0"/>
              <a:t>       batteries.</a:t>
            </a:r>
            <a:br>
              <a:rPr lang="en-US" altLang="zh-TW" dirty="0" smtClean="0"/>
            </a:br>
            <a:r>
              <a:rPr lang="en-US" altLang="zh-TW" dirty="0" smtClean="0"/>
              <a:t>(iii) Perpetually using.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9938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Purpose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EHOR increases </a:t>
            </a:r>
            <a:r>
              <a:rPr lang="en-US" altLang="zh-TW" dirty="0" err="1" smtClean="0"/>
              <a:t>goodput</a:t>
            </a:r>
            <a:r>
              <a:rPr lang="en-US" altLang="zh-TW" dirty="0" smtClean="0"/>
              <a:t> and efficiency. Compared to traditional opportunistic routing protocols and other non-opportunistic routing protocols suited for WSN–HEAP (</a:t>
            </a:r>
            <a:r>
              <a:rPr lang="en-US" altLang="zh-TW" sz="2600" dirty="0" smtClean="0"/>
              <a:t>Sensor networks powered by ambient energy harvesting</a:t>
            </a:r>
            <a:r>
              <a:rPr lang="en-US" altLang="zh-TW" dirty="0" smtClean="0"/>
              <a:t>).</a:t>
            </a:r>
          </a:p>
          <a:p>
            <a:endParaRPr lang="zh-TW" altLang="en-US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50234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WSN–HEAP node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Once </a:t>
            </a:r>
            <a:r>
              <a:rPr lang="en-US" altLang="zh-TW" dirty="0"/>
              <a:t>the stored energy reaches an useful </a:t>
            </a:r>
            <a:r>
              <a:rPr lang="en-US" altLang="zh-TW" dirty="0" smtClean="0"/>
              <a:t>level, the </a:t>
            </a:r>
            <a:r>
              <a:rPr lang="en-US" altLang="zh-TW" dirty="0"/>
              <a:t>node will be operable. During the charging phase, </a:t>
            </a:r>
            <a:r>
              <a:rPr lang="en-US" altLang="zh-TW" dirty="0" smtClean="0"/>
              <a:t>the node </a:t>
            </a:r>
            <a:r>
              <a:rPr lang="en-US" altLang="zh-TW" dirty="0"/>
              <a:t>is idle</a:t>
            </a:r>
            <a:r>
              <a:rPr lang="en-US" altLang="zh-TW" dirty="0" smtClean="0"/>
              <a:t>.</a:t>
            </a:r>
            <a:br>
              <a:rPr lang="en-US" altLang="zh-TW" dirty="0" smtClean="0"/>
            </a:br>
            <a:endParaRPr lang="en-US" altLang="zh-TW" dirty="0" smtClean="0"/>
          </a:p>
          <a:p>
            <a:r>
              <a:rPr lang="en-US" altLang="zh-TW" dirty="0" smtClean="0"/>
              <a:t>the </a:t>
            </a:r>
            <a:r>
              <a:rPr lang="en-US" altLang="zh-TW" dirty="0"/>
              <a:t>wakeup timings of the sensor </a:t>
            </a:r>
            <a:r>
              <a:rPr lang="en-US" altLang="zh-TW" dirty="0" smtClean="0"/>
              <a:t>nodes cannot </a:t>
            </a:r>
            <a:r>
              <a:rPr lang="en-US" altLang="zh-TW" dirty="0"/>
              <a:t>be predicted in advance because the </a:t>
            </a:r>
            <a:r>
              <a:rPr lang="en-US" altLang="zh-TW" dirty="0" smtClean="0"/>
              <a:t>time required to </a:t>
            </a:r>
            <a:r>
              <a:rPr lang="en-US" altLang="zh-TW" dirty="0"/>
              <a:t>charge up the sensor node fully is dependent on </a:t>
            </a:r>
            <a:r>
              <a:rPr lang="en-US" altLang="zh-TW" dirty="0" smtClean="0"/>
              <a:t>environmental factors</a:t>
            </a:r>
            <a:r>
              <a:rPr lang="en-US" altLang="zh-TW" dirty="0"/>
              <a:t>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40579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Types of Node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Relay, Source and Sink nodes</a:t>
            </a:r>
          </a:p>
          <a:p>
            <a:r>
              <a:rPr lang="en-US" altLang="zh-TW" dirty="0" smtClean="0"/>
              <a:t>Node Status: charging</a:t>
            </a:r>
            <a:r>
              <a:rPr lang="en-US" altLang="zh-TW" dirty="0"/>
              <a:t>, receive and </a:t>
            </a:r>
            <a:r>
              <a:rPr lang="en-US" altLang="zh-TW" dirty="0" smtClean="0"/>
              <a:t>transmit</a:t>
            </a:r>
            <a:br>
              <a:rPr lang="en-US" altLang="zh-TW" dirty="0" smtClean="0"/>
            </a:br>
            <a:r>
              <a:rPr lang="en-US" altLang="zh-TW" dirty="0" smtClean="0"/>
              <a:t> 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8840" y="1268760"/>
            <a:ext cx="3240360" cy="834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80928"/>
            <a:ext cx="7892564" cy="3695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4419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dirty="0" smtClean="0"/>
              <a:t>Energy Harvesting Opportunistic Routing Protocol (EHOR)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571500" indent="-571500">
              <a:buAutoNum type="romanLcParenBoth"/>
            </a:pPr>
            <a:r>
              <a:rPr lang="en-US" altLang="zh-TW" dirty="0" smtClean="0"/>
              <a:t>Partitions nodes into regions. </a:t>
            </a:r>
            <a:br>
              <a:rPr lang="en-US" altLang="zh-TW" dirty="0" smtClean="0"/>
            </a:br>
            <a:r>
              <a:rPr lang="en-US" altLang="zh-TW" dirty="0" smtClean="0"/>
              <a:t>region-based approach by </a:t>
            </a:r>
            <a:r>
              <a:rPr lang="en-US" altLang="zh-TW" dirty="0"/>
              <a:t>grouping nodes together to reduce delay </a:t>
            </a:r>
            <a:r>
              <a:rPr lang="en-US" altLang="zh-TW" dirty="0" smtClean="0"/>
              <a:t>and increase </a:t>
            </a:r>
            <a:r>
              <a:rPr lang="en-US" altLang="zh-TW" dirty="0" err="1" smtClean="0"/>
              <a:t>goodput</a:t>
            </a:r>
            <a:r>
              <a:rPr lang="en-US" altLang="zh-TW" dirty="0"/>
              <a:t>.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en-US" altLang="zh-TW" dirty="0" smtClean="0"/>
          </a:p>
          <a:p>
            <a:pPr marL="571500" indent="-571500">
              <a:buAutoNum type="romanLcParenBoth"/>
            </a:pPr>
            <a:r>
              <a:rPr lang="en-US" altLang="zh-TW" dirty="0" smtClean="0"/>
              <a:t>Assigns transmission priorities to regions, taking into consideration proximity to the sink and residual energy.</a:t>
            </a:r>
          </a:p>
        </p:txBody>
      </p:sp>
    </p:spTree>
    <p:extLst>
      <p:ext uri="{BB962C8B-B14F-4D97-AF65-F5344CB8AC3E}">
        <p14:creationId xmlns:p14="http://schemas.microsoft.com/office/powerpoint/2010/main" val="509847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Principle(1/2)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Maximize </a:t>
            </a:r>
            <a:r>
              <a:rPr lang="en-US" altLang="zh-TW" dirty="0" err="1"/>
              <a:t>goodput</a:t>
            </a:r>
            <a:r>
              <a:rPr lang="en-US" altLang="zh-TW" dirty="0"/>
              <a:t>: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increase (</a:t>
            </a:r>
            <a:r>
              <a:rPr lang="en-US" altLang="zh-TW" dirty="0" err="1"/>
              <a:t>i</a:t>
            </a:r>
            <a:r>
              <a:rPr lang="en-US" altLang="zh-TW" dirty="0"/>
              <a:t>) </a:t>
            </a:r>
            <a:r>
              <a:rPr lang="en-US" altLang="zh-TW" dirty="0" smtClean="0"/>
              <a:t>the number </a:t>
            </a:r>
            <a:r>
              <a:rPr lang="en-US" altLang="zh-TW" dirty="0"/>
              <a:t>of WSN–HEAP nodes </a:t>
            </a:r>
            <a:r>
              <a:rPr lang="en-US" altLang="zh-TW" dirty="0" smtClean="0"/>
              <a:t>or (ii</a:t>
            </a:r>
            <a:r>
              <a:rPr lang="en-US" altLang="zh-TW" dirty="0"/>
              <a:t>) the average </a:t>
            </a:r>
            <a:r>
              <a:rPr lang="en-US" altLang="zh-TW" dirty="0" smtClean="0"/>
              <a:t>energy harvesting </a:t>
            </a:r>
            <a:r>
              <a:rPr lang="en-US" altLang="zh-TW" dirty="0"/>
              <a:t>rate (by using better energy harvesters).</a:t>
            </a:r>
          </a:p>
          <a:p>
            <a:r>
              <a:rPr lang="en-US" altLang="zh-TW" dirty="0" smtClean="0"/>
              <a:t>Maximize </a:t>
            </a:r>
            <a:r>
              <a:rPr lang="en-US" altLang="zh-TW" dirty="0"/>
              <a:t>data delivery </a:t>
            </a:r>
            <a:r>
              <a:rPr lang="en-US" altLang="zh-TW" dirty="0" smtClean="0"/>
              <a:t>ratio:</a:t>
            </a:r>
            <a:br>
              <a:rPr lang="en-US" altLang="zh-TW" dirty="0" smtClean="0"/>
            </a:br>
            <a:r>
              <a:rPr lang="en-US" altLang="zh-TW" dirty="0" smtClean="0"/>
              <a:t>minimizing </a:t>
            </a:r>
            <a:r>
              <a:rPr lang="en-US" altLang="zh-TW" dirty="0"/>
              <a:t>the number of lost packets.</a:t>
            </a:r>
          </a:p>
          <a:p>
            <a:r>
              <a:rPr lang="en-US" altLang="zh-TW" dirty="0" smtClean="0"/>
              <a:t>Maximize </a:t>
            </a:r>
            <a:r>
              <a:rPr lang="en-US" altLang="zh-TW" dirty="0"/>
              <a:t>efficiency: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minimize the number of </a:t>
            </a:r>
            <a:r>
              <a:rPr lang="en-US" altLang="zh-TW" dirty="0"/>
              <a:t>duplicate </a:t>
            </a:r>
            <a:r>
              <a:rPr lang="en-US" altLang="zh-TW" dirty="0" smtClean="0"/>
              <a:t>packets to sink.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62253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Principle(2/2)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Maximize fairness</a:t>
            </a:r>
            <a:r>
              <a:rPr lang="en-US" altLang="zh-TW" dirty="0" smtClean="0"/>
              <a:t>:</a:t>
            </a:r>
            <a:br>
              <a:rPr lang="en-US" altLang="zh-TW" dirty="0" smtClean="0"/>
            </a:br>
            <a:r>
              <a:rPr lang="en-US" altLang="zh-TW" dirty="0" smtClean="0"/>
              <a:t>Jain’s </a:t>
            </a:r>
            <a:r>
              <a:rPr lang="en-US" altLang="zh-TW" dirty="0"/>
              <a:t>fairness </a:t>
            </a:r>
            <a:r>
              <a:rPr lang="en-US" altLang="zh-TW" dirty="0" smtClean="0"/>
              <a:t>metric</a:t>
            </a:r>
            <a:br>
              <a:rPr lang="en-US" altLang="zh-TW" dirty="0" smtClean="0"/>
            </a:br>
            <a:r>
              <a:rPr lang="en-US" altLang="zh-TW" sz="2000" dirty="0" err="1" smtClean="0"/>
              <a:t>Gi</a:t>
            </a:r>
            <a:r>
              <a:rPr lang="en-US" altLang="zh-TW" sz="2000" dirty="0" smtClean="0"/>
              <a:t> : </a:t>
            </a:r>
            <a:r>
              <a:rPr lang="en-US" altLang="zh-TW" sz="2000" dirty="0" err="1" smtClean="0"/>
              <a:t>goodput</a:t>
            </a:r>
            <a:r>
              <a:rPr lang="en-US" altLang="zh-TW" sz="2000" dirty="0" smtClean="0"/>
              <a:t> of  </a:t>
            </a:r>
            <a:r>
              <a:rPr lang="en-US" altLang="zh-TW" sz="2000" dirty="0" err="1" smtClean="0"/>
              <a:t>ith</a:t>
            </a:r>
            <a:r>
              <a:rPr lang="en-US" altLang="zh-TW" sz="2000" dirty="0" smtClean="0"/>
              <a:t> sensor node</a:t>
            </a:r>
            <a:br>
              <a:rPr lang="en-US" altLang="zh-TW" sz="2000" dirty="0" smtClean="0"/>
            </a:br>
            <a:r>
              <a:rPr lang="en-US" altLang="zh-TW" sz="2000" dirty="0" smtClean="0"/>
              <a:t>n</a:t>
            </a:r>
            <a:r>
              <a:rPr lang="en-US" altLang="zh-TW" sz="1400" dirty="0" smtClean="0"/>
              <a:t>s</a:t>
            </a:r>
            <a:r>
              <a:rPr lang="en-US" altLang="zh-TW" sz="2000" dirty="0" smtClean="0"/>
              <a:t> : number of sensor nodes</a:t>
            </a:r>
            <a:endParaRPr lang="en-US" altLang="zh-TW" dirty="0" smtClean="0"/>
          </a:p>
          <a:p>
            <a:r>
              <a:rPr lang="en-US" altLang="zh-TW" dirty="0"/>
              <a:t>If the sink receives the same amount </a:t>
            </a:r>
            <a:r>
              <a:rPr lang="en-US" altLang="zh-TW" dirty="0" smtClean="0"/>
              <a:t>of data </a:t>
            </a:r>
            <a:r>
              <a:rPr lang="en-US" altLang="zh-TW" dirty="0"/>
              <a:t>from all the sensor nodes, F is 1. If the sink </a:t>
            </a:r>
            <a:r>
              <a:rPr lang="en-US" altLang="zh-TW" dirty="0" smtClean="0"/>
              <a:t>receives data </a:t>
            </a:r>
            <a:r>
              <a:rPr lang="en-US" altLang="zh-TW" dirty="0"/>
              <a:t>from only one node, then </a:t>
            </a:r>
            <a:r>
              <a:rPr lang="en-US" altLang="zh-TW" dirty="0" smtClean="0"/>
              <a:t>F</a:t>
            </a:r>
            <a:r>
              <a:rPr lang="zh-TW" altLang="en-US" sz="2800" dirty="0" smtClean="0"/>
              <a:t>→</a:t>
            </a:r>
            <a:r>
              <a:rPr lang="en-US" altLang="zh-TW" dirty="0" smtClean="0"/>
              <a:t>0 </a:t>
            </a:r>
            <a:r>
              <a:rPr lang="en-US" altLang="zh-TW" dirty="0"/>
              <a:t>as </a:t>
            </a:r>
            <a:r>
              <a:rPr lang="en-US" altLang="zh-TW" dirty="0" smtClean="0"/>
              <a:t>n</a:t>
            </a:r>
            <a:r>
              <a:rPr lang="zh-TW" altLang="en-US" sz="2800" dirty="0"/>
              <a:t>→</a:t>
            </a:r>
            <a:r>
              <a:rPr lang="zh-TW" altLang="en-US" dirty="0"/>
              <a:t>∞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849623"/>
            <a:ext cx="2016224" cy="988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2505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</TotalTime>
  <Words>494</Words>
  <Application>Microsoft Office PowerPoint</Application>
  <PresentationFormat>如螢幕大小 (4:3)</PresentationFormat>
  <Paragraphs>89</Paragraphs>
  <Slides>23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24" baseType="lpstr">
      <vt:lpstr>Office 佈景主題</vt:lpstr>
      <vt:lpstr>Opportunistic routing in wireless sensor networks powered by ambient energy harvesting </vt:lpstr>
      <vt:lpstr>Outline</vt:lpstr>
      <vt:lpstr>Intoduction</vt:lpstr>
      <vt:lpstr>Purpose</vt:lpstr>
      <vt:lpstr>WSN–HEAP node</vt:lpstr>
      <vt:lpstr>Types of Node</vt:lpstr>
      <vt:lpstr>Energy Harvesting Opportunistic Routing Protocol (EHOR)</vt:lpstr>
      <vt:lpstr>Principle(1/2)</vt:lpstr>
      <vt:lpstr>Principle(2/2)</vt:lpstr>
      <vt:lpstr>Regioning in EHOR</vt:lpstr>
      <vt:lpstr>Region ID</vt:lpstr>
      <vt:lpstr>Region Priority</vt:lpstr>
      <vt:lpstr>Joint the residual energy</vt:lpstr>
      <vt:lpstr>Choose β</vt:lpstr>
      <vt:lpstr>Algorithm(1/2)</vt:lpstr>
      <vt:lpstr>Algorithm(2/2)</vt:lpstr>
      <vt:lpstr>Compare- OR</vt:lpstr>
      <vt:lpstr>Compare-  GR-DD</vt:lpstr>
      <vt:lpstr>PowerPoint 簡報</vt:lpstr>
      <vt:lpstr>Compare- WSF</vt:lpstr>
      <vt:lpstr>single-source n = 20–300, ns = 1</vt:lpstr>
      <vt:lpstr>varying number of source nodes n = 300, ns = 20– 300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Opportunistic routing in wireless sensor networks powered by ambient energy harvesting</dc:title>
  <dc:creator>small</dc:creator>
  <cp:lastModifiedBy>small</cp:lastModifiedBy>
  <cp:revision>42</cp:revision>
  <dcterms:created xsi:type="dcterms:W3CDTF">2012-10-16T08:46:09Z</dcterms:created>
  <dcterms:modified xsi:type="dcterms:W3CDTF">2012-10-17T07:55:39Z</dcterms:modified>
</cp:coreProperties>
</file>