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  <p:sldId id="268" r:id="rId13"/>
    <p:sldId id="258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384" autoAdjust="0"/>
  </p:normalViewPr>
  <p:slideViewPr>
    <p:cSldViewPr>
      <p:cViewPr varScale="1">
        <p:scale>
          <a:sx n="107" d="100"/>
          <a:sy n="107" d="100"/>
        </p:scale>
        <p:origin x="-17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41310-105E-49D5-97B4-57038B7750B0}" type="datetimeFigureOut">
              <a:rPr lang="zh-TW" altLang="en-US" smtClean="0"/>
              <a:t>2012/11/21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CC08A8-BAFB-4031-88B9-F5DCEDC6B8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3876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Based on ISOBMFF, only used </a:t>
            </a:r>
            <a:r>
              <a:rPr lang="en-US" altLang="zh-TW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elementary streams</a:t>
            </a:r>
            <a:r>
              <a:rPr lang="en-US" altLang="zh-TW" dirty="0" smtClean="0"/>
              <a:t> and described the </a:t>
            </a:r>
            <a:r>
              <a:rPr lang="en-US" altLang="zh-TW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layer dependency</a:t>
            </a:r>
            <a:endParaRPr lang="en-US" altLang="zh-TW" b="1" dirty="0" smtClean="0"/>
          </a:p>
          <a:p>
            <a:endParaRPr lang="en-US" altLang="zh-TW" b="1" dirty="0" smtClean="0"/>
          </a:p>
          <a:p>
            <a:r>
              <a:rPr lang="en-US" altLang="zh-TW" b="1" dirty="0" smtClean="0"/>
              <a:t>ISO Base Media File Format (ISOBMFF)</a:t>
            </a:r>
          </a:p>
          <a:p>
            <a:r>
              <a:rPr lang="en-US" altLang="zh-TW" b="1" dirty="0" smtClean="0"/>
              <a:t>Elementary streams ??</a:t>
            </a:r>
            <a:endParaRPr lang="zh-TW" altLang="en-US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C08A8-BAFB-4031-88B9-F5DCEDC6B85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4469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AVC : </a:t>
            </a:r>
            <a:r>
              <a:rPr lang="en-US" altLang="zh-TW" b="1" i="1" dirty="0" smtClean="0"/>
              <a:t>100, 200, 350, 500, 700,</a:t>
            </a:r>
            <a:r>
              <a:rPr lang="en-US" altLang="zh-TW" b="1" i="1" baseline="0" dirty="0" smtClean="0"/>
              <a:t> 900, 1100, 1300, 1600, 1900, 2300, 2800, 3400, 4500</a:t>
            </a:r>
            <a:r>
              <a:rPr lang="en-US" altLang="zh-TW" baseline="0" dirty="0" smtClean="0"/>
              <a:t>  </a:t>
            </a:r>
            <a:r>
              <a:rPr lang="en-US" altLang="zh-TW" baseline="0" dirty="0" err="1" smtClean="0"/>
              <a:t>kpbs</a:t>
            </a:r>
            <a:endParaRPr lang="en-US" altLang="zh-TW" baseline="0" dirty="0" smtClean="0"/>
          </a:p>
          <a:p>
            <a:r>
              <a:rPr lang="en-US" altLang="zh-TW" baseline="0" dirty="0" smtClean="0"/>
              <a:t>SVC : </a:t>
            </a:r>
            <a:r>
              <a:rPr lang="en-US" altLang="zh-TW" b="1" i="1" baseline="0" dirty="0" smtClean="0"/>
              <a:t>450, 550, 650, 700, 1100, 1300, 1500, 1800, 2300, 2600, 3000, 3500, 4700  </a:t>
            </a:r>
            <a:r>
              <a:rPr lang="en-US" altLang="zh-TW" baseline="0" dirty="0" err="1" smtClean="0"/>
              <a:t>kpbs</a:t>
            </a:r>
            <a:endParaRPr lang="en-US" altLang="zh-TW" baseline="0" dirty="0" smtClean="0"/>
          </a:p>
          <a:p>
            <a:endParaRPr lang="en-US" altLang="zh-TW" baseline="0" dirty="0" smtClean="0"/>
          </a:p>
          <a:p>
            <a:r>
              <a:rPr lang="en-US" altLang="zh-TW" baseline="0" dirty="0" smtClean="0"/>
              <a:t>Selection of </a:t>
            </a:r>
            <a:r>
              <a:rPr lang="en-US" altLang="zh-TW" b="1" baseline="0" dirty="0" smtClean="0"/>
              <a:t>Coarse-Grain Scalability</a:t>
            </a:r>
            <a:r>
              <a:rPr lang="en-US" altLang="zh-TW" baseline="0" dirty="0" smtClean="0"/>
              <a:t> (CGS) and </a:t>
            </a:r>
            <a:r>
              <a:rPr lang="en-US" altLang="zh-TW" b="1" baseline="0" dirty="0" smtClean="0"/>
              <a:t>Medium-Grain Scalability</a:t>
            </a:r>
            <a:r>
              <a:rPr lang="en-US" altLang="zh-TW" baseline="0" dirty="0" smtClean="0"/>
              <a:t> (MGS)</a:t>
            </a:r>
          </a:p>
          <a:p>
            <a:endParaRPr lang="en-US" altLang="zh-TW" baseline="0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C08A8-BAFB-4031-88B9-F5DCEDC6B85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9868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b="1" dirty="0" smtClean="0"/>
              <a:t>Average bitrate</a:t>
            </a:r>
            <a:r>
              <a:rPr lang="en-US" altLang="zh-TW" b="1" baseline="0" dirty="0" smtClean="0"/>
              <a:t> :</a:t>
            </a:r>
            <a:r>
              <a:rPr lang="en-US" altLang="zh-TW" baseline="0" dirty="0" smtClean="0"/>
              <a:t> overall performance of the system</a:t>
            </a:r>
          </a:p>
          <a:p>
            <a:r>
              <a:rPr lang="en-US" altLang="zh-TW" b="1" baseline="0" dirty="0" smtClean="0"/>
              <a:t>Number of quality switches :</a:t>
            </a:r>
            <a:r>
              <a:rPr lang="en-US" altLang="zh-TW" baseline="0" dirty="0" smtClean="0"/>
              <a:t> high frequent switching indicate decreased Quality of Experience</a:t>
            </a:r>
          </a:p>
          <a:p>
            <a:endParaRPr lang="en-US" altLang="zh-TW" baseline="0" dirty="0" smtClean="0"/>
          </a:p>
          <a:p>
            <a:r>
              <a:rPr lang="en-US" altLang="zh-TW" b="1" dirty="0" smtClean="0"/>
              <a:t>Buffer</a:t>
            </a:r>
            <a:r>
              <a:rPr lang="en-US" altLang="zh-TW" b="1" baseline="0" dirty="0" smtClean="0"/>
              <a:t> Level : </a:t>
            </a:r>
            <a:r>
              <a:rPr lang="en-US" altLang="zh-TW" b="0" baseline="0" dirty="0" smtClean="0"/>
              <a:t>current fill state of the buffer, indicator stability of the system.</a:t>
            </a:r>
          </a:p>
          <a:p>
            <a:endParaRPr lang="en-US" altLang="zh-TW" b="0" baseline="0" dirty="0" smtClean="0"/>
          </a:p>
          <a:p>
            <a:r>
              <a:rPr lang="en-US" altLang="zh-TW" b="1" baseline="0" dirty="0" smtClean="0"/>
              <a:t>Number of unsmooth seconds : </a:t>
            </a:r>
            <a:r>
              <a:rPr lang="en-US" altLang="zh-TW" b="0" baseline="0" dirty="0" smtClean="0"/>
              <a:t>also influence </a:t>
            </a:r>
            <a:r>
              <a:rPr lang="en-US" altLang="zh-TW" b="0" baseline="0" dirty="0" err="1" smtClean="0"/>
              <a:t>QoE</a:t>
            </a:r>
            <a:r>
              <a:rPr lang="en-US" altLang="zh-TW" b="0" baseline="0" dirty="0" smtClean="0"/>
              <a:t>, can be derived from the </a:t>
            </a:r>
            <a:r>
              <a:rPr lang="en-US" altLang="zh-TW" b="1" baseline="0" dirty="0" smtClean="0"/>
              <a:t>buffer level</a:t>
            </a:r>
            <a:r>
              <a:rPr lang="en-US" altLang="zh-TW" b="0" baseline="0" dirty="0" smtClean="0"/>
              <a:t> and </a:t>
            </a:r>
            <a:r>
              <a:rPr lang="en-US" altLang="zh-TW" b="1" baseline="0" dirty="0" smtClean="0"/>
              <a:t>time of buffer is empty</a:t>
            </a:r>
            <a:r>
              <a:rPr lang="en-US" altLang="zh-TW" b="0" baseline="0" dirty="0" smtClean="0"/>
              <a:t>.</a:t>
            </a:r>
            <a:endParaRPr lang="zh-TW" altLang="en-US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C08A8-BAFB-4031-88B9-F5DCEDC6B85B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3299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C08A8-BAFB-4031-88B9-F5DCEDC6B85B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89499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Buffer model aim to reduce the number of quality switches</a:t>
            </a:r>
            <a:r>
              <a:rPr lang="en-US" altLang="zh-TW" baseline="0" dirty="0" smtClean="0"/>
              <a:t> and to enable a smooth playback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C08A8-BAFB-4031-88B9-F5DCEDC6B85B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47646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zh-TW" altLang="en-US" dirty="0" smtClean="0"/>
              <a:t>當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buffer 40% </a:t>
            </a:r>
            <a:r>
              <a:rPr lang="zh-TW" altLang="en-US" baseline="0" dirty="0" smtClean="0"/>
              <a:t>時，只能收 </a:t>
            </a:r>
            <a:r>
              <a:rPr lang="en-US" altLang="zh-TW" baseline="0" dirty="0" smtClean="0"/>
              <a:t>bitrate </a:t>
            </a:r>
            <a:r>
              <a:rPr lang="zh-TW" altLang="en-US" baseline="0" dirty="0" smtClean="0"/>
              <a:t>小於 </a:t>
            </a:r>
            <a:r>
              <a:rPr lang="en-US" altLang="zh-TW" baseline="0" dirty="0" smtClean="0"/>
              <a:t>900 </a:t>
            </a:r>
            <a:r>
              <a:rPr lang="zh-TW" altLang="en-US" baseline="0" dirty="0" smtClean="0"/>
              <a:t>的 </a:t>
            </a:r>
            <a:r>
              <a:rPr lang="en-US" altLang="zh-TW" baseline="0" dirty="0" smtClean="0"/>
              <a:t>segment</a:t>
            </a:r>
            <a:r>
              <a:rPr lang="zh-TW" altLang="en-US" baseline="0" dirty="0" smtClean="0"/>
              <a:t>，感覺像是想要取得某個 </a:t>
            </a:r>
            <a:r>
              <a:rPr lang="en-US" altLang="zh-TW" baseline="0" dirty="0" smtClean="0"/>
              <a:t>bitrate </a:t>
            </a:r>
            <a:r>
              <a:rPr lang="zh-TW" altLang="en-US" baseline="0" dirty="0" smtClean="0"/>
              <a:t>的 </a:t>
            </a:r>
            <a:r>
              <a:rPr lang="en-US" altLang="zh-TW" baseline="0" dirty="0" smtClean="0"/>
              <a:t>segment </a:t>
            </a:r>
            <a:r>
              <a:rPr lang="zh-TW" altLang="en-US" baseline="0" dirty="0" smtClean="0"/>
              <a:t>所以要用的 </a:t>
            </a:r>
            <a:r>
              <a:rPr lang="en-US" altLang="zh-TW" baseline="0" dirty="0" smtClean="0"/>
              <a:t>buffer % </a:t>
            </a:r>
            <a:r>
              <a:rPr lang="zh-TW" altLang="en-US" baseline="0" dirty="0" smtClean="0"/>
              <a:t>數</a:t>
            </a:r>
            <a:endParaRPr lang="en-US" altLang="zh-TW" baseline="0" dirty="0" smtClean="0"/>
          </a:p>
          <a:p>
            <a:pPr marL="228600" indent="-228600">
              <a:buAutoNum type="arabicPeriod"/>
            </a:pPr>
            <a:r>
              <a:rPr lang="zh-TW" altLang="en-US" baseline="0" dirty="0" smtClean="0"/>
              <a:t>虛線是抓到的網路頻寬，實線是選擇的 </a:t>
            </a:r>
            <a:r>
              <a:rPr lang="en-US" altLang="zh-TW" baseline="0" dirty="0" smtClean="0"/>
              <a:t>bitrate </a:t>
            </a:r>
            <a:r>
              <a:rPr lang="zh-TW" altLang="en-US" baseline="0" dirty="0" smtClean="0"/>
              <a:t>的 </a:t>
            </a:r>
            <a:r>
              <a:rPr lang="en-US" altLang="zh-TW" baseline="0" dirty="0" smtClean="0"/>
              <a:t>segment </a:t>
            </a:r>
            <a:r>
              <a:rPr lang="zh-TW" altLang="en-US" baseline="0" dirty="0" smtClean="0"/>
              <a:t>，在 </a:t>
            </a:r>
            <a:r>
              <a:rPr lang="en-US" altLang="zh-TW" baseline="0" dirty="0" smtClean="0"/>
              <a:t>190 or 290</a:t>
            </a:r>
            <a:r>
              <a:rPr lang="zh-TW" altLang="en-US" baseline="0" dirty="0" smtClean="0"/>
              <a:t>，有反應 </a:t>
            </a:r>
            <a:r>
              <a:rPr lang="en-US" altLang="zh-TW" baseline="0" dirty="0" smtClean="0"/>
              <a:t>bandwidth </a:t>
            </a:r>
            <a:r>
              <a:rPr lang="zh-TW" altLang="en-US" baseline="0" dirty="0" smtClean="0"/>
              <a:t>下降的情況，在 </a:t>
            </a:r>
            <a:r>
              <a:rPr lang="en-US" altLang="zh-TW" baseline="0" dirty="0" smtClean="0"/>
              <a:t>150 and 300 </a:t>
            </a:r>
            <a:r>
              <a:rPr lang="zh-TW" altLang="en-US" baseline="0" dirty="0" smtClean="0"/>
              <a:t>的地方，發現可以 </a:t>
            </a:r>
            <a:r>
              <a:rPr lang="en-US" altLang="zh-TW" baseline="0" dirty="0" smtClean="0"/>
              <a:t>bandwidth </a:t>
            </a:r>
            <a:r>
              <a:rPr lang="zh-TW" altLang="en-US" baseline="0" dirty="0" smtClean="0"/>
              <a:t>提高，所以 </a:t>
            </a:r>
            <a:r>
              <a:rPr lang="en-US" altLang="zh-TW" baseline="0" dirty="0" smtClean="0"/>
              <a:t>quality level </a:t>
            </a:r>
            <a:r>
              <a:rPr lang="zh-TW" altLang="en-US" baseline="0" dirty="0" smtClean="0"/>
              <a:t>也提升。</a:t>
            </a:r>
            <a:endParaRPr lang="en-US" altLang="zh-TW" baseline="0" dirty="0" smtClean="0"/>
          </a:p>
          <a:p>
            <a:pPr marL="228600" indent="-228600">
              <a:buAutoNum type="arabicPeriod"/>
            </a:pPr>
            <a:r>
              <a:rPr lang="en-US" altLang="zh-TW" baseline="0" dirty="0" smtClean="0"/>
              <a:t>Buffer in seconds </a:t>
            </a:r>
            <a:r>
              <a:rPr lang="zh-TW" altLang="en-US" baseline="0" dirty="0" smtClean="0"/>
              <a:t>應該是存在 </a:t>
            </a:r>
            <a:r>
              <a:rPr lang="en-US" altLang="zh-TW" baseline="0" dirty="0" smtClean="0"/>
              <a:t>buffer </a:t>
            </a:r>
            <a:r>
              <a:rPr lang="zh-TW" altLang="en-US" baseline="0" dirty="0" smtClean="0"/>
              <a:t>裡的資料可以提供播放的時間，這將不會導致 </a:t>
            </a:r>
            <a:r>
              <a:rPr lang="en-US" altLang="zh-TW" baseline="0" dirty="0" smtClean="0"/>
              <a:t>stall</a:t>
            </a:r>
            <a:r>
              <a:rPr lang="zh-TW" altLang="en-US" baseline="0" dirty="0" smtClean="0"/>
              <a:t>。</a:t>
            </a:r>
            <a:endParaRPr lang="en-US" altLang="zh-TW" baseline="0" dirty="0" smtClean="0"/>
          </a:p>
          <a:p>
            <a:pPr marL="228600" indent="-228600">
              <a:buAutoNum type="arabicPeriod"/>
            </a:pPr>
            <a:endParaRPr lang="en-US" altLang="zh-TW" baseline="0" dirty="0" smtClean="0"/>
          </a:p>
          <a:p>
            <a:pPr marL="228600" indent="-228600">
              <a:buAutoNum type="arabicPeriod"/>
            </a:pPr>
            <a:r>
              <a:rPr lang="en-US" altLang="zh-TW" baseline="0" dirty="0" smtClean="0"/>
              <a:t>Buffer model aim to reduce the number of quality switches and to enable a smooth playback.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C08A8-BAFB-4031-88B9-F5DCEDC6B85B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58041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C08A8-BAFB-4031-88B9-F5DCEDC6B85B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6129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ADDF1-87C8-463A-8A38-A1A1A6CAF246}" type="datetime1">
              <a:rPr lang="zh-TW" altLang="en-US" smtClean="0"/>
              <a:t>2012/11/21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5936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5DFE-0C09-47E3-8ADE-B328706BE0DE}" type="datetime1">
              <a:rPr lang="zh-TW" altLang="en-US" smtClean="0"/>
              <a:t>2012/11/21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0536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147A6-FA99-4B7B-9466-3707AD8423D7}" type="datetime1">
              <a:rPr lang="zh-TW" altLang="en-US" smtClean="0"/>
              <a:t>2012/11/21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584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B600-3103-439C-BFC9-03BAA2BAB8D8}" type="datetime1">
              <a:rPr lang="zh-TW" altLang="en-US" smtClean="0"/>
              <a:t>2012/11/21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2370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AF5B-55A0-4C2C-87F2-0EC8513D5375}" type="datetime1">
              <a:rPr lang="zh-TW" altLang="en-US" smtClean="0"/>
              <a:t>2012/11/21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919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1A360-65DB-4B62-AC5F-D1117BD3C133}" type="datetime1">
              <a:rPr lang="zh-TW" altLang="en-US" smtClean="0"/>
              <a:t>2012/11/21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4842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367AF-27FE-4E72-A874-8B76F24AE88C}" type="datetime1">
              <a:rPr lang="zh-TW" altLang="en-US" smtClean="0"/>
              <a:t>2012/11/21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6964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F136-B5C1-432D-ACE2-1D653BEF6DF5}" type="datetime1">
              <a:rPr lang="zh-TW" altLang="en-US" smtClean="0"/>
              <a:t>2012/11/21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0674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49FA-49C9-49AA-93F1-F0827D1A3AA1}" type="datetime1">
              <a:rPr lang="zh-TW" altLang="en-US" smtClean="0"/>
              <a:t>2012/11/21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8949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EB7D1-9FEA-41BB-98BD-1F06A56BEEED}" type="datetime1">
              <a:rPr lang="zh-TW" altLang="en-US" smtClean="0"/>
              <a:t>2012/11/21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540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597A0-C4AD-4CCD-8C8C-5508B03CF6DD}" type="datetime1">
              <a:rPr lang="zh-TW" altLang="en-US" smtClean="0"/>
              <a:t>2012/11/21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749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C0603-B448-434F-B078-F2D7C380C15C}" type="datetime1">
              <a:rPr lang="zh-TW" altLang="en-US" smtClean="0"/>
              <a:t>2012/11/21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3202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zh-TW" sz="3500" dirty="0" smtClean="0"/>
              <a:t>Using Scalable Video Coding for </a:t>
            </a:r>
            <a:br>
              <a:rPr lang="en-US" altLang="zh-TW" sz="3500" dirty="0" smtClean="0"/>
            </a:br>
            <a:r>
              <a:rPr lang="en-US" altLang="zh-TW" sz="3500" dirty="0" smtClean="0"/>
              <a:t>Dynamic Adaptive Streaming over HTTP in Mobile Environments</a:t>
            </a:r>
            <a:endParaRPr lang="zh-TW" altLang="en-US" sz="35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7232848" cy="766936"/>
          </a:xfrm>
        </p:spPr>
        <p:txBody>
          <a:bodyPr>
            <a:normAutofit/>
          </a:bodyPr>
          <a:lstStyle/>
          <a:p>
            <a:r>
              <a:rPr lang="en-US" altLang="zh-TW" sz="1500" i="1" dirty="0"/>
              <a:t>Christopher </a:t>
            </a:r>
            <a:r>
              <a:rPr lang="en-US" altLang="zh-TW" sz="1500" i="1" dirty="0" smtClean="0"/>
              <a:t>Müller, </a:t>
            </a:r>
            <a:r>
              <a:rPr lang="en-US" altLang="zh-TW" sz="1500" i="1" dirty="0"/>
              <a:t>Daniele </a:t>
            </a:r>
            <a:r>
              <a:rPr lang="en-US" altLang="zh-TW" sz="1500" i="1" dirty="0" err="1" smtClean="0"/>
              <a:t>Renzi</a:t>
            </a:r>
            <a:r>
              <a:rPr lang="en-US" altLang="zh-TW" sz="1500" i="1" dirty="0" smtClean="0"/>
              <a:t>, </a:t>
            </a:r>
            <a:r>
              <a:rPr lang="en-US" altLang="zh-TW" sz="1500" i="1" dirty="0"/>
              <a:t>Stefan </a:t>
            </a:r>
            <a:r>
              <a:rPr lang="en-US" altLang="zh-TW" sz="1500" i="1" dirty="0" err="1" smtClean="0"/>
              <a:t>Lederer</a:t>
            </a:r>
            <a:r>
              <a:rPr lang="en-US" altLang="zh-TW" sz="1500" i="1" dirty="0" smtClean="0"/>
              <a:t>, </a:t>
            </a:r>
            <a:r>
              <a:rPr lang="en-US" altLang="zh-TW" sz="1500" i="1" dirty="0"/>
              <a:t>Stefano </a:t>
            </a:r>
            <a:r>
              <a:rPr lang="en-US" altLang="zh-TW" sz="1500" i="1" dirty="0" smtClean="0"/>
              <a:t>Battista, Christian </a:t>
            </a:r>
            <a:r>
              <a:rPr lang="en-US" altLang="zh-TW" sz="1500" i="1" dirty="0" err="1" smtClean="0"/>
              <a:t>Timmerer</a:t>
            </a:r>
            <a:endParaRPr lang="zh-TW" altLang="en-US" sz="15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9946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MPEG-DASH and SVC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10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2060848"/>
            <a:ext cx="3148631" cy="296801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2060848"/>
            <a:ext cx="5772133" cy="311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4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Comparison with Existing Approaches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310" y="1705467"/>
            <a:ext cx="7735380" cy="4315428"/>
          </a:xfr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7143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Conclusions and Future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An exponential buffer model allows for a better utilization of the available bandwidth.</a:t>
            </a:r>
          </a:p>
          <a:p>
            <a:r>
              <a:rPr lang="en-US" altLang="zh-TW" dirty="0" smtClean="0"/>
              <a:t>SVC layered coding structure allows for more flexibility.</a:t>
            </a:r>
          </a:p>
          <a:p>
            <a:endParaRPr lang="en-US" altLang="zh-TW" dirty="0"/>
          </a:p>
          <a:p>
            <a:r>
              <a:rPr lang="en-US" altLang="zh-TW" dirty="0" smtClean="0"/>
              <a:t>Actual impact on the </a:t>
            </a:r>
            <a:r>
              <a:rPr lang="en-US" altLang="zh-TW" dirty="0" err="1" smtClean="0"/>
              <a:t>QoE</a:t>
            </a:r>
            <a:r>
              <a:rPr lang="en-US" altLang="zh-TW" dirty="0" smtClean="0"/>
              <a:t> is subject to future work.</a:t>
            </a:r>
          </a:p>
          <a:p>
            <a:pPr lvl="1"/>
            <a:r>
              <a:rPr lang="en-US" altLang="zh-TW" dirty="0" smtClean="0"/>
              <a:t>Help to improve their adaptation logic for DASH.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7297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Related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853136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Focus on cache performance and encoding.</a:t>
            </a:r>
          </a:p>
          <a:p>
            <a:pPr lvl="1"/>
            <a:r>
              <a:rPr lang="en-US" altLang="zh-TW" sz="2000" dirty="0" err="1" smtClean="0">
                <a:solidFill>
                  <a:schemeClr val="bg1">
                    <a:lumMod val="65000"/>
                  </a:schemeClr>
                </a:solidFill>
              </a:rPr>
              <a:t>iDASH</a:t>
            </a:r>
            <a:r>
              <a:rPr lang="en-US" altLang="zh-TW" sz="2000" dirty="0" smtClean="0">
                <a:solidFill>
                  <a:schemeClr val="bg1">
                    <a:lumMod val="65000"/>
                  </a:schemeClr>
                </a:solidFill>
              </a:rPr>
              <a:t>: Improved Dynamic Adaptive Streaming over HTTP using Scalable Video Coding - 2011</a:t>
            </a:r>
          </a:p>
          <a:p>
            <a:r>
              <a:rPr lang="en-US" altLang="zh-TW" dirty="0" smtClean="0"/>
              <a:t>ISO Base Media File Format (ISOBMFF)</a:t>
            </a:r>
          </a:p>
          <a:p>
            <a:pPr lvl="1"/>
            <a:r>
              <a:rPr lang="en-US" altLang="zh-TW" sz="2000" dirty="0" smtClean="0">
                <a:solidFill>
                  <a:schemeClr val="bg1">
                    <a:lumMod val="65000"/>
                  </a:schemeClr>
                </a:solidFill>
              </a:rPr>
              <a:t>Implications of the ISOBMFF on Adaptive HTTP Streaming of H.264/SVC. – 2012</a:t>
            </a:r>
            <a:endParaRPr lang="en-US" altLang="zh-TW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zh-TW" dirty="0" smtClean="0"/>
              <a:t>Evaluated exist industry player used different test content for each system.</a:t>
            </a:r>
          </a:p>
          <a:p>
            <a:pPr lvl="1"/>
            <a:r>
              <a:rPr lang="en-US" altLang="zh-TW" sz="2200" dirty="0" smtClean="0">
                <a:solidFill>
                  <a:schemeClr val="bg1">
                    <a:lumMod val="65000"/>
                  </a:schemeClr>
                </a:solidFill>
              </a:rPr>
              <a:t>An experimental Evaluation of Rate-Adaptation Algorithms in Adaptive Streaming over HTTP - 2011</a:t>
            </a:r>
          </a:p>
          <a:p>
            <a:r>
              <a:rPr lang="en-US" altLang="zh-TW" dirty="0" smtClean="0"/>
              <a:t>HTTP streaming under vehicular mobility within 3G mobile networks.</a:t>
            </a:r>
          </a:p>
          <a:p>
            <a:pPr lvl="1"/>
            <a:r>
              <a:rPr lang="en-US" altLang="zh-TW" sz="2400" dirty="0" smtClean="0">
                <a:solidFill>
                  <a:schemeClr val="bg1">
                    <a:lumMod val="65000"/>
                  </a:schemeClr>
                </a:solidFill>
              </a:rPr>
              <a:t>Empirical evaluation of HTTP adaptive streaming under vehicular mobility - 2011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9808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6288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DASH</a:t>
            </a:r>
          </a:p>
          <a:p>
            <a:pPr lvl="1"/>
            <a:r>
              <a:rPr lang="en-US" altLang="zh-TW" dirty="0" smtClean="0"/>
              <a:t>Already exist industry player which are using HTTP streaming server.</a:t>
            </a:r>
          </a:p>
          <a:p>
            <a:pPr lvl="1"/>
            <a:r>
              <a:rPr lang="en-US" altLang="zh-TW" dirty="0" smtClean="0"/>
              <a:t>Convenience for the an user and streaming provider.</a:t>
            </a:r>
          </a:p>
          <a:p>
            <a:r>
              <a:rPr lang="en-US" altLang="zh-TW" dirty="0" smtClean="0"/>
              <a:t>SVC</a:t>
            </a:r>
          </a:p>
          <a:p>
            <a:pPr lvl="1"/>
            <a:r>
              <a:rPr lang="en-US" altLang="zh-TW" dirty="0" smtClean="0"/>
              <a:t>Enhance the flexibility of segment selection.</a:t>
            </a:r>
          </a:p>
          <a:p>
            <a:r>
              <a:rPr lang="en-US" altLang="zh-TW" dirty="0" smtClean="0"/>
              <a:t>Goal</a:t>
            </a:r>
          </a:p>
          <a:p>
            <a:pPr lvl="1"/>
            <a:r>
              <a:rPr lang="en-US" altLang="zh-TW" dirty="0" smtClean="0"/>
              <a:t>Improve their existing MPEG-DASH.</a:t>
            </a:r>
          </a:p>
          <a:p>
            <a:pPr lvl="2"/>
            <a:r>
              <a:rPr lang="en-US" altLang="zh-TW" dirty="0" smtClean="0"/>
              <a:t>The buffer model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5582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Integration of SVC into MPEG-DASH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3</a:t>
            </a:fld>
            <a:endParaRPr lang="zh-TW" altLang="en-US"/>
          </a:p>
        </p:txBody>
      </p:sp>
      <p:grpSp>
        <p:nvGrpSpPr>
          <p:cNvPr id="10" name="群組 9"/>
          <p:cNvGrpSpPr/>
          <p:nvPr/>
        </p:nvGrpSpPr>
        <p:grpSpPr>
          <a:xfrm>
            <a:off x="971600" y="2276872"/>
            <a:ext cx="7057126" cy="2952538"/>
            <a:chOff x="971600" y="2708710"/>
            <a:chExt cx="7057126" cy="2952538"/>
          </a:xfrm>
        </p:grpSpPr>
        <p:pic>
          <p:nvPicPr>
            <p:cNvPr id="5" name="圖片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1600" y="2708710"/>
              <a:ext cx="6948264" cy="2952538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971600" y="2708710"/>
              <a:ext cx="7056784" cy="1224346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文字方塊 7"/>
            <p:cNvSpPr txBox="1"/>
            <p:nvPr/>
          </p:nvSpPr>
          <p:spPr>
            <a:xfrm>
              <a:off x="6732240" y="3563724"/>
              <a:ext cx="1296144" cy="369332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TW" dirty="0" smtClean="0">
                  <a:solidFill>
                    <a:schemeClr val="accent2">
                      <a:lumMod val="75000"/>
                    </a:schemeClr>
                  </a:solidFill>
                </a:rPr>
                <a:t>Base layer</a:t>
              </a:r>
              <a:endParaRPr lang="zh-TW" altLang="en-US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971600" y="3951724"/>
              <a:ext cx="7056784" cy="1296144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文字方塊 10"/>
            <p:cNvSpPr txBox="1"/>
            <p:nvPr/>
          </p:nvSpPr>
          <p:spPr>
            <a:xfrm>
              <a:off x="5929878" y="4869160"/>
              <a:ext cx="2098848" cy="369332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TW" dirty="0" smtClean="0">
                  <a:solidFill>
                    <a:schemeClr val="tx2">
                      <a:lumMod val="50000"/>
                    </a:schemeClr>
                  </a:solidFill>
                </a:rPr>
                <a:t>Enhancement layer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353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Experiments (1/5)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dirty="0" smtClean="0"/>
              <a:t>DASH Content</a:t>
            </a:r>
          </a:p>
          <a:p>
            <a:r>
              <a:rPr lang="en-US" altLang="zh-TW" dirty="0" smtClean="0"/>
              <a:t>AVC</a:t>
            </a:r>
          </a:p>
          <a:p>
            <a:pPr lvl="1"/>
            <a:r>
              <a:rPr lang="en-US" altLang="zh-TW" dirty="0" smtClean="0"/>
              <a:t>14 different bitrates with X264</a:t>
            </a:r>
          </a:p>
          <a:p>
            <a:pPr lvl="1"/>
            <a:r>
              <a:rPr lang="en-US" altLang="zh-TW" dirty="0" smtClean="0"/>
              <a:t>GOP size : 48 frames</a:t>
            </a:r>
          </a:p>
          <a:p>
            <a:r>
              <a:rPr lang="en-US" altLang="zh-TW" dirty="0" smtClean="0"/>
              <a:t>SVC</a:t>
            </a:r>
          </a:p>
          <a:p>
            <a:pPr lvl="1"/>
            <a:r>
              <a:rPr lang="en-US" altLang="zh-TW" dirty="0" smtClean="0"/>
              <a:t>13 different bitrates (1 base, 12 </a:t>
            </a:r>
            <a:r>
              <a:rPr lang="en-US" altLang="zh-TW" dirty="0" err="1" smtClean="0"/>
              <a:t>enhanc</a:t>
            </a:r>
            <a:r>
              <a:rPr lang="en-US" altLang="zh-TW" dirty="0" smtClean="0"/>
              <a:t>.) with their own encoder</a:t>
            </a:r>
          </a:p>
          <a:p>
            <a:pPr lvl="1"/>
            <a:r>
              <a:rPr lang="en-US" altLang="zh-TW" dirty="0" smtClean="0"/>
              <a:t>GOP size : 48 frames</a:t>
            </a:r>
          </a:p>
          <a:p>
            <a:pPr lvl="1"/>
            <a:r>
              <a:rPr lang="en-US" altLang="zh-TW" dirty="0" smtClean="0"/>
              <a:t>Each layer depends on the previous one.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9687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Experiments (2/5)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/>
              <a:t>Bandwidth Traces</a:t>
            </a:r>
          </a:p>
          <a:p>
            <a:r>
              <a:rPr lang="en-US" altLang="zh-TW" dirty="0" smtClean="0"/>
              <a:t>Under three different network emulation settings (tracks 1-3)</a:t>
            </a:r>
          </a:p>
          <a:p>
            <a:pPr marL="0" indent="0">
              <a:buNone/>
            </a:pPr>
            <a:r>
              <a:rPr lang="en-US" altLang="zh-TW" dirty="0" smtClean="0"/>
              <a:t>Evaluation Metrics</a:t>
            </a:r>
            <a:endParaRPr lang="en-US" altLang="zh-TW" dirty="0"/>
          </a:p>
          <a:p>
            <a:r>
              <a:rPr lang="en-US" altLang="zh-TW" dirty="0" smtClean="0"/>
              <a:t>Average bitrate</a:t>
            </a:r>
          </a:p>
          <a:p>
            <a:r>
              <a:rPr lang="en-US" altLang="zh-TW" dirty="0" smtClean="0"/>
              <a:t>Number of quality switches</a:t>
            </a:r>
          </a:p>
          <a:p>
            <a:r>
              <a:rPr lang="en-US" altLang="zh-TW" dirty="0" smtClean="0"/>
              <a:t>Number of unsmooth seconds</a:t>
            </a:r>
          </a:p>
          <a:p>
            <a:pPr lvl="1"/>
            <a:r>
              <a:rPr lang="en-US" altLang="zh-TW" dirty="0" smtClean="0"/>
              <a:t>Buffer Level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1104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Experiments (3/5)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/>
              <a:t>Experimental Setup</a:t>
            </a:r>
          </a:p>
          <a:p>
            <a:r>
              <a:rPr lang="en-US" altLang="zh-TW" dirty="0" smtClean="0"/>
              <a:t>Bandwidth Shaping</a:t>
            </a:r>
          </a:p>
          <a:p>
            <a:pPr lvl="1"/>
            <a:r>
              <a:rPr lang="en-US" altLang="zh-TW" dirty="0" smtClean="0"/>
              <a:t>Control bandwidth for the client</a:t>
            </a:r>
          </a:p>
          <a:p>
            <a:r>
              <a:rPr lang="en-US" altLang="zh-TW" dirty="0" smtClean="0"/>
              <a:t>Network Emulation</a:t>
            </a:r>
          </a:p>
          <a:p>
            <a:pPr lvl="1"/>
            <a:r>
              <a:rPr lang="en-US" altLang="zh-TW" dirty="0" smtClean="0"/>
              <a:t>Control all network parameters such as RTT = 150ms</a:t>
            </a:r>
          </a:p>
          <a:p>
            <a:r>
              <a:rPr lang="en-US" altLang="zh-TW" dirty="0" smtClean="0"/>
              <a:t>HTTP server</a:t>
            </a:r>
          </a:p>
          <a:p>
            <a:pPr lvl="1"/>
            <a:r>
              <a:rPr lang="en-US" altLang="zh-TW" dirty="0" smtClean="0"/>
              <a:t>Apache Web server</a:t>
            </a:r>
          </a:p>
          <a:p>
            <a:r>
              <a:rPr lang="en-US" altLang="zh-TW" dirty="0" smtClean="0"/>
              <a:t>All are Ubuntu 10.04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6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4509120"/>
            <a:ext cx="4248472" cy="136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320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Experiments (4/5)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MPEG-DASH and AVC</a:t>
            </a:r>
          </a:p>
          <a:p>
            <a:r>
              <a:rPr lang="en-US" altLang="zh-TW" dirty="0" smtClean="0"/>
              <a:t>Based on </a:t>
            </a:r>
            <a:r>
              <a:rPr lang="en-US" altLang="zh-TW" dirty="0" smtClean="0"/>
              <a:t>their VLC </a:t>
            </a:r>
            <a:r>
              <a:rPr lang="en-US" altLang="zh-TW" dirty="0" smtClean="0"/>
              <a:t>plugin</a:t>
            </a:r>
          </a:p>
          <a:p>
            <a:r>
              <a:rPr lang="en-US" altLang="zh-TW" dirty="0" smtClean="0"/>
              <a:t>Content has been generated using </a:t>
            </a:r>
            <a:r>
              <a:rPr lang="en-US" altLang="zh-TW" dirty="0" err="1" smtClean="0"/>
              <a:t>DASHEncoder</a:t>
            </a:r>
            <a:r>
              <a:rPr lang="en-US" altLang="zh-TW" dirty="0" smtClean="0"/>
              <a:t> which is a wrapper tool for X264 and </a:t>
            </a:r>
            <a:r>
              <a:rPr lang="en-US" altLang="zh-TW" dirty="0" smtClean="0"/>
              <a:t>MP4Box container.</a:t>
            </a:r>
            <a:endParaRPr lang="en-US" altLang="zh-TW" dirty="0" smtClean="0"/>
          </a:p>
          <a:p>
            <a:r>
              <a:rPr lang="en-US" altLang="zh-TW" dirty="0" smtClean="0"/>
              <a:t>Use buffer model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4330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MPEG-DASH and AVC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8</a:t>
            </a:fld>
            <a:endParaRPr lang="zh-TW" altLang="en-US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29" y="2060848"/>
            <a:ext cx="3232027" cy="306894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121045"/>
            <a:ext cx="5832648" cy="3108155"/>
          </a:xfrm>
          <a:prstGeom prst="rect">
            <a:avLst/>
          </a:prstGeom>
        </p:spPr>
      </p:pic>
      <p:cxnSp>
        <p:nvCxnSpPr>
          <p:cNvPr id="8" name="直線接點 7"/>
          <p:cNvCxnSpPr/>
          <p:nvPr/>
        </p:nvCxnSpPr>
        <p:spPr>
          <a:xfrm flipV="1">
            <a:off x="1575282" y="4065911"/>
            <a:ext cx="0" cy="416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>
            <a:off x="587262" y="4077072"/>
            <a:ext cx="9738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8179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Experiments (5/5)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MPEG-DASH and SVC</a:t>
            </a:r>
          </a:p>
          <a:p>
            <a:r>
              <a:rPr lang="en-US" altLang="zh-TW" dirty="0" smtClean="0"/>
              <a:t>Client based on Windows.</a:t>
            </a:r>
          </a:p>
          <a:p>
            <a:r>
              <a:rPr lang="en-US" altLang="zh-TW" dirty="0" smtClean="0"/>
              <a:t>The dash library only available for windows.</a:t>
            </a:r>
          </a:p>
          <a:p>
            <a:r>
              <a:rPr lang="en-US" altLang="zh-TW" dirty="0" smtClean="0"/>
              <a:t>Be able to cancel requested segment</a:t>
            </a:r>
          </a:p>
          <a:p>
            <a:pPr lvl="1"/>
            <a:r>
              <a:rPr lang="en-US" altLang="zh-TW" dirty="0" smtClean="0"/>
              <a:t>More aggressive buffer model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507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1625</TotalTime>
  <Words>691</Words>
  <Application>Microsoft Office PowerPoint</Application>
  <PresentationFormat>如螢幕大小 (4:3)</PresentationFormat>
  <Paragraphs>109</Paragraphs>
  <Slides>13</Slides>
  <Notes>7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Using Scalable Video Coding for  Dynamic Adaptive Streaming over HTTP in Mobile Environments</vt:lpstr>
      <vt:lpstr>Introduction</vt:lpstr>
      <vt:lpstr>Integration of SVC into MPEG-DASH</vt:lpstr>
      <vt:lpstr>Experiments (1/5)</vt:lpstr>
      <vt:lpstr>Experiments (2/5)</vt:lpstr>
      <vt:lpstr>Experiments (3/5)</vt:lpstr>
      <vt:lpstr>Experiments (4/5)</vt:lpstr>
      <vt:lpstr>MPEG-DASH and AVC</vt:lpstr>
      <vt:lpstr>Experiments (5/5)</vt:lpstr>
      <vt:lpstr>MPEG-DASH and SVC</vt:lpstr>
      <vt:lpstr>Comparison with Existing Approaches</vt:lpstr>
      <vt:lpstr>Conclusions and Future Work</vt:lpstr>
      <vt:lpstr>Related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Scalable Video Coding for  Dynamic Adaptive Streaming over HTTP in Mobile Environments</dc:title>
  <dc:creator>Jargo</dc:creator>
  <cp:lastModifiedBy>Jargo</cp:lastModifiedBy>
  <cp:revision>30</cp:revision>
  <dcterms:created xsi:type="dcterms:W3CDTF">2012-11-17T02:26:47Z</dcterms:created>
  <dcterms:modified xsi:type="dcterms:W3CDTF">2012-11-21T08:37:14Z</dcterms:modified>
</cp:coreProperties>
</file>