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4" d="100"/>
          <a:sy n="114" d="100"/>
        </p:scale>
        <p:origin x="-155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95860-4487-49C2-979D-E8C2796421A9}" type="datetimeFigureOut">
              <a:rPr lang="zh-TW" altLang="en-US" smtClean="0"/>
              <a:t>2013/1/17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D0C2-9C19-4D0C-B7A6-0D8501F23F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812002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95860-4487-49C2-979D-E8C2796421A9}" type="datetimeFigureOut">
              <a:rPr lang="zh-TW" altLang="en-US" smtClean="0"/>
              <a:t>2013/1/17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D0C2-9C19-4D0C-B7A6-0D8501F23F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9112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95860-4487-49C2-979D-E8C2796421A9}" type="datetimeFigureOut">
              <a:rPr lang="zh-TW" altLang="en-US" smtClean="0"/>
              <a:t>2013/1/17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D0C2-9C19-4D0C-B7A6-0D8501F23F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9626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95860-4487-49C2-979D-E8C2796421A9}" type="datetimeFigureOut">
              <a:rPr lang="zh-TW" altLang="en-US" smtClean="0"/>
              <a:t>2013/1/17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D0C2-9C19-4D0C-B7A6-0D8501F23F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71310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95860-4487-49C2-979D-E8C2796421A9}" type="datetimeFigureOut">
              <a:rPr lang="zh-TW" altLang="en-US" smtClean="0"/>
              <a:t>2013/1/17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D0C2-9C19-4D0C-B7A6-0D8501F23F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8092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95860-4487-49C2-979D-E8C2796421A9}" type="datetimeFigureOut">
              <a:rPr lang="zh-TW" altLang="en-US" smtClean="0"/>
              <a:t>2013/1/17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D0C2-9C19-4D0C-B7A6-0D8501F23F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55589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95860-4487-49C2-979D-E8C2796421A9}" type="datetimeFigureOut">
              <a:rPr lang="zh-TW" altLang="en-US" smtClean="0"/>
              <a:t>2013/1/17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D0C2-9C19-4D0C-B7A6-0D8501F23F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973220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95860-4487-49C2-979D-E8C2796421A9}" type="datetimeFigureOut">
              <a:rPr lang="zh-TW" altLang="en-US" smtClean="0"/>
              <a:t>2013/1/17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D0C2-9C19-4D0C-B7A6-0D8501F23F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977375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95860-4487-49C2-979D-E8C2796421A9}" type="datetimeFigureOut">
              <a:rPr lang="zh-TW" altLang="en-US" smtClean="0"/>
              <a:t>2013/1/17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D0C2-9C19-4D0C-B7A6-0D8501F23F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754968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95860-4487-49C2-979D-E8C2796421A9}" type="datetimeFigureOut">
              <a:rPr lang="zh-TW" altLang="en-US" smtClean="0"/>
              <a:t>2013/1/17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D0C2-9C19-4D0C-B7A6-0D8501F23F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88176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95860-4487-49C2-979D-E8C2796421A9}" type="datetimeFigureOut">
              <a:rPr lang="zh-TW" altLang="en-US" smtClean="0"/>
              <a:t>2013/1/17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D0C2-9C19-4D0C-B7A6-0D8501F23F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793885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395860-4487-49C2-979D-E8C2796421A9}" type="datetimeFigureOut">
              <a:rPr lang="zh-TW" altLang="en-US" smtClean="0"/>
              <a:t>2013/1/17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96D0C2-9C19-4D0C-B7A6-0D8501F23F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55743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Structural Analysis of User Association Patterns</a:t>
            </a:r>
            <a:br>
              <a:rPr lang="en-US" altLang="zh-TW" dirty="0" smtClean="0"/>
            </a:br>
            <a:r>
              <a:rPr lang="en-US" altLang="zh-TW" dirty="0" smtClean="0"/>
              <a:t>in University Campus Wireless LANs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fr-FR" altLang="zh-TW" dirty="0" smtClean="0"/>
              <a:t>Wei-Jen Hsu, Debojyoti Dutta, and Ahmed Helmy</a:t>
            </a:r>
          </a:p>
          <a:p>
            <a:r>
              <a:rPr lang="fr-FR" altLang="zh-TW" dirty="0" smtClean="0"/>
              <a:t>IEEE Transactions on Mobile Computing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2435662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Case Study: Message </a:t>
            </a:r>
            <a:r>
              <a:rPr lang="en-US" altLang="zh-TW" dirty="0"/>
              <a:t>D</a:t>
            </a:r>
            <a:r>
              <a:rPr lang="en-US" altLang="zh-TW" dirty="0" smtClean="0"/>
              <a:t>issemination in </a:t>
            </a:r>
            <a:r>
              <a:rPr lang="en-US" altLang="zh-TW" dirty="0"/>
              <a:t>M</a:t>
            </a:r>
            <a:r>
              <a:rPr lang="en-US" altLang="zh-TW" dirty="0" smtClean="0"/>
              <a:t>obile Networks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For each group with more than 5 members, randomly pick 20 % nodes as the source nodes sending out a message to all other members in the same group</a:t>
            </a:r>
          </a:p>
          <a:p>
            <a:endParaRPr lang="zh-TW" altLang="en-US" dirty="0"/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3212976"/>
            <a:ext cx="4752528" cy="35588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4660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Compared with Our </a:t>
            </a:r>
            <a:r>
              <a:rPr lang="en-US" altLang="zh-TW" dirty="0"/>
              <a:t>P</a:t>
            </a:r>
            <a:r>
              <a:rPr lang="en-US" altLang="zh-TW" dirty="0" smtClean="0"/>
              <a:t>ropose Work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Difference </a:t>
            </a:r>
          </a:p>
          <a:p>
            <a:pPr lvl="1"/>
            <a:r>
              <a:rPr lang="en-US" altLang="zh-TW" dirty="0" smtClean="0"/>
              <a:t>In this paper, the users are from a specific campus</a:t>
            </a:r>
          </a:p>
          <a:p>
            <a:pPr lvl="1"/>
            <a:r>
              <a:rPr lang="en-US" altLang="zh-TW" dirty="0" smtClean="0"/>
              <a:t>Location based clustering (buildings)</a:t>
            </a:r>
          </a:p>
          <a:p>
            <a:r>
              <a:rPr lang="en-US" altLang="zh-TW" dirty="0" smtClean="0"/>
              <a:t>Similarity</a:t>
            </a:r>
          </a:p>
          <a:p>
            <a:pPr lvl="1"/>
            <a:r>
              <a:rPr lang="en-US" altLang="zh-TW" dirty="0" smtClean="0"/>
              <a:t>Consider</a:t>
            </a:r>
            <a:r>
              <a:rPr lang="en-US" altLang="zh-TW" dirty="0" smtClean="0"/>
              <a:t> the </a:t>
            </a:r>
            <a:r>
              <a:rPr lang="en-US" altLang="zh-TW" dirty="0" err="1" smtClean="0"/>
              <a:t>WiFi</a:t>
            </a:r>
            <a:r>
              <a:rPr lang="en-US" altLang="zh-TW" dirty="0" smtClean="0"/>
              <a:t> online time for a mobile user</a:t>
            </a:r>
            <a:r>
              <a:rPr lang="en-US" altLang="zh-TW" dirty="0" smtClean="0"/>
              <a:t>	</a:t>
            </a:r>
          </a:p>
          <a:p>
            <a:endParaRPr lang="en-US" altLang="zh-TW" dirty="0" smtClean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958474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Contributions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Construct representations of user behavior</a:t>
            </a:r>
          </a:p>
          <a:p>
            <a:r>
              <a:rPr lang="en-US" altLang="zh-TW" dirty="0" smtClean="0"/>
              <a:t>Quantify similarity metrics between users</a:t>
            </a:r>
          </a:p>
          <a:p>
            <a:r>
              <a:rPr lang="en-US" altLang="zh-TW" dirty="0"/>
              <a:t>U</a:t>
            </a:r>
            <a:r>
              <a:rPr lang="en-US" altLang="zh-TW" dirty="0" smtClean="0"/>
              <a:t>ser mobility on university campuses as a case study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1372752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Data Set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060848"/>
            <a:ext cx="8246198" cy="37444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841911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A</a:t>
            </a:r>
            <a:r>
              <a:rPr lang="en-US" altLang="zh-TW" dirty="0" smtClean="0"/>
              <a:t>ssociation matrix representation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2492896"/>
            <a:ext cx="7489225" cy="31683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57396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/>
              <a:t>A</a:t>
            </a:r>
            <a:r>
              <a:rPr lang="en-US" altLang="zh-TW" dirty="0" smtClean="0"/>
              <a:t>verage minimum vector distance (AMVD)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ln w="31750">
            <a:noFill/>
          </a:ln>
        </p:spPr>
        <p:txBody>
          <a:bodyPr/>
          <a:lstStyle/>
          <a:p>
            <a:endParaRPr lang="zh-TW" alt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556792"/>
            <a:ext cx="8047514" cy="11521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3789040"/>
            <a:ext cx="3528393" cy="27855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5" y="3861048"/>
            <a:ext cx="3384375" cy="28254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5" name="直線接點 4"/>
          <p:cNvCxnSpPr/>
          <p:nvPr/>
        </p:nvCxnSpPr>
        <p:spPr>
          <a:xfrm>
            <a:off x="5364088" y="1916832"/>
            <a:ext cx="576064" cy="36004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接點 6"/>
          <p:cNvCxnSpPr/>
          <p:nvPr/>
        </p:nvCxnSpPr>
        <p:spPr>
          <a:xfrm flipH="1">
            <a:off x="5364088" y="1916832"/>
            <a:ext cx="576064" cy="36004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字方塊 7"/>
          <p:cNvSpPr txBox="1"/>
          <p:nvPr/>
        </p:nvSpPr>
        <p:spPr>
          <a:xfrm>
            <a:off x="899591" y="2852936"/>
            <a:ext cx="31683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>
                <a:solidFill>
                  <a:srgbClr val="FF0000"/>
                </a:solidFill>
              </a:rPr>
              <a:t>Complexity: </a:t>
            </a:r>
            <a:r>
              <a:rPr lang="en-US" altLang="zh-TW" i="1" dirty="0" smtClean="0">
                <a:solidFill>
                  <a:srgbClr val="FF0000"/>
                </a:solidFill>
              </a:rPr>
              <a:t>O(N</a:t>
            </a:r>
            <a:r>
              <a:rPr lang="en-US" altLang="zh-TW" i="1" baseline="30000" dirty="0" smtClean="0">
                <a:solidFill>
                  <a:srgbClr val="FF0000"/>
                </a:solidFill>
              </a:rPr>
              <a:t>2</a:t>
            </a:r>
            <a:r>
              <a:rPr lang="en-US" altLang="zh-TW" i="1" dirty="0" smtClean="0">
                <a:solidFill>
                  <a:srgbClr val="FF0000"/>
                </a:solidFill>
              </a:rPr>
              <a:t>t</a:t>
            </a:r>
            <a:r>
              <a:rPr lang="en-US" altLang="zh-TW" i="1" baseline="30000" dirty="0" smtClean="0">
                <a:solidFill>
                  <a:srgbClr val="FF0000"/>
                </a:solidFill>
              </a:rPr>
              <a:t>2</a:t>
            </a:r>
            <a:r>
              <a:rPr lang="en-US" altLang="zh-TW" i="1" dirty="0" smtClean="0">
                <a:solidFill>
                  <a:srgbClr val="FF0000"/>
                </a:solidFill>
              </a:rPr>
              <a:t>)</a:t>
            </a:r>
            <a:endParaRPr lang="zh-TW" altLang="en-US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5712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Summarization Methods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Singular Value Decomposition (SVD)</a:t>
            </a:r>
          </a:p>
          <a:p>
            <a:endParaRPr lang="en-US" altLang="zh-TW" dirty="0"/>
          </a:p>
          <a:p>
            <a:r>
              <a:rPr lang="en-US" altLang="zh-TW" dirty="0" smtClean="0"/>
              <a:t>Rewrite SVD to: </a:t>
            </a:r>
          </a:p>
          <a:p>
            <a:r>
              <a:rPr lang="en-US" altLang="zh-TW" dirty="0"/>
              <a:t>R</a:t>
            </a:r>
            <a:r>
              <a:rPr lang="en-US" altLang="zh-TW" dirty="0" smtClean="0"/>
              <a:t>ank-k approximation of matrix X :</a:t>
            </a:r>
          </a:p>
          <a:p>
            <a:endParaRPr lang="zh-TW" alt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208" y="2219076"/>
            <a:ext cx="2592680" cy="4747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4470" y="2611870"/>
            <a:ext cx="1944608" cy="892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3140968"/>
            <a:ext cx="1774508" cy="10177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4365104"/>
            <a:ext cx="6663958" cy="2376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059364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Eigen-Behavior Distance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zh-TW" dirty="0" smtClean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 smtClean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772816"/>
            <a:ext cx="5400600" cy="10887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4" name="文字方塊 3"/>
              <p:cNvSpPr txBox="1"/>
              <p:nvPr/>
            </p:nvSpPr>
            <p:spPr>
              <a:xfrm>
                <a:off x="766353" y="2996952"/>
                <a:ext cx="2592288" cy="110055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sz="24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altLang="zh-TW" sz="2400" b="0" i="1" smtClean="0">
                              <a:latin typeface="Cambria Math"/>
                            </a:rPr>
                            <m:t>𝑤</m:t>
                          </m:r>
                        </m:e>
                        <m:sub>
                          <m:r>
                            <a:rPr lang="en-US" altLang="zh-TW" sz="2400" b="0" i="1" smtClean="0">
                              <a:latin typeface="Cambria Math"/>
                            </a:rPr>
                            <m:t>𝑗</m:t>
                          </m:r>
                        </m:sub>
                      </m:sSub>
                      <m:r>
                        <a:rPr lang="en-US" altLang="zh-TW" sz="2400" b="0" i="1" smtClean="0">
                          <a:latin typeface="Cambria Math"/>
                        </a:rPr>
                        <m:t>= </m:t>
                      </m:r>
                      <m:f>
                        <m:fPr>
                          <m:type m:val="lin"/>
                          <m:ctrlPr>
                            <a:rPr lang="en-US" altLang="zh-TW" sz="2400" b="0" i="1" smtClean="0"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altLang="zh-TW" sz="2400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sSub>
                                <m:sSubPr>
                                  <m:ctrlPr>
                                    <a:rPr lang="en-US" altLang="zh-TW" sz="2400" b="0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zh-TW" altLang="en-US" sz="2400" b="0" i="1" smtClean="0">
                                      <a:latin typeface="Cambria Math"/>
                                    </a:rPr>
                                    <m:t>𝜎</m:t>
                                  </m:r>
                                </m:e>
                                <m:sub>
                                  <m:r>
                                    <a:rPr lang="en-US" altLang="zh-TW" sz="2400" b="0" i="1" smtClean="0">
                                      <a:latin typeface="Cambria Math"/>
                                    </a:rPr>
                                    <m:t>𝑗</m:t>
                                  </m:r>
                                </m:sub>
                              </m:sSub>
                            </m:e>
                            <m:sup>
                              <m:r>
                                <a:rPr lang="en-US" altLang="zh-TW" sz="24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nary>
                            <m:naryPr>
                              <m:chr m:val="∑"/>
                              <m:ctrlPr>
                                <a:rPr lang="en-US" altLang="zh-TW" sz="2400" b="0" i="1" smtClean="0">
                                  <a:latin typeface="Cambria Math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altLang="zh-TW" sz="2400" b="0" i="1" smtClean="0">
                                  <a:latin typeface="Cambria Math"/>
                                </a:rPr>
                                <m:t>𝑖</m:t>
                              </m:r>
                              <m:r>
                                <a:rPr lang="en-US" altLang="zh-TW" sz="2400" b="0" i="1" smtClean="0">
                                  <a:latin typeface="Cambria Math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altLang="zh-TW" sz="2400" b="0" i="1" smtClean="0">
                                  <a:latin typeface="Cambria Math"/>
                                </a:rPr>
                                <m:t>𝑟</m:t>
                              </m:r>
                            </m:sup>
                            <m:e>
                              <m:sSup>
                                <m:sSupPr>
                                  <m:ctrlPr>
                                    <a:rPr lang="en-US" altLang="zh-TW" sz="2400" b="0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sSub>
                                    <m:sSubPr>
                                      <m:ctrlPr>
                                        <a:rPr lang="en-US" altLang="zh-TW" sz="2400" b="0" i="1" smtClean="0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zh-TW" altLang="en-US" sz="2400" b="0" i="1" smtClean="0">
                                          <a:latin typeface="Cambria Math"/>
                                        </a:rPr>
                                        <m:t>𝜎</m:t>
                                      </m:r>
                                    </m:e>
                                    <m:sub>
                                      <m:r>
                                        <a:rPr lang="en-US" altLang="zh-TW" sz="2400" b="0" i="1" smtClean="0">
                                          <a:latin typeface="Cambria Math"/>
                                        </a:rPr>
                                        <m:t>𝑖</m:t>
                                      </m:r>
                                    </m:sub>
                                  </m:sSub>
                                </m:e>
                                <m:sup>
                                  <m:r>
                                    <a:rPr lang="en-US" altLang="zh-TW" sz="2400" b="0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nary>
                        </m:den>
                      </m:f>
                    </m:oMath>
                  </m:oMathPara>
                </a14:m>
                <a:endParaRPr lang="zh-TW" altLang="en-US" sz="2400" dirty="0"/>
              </a:p>
            </p:txBody>
          </p:sp>
        </mc:Choice>
        <mc:Fallback>
          <p:sp>
            <p:nvSpPr>
              <p:cNvPr id="4" name="文字方塊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6353" y="2996952"/>
                <a:ext cx="2592288" cy="1100558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559" y="4581128"/>
            <a:ext cx="7597250" cy="5082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750165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Clustering Users by Eigen-Behavior Vectors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r>
              <a:rPr lang="en-US" altLang="zh-TW" dirty="0" smtClean="0">
                <a:solidFill>
                  <a:srgbClr val="FF0000"/>
                </a:solidFill>
              </a:rPr>
              <a:t>Reduce the distance calculation from</a:t>
            </a:r>
            <a:r>
              <a:rPr lang="en-US" altLang="zh-TW" dirty="0" smtClean="0">
                <a:solidFill>
                  <a:srgbClr val="FF0000"/>
                </a:solidFill>
              </a:rPr>
              <a:t> </a:t>
            </a:r>
            <a:r>
              <a:rPr lang="en-US" altLang="zh-TW" i="1" dirty="0" smtClean="0">
                <a:solidFill>
                  <a:srgbClr val="FF0000"/>
                </a:solidFill>
              </a:rPr>
              <a:t>O(N</a:t>
            </a:r>
            <a:r>
              <a:rPr lang="en-US" altLang="zh-TW" i="1" baseline="30000" dirty="0" smtClean="0">
                <a:solidFill>
                  <a:srgbClr val="FF0000"/>
                </a:solidFill>
              </a:rPr>
              <a:t>2</a:t>
            </a:r>
            <a:r>
              <a:rPr lang="en-US" altLang="zh-TW" i="1" dirty="0" smtClean="0">
                <a:solidFill>
                  <a:srgbClr val="FF0000"/>
                </a:solidFill>
              </a:rPr>
              <a:t>t</a:t>
            </a:r>
            <a:r>
              <a:rPr lang="en-US" altLang="zh-TW" i="1" baseline="30000" dirty="0" smtClean="0">
                <a:solidFill>
                  <a:srgbClr val="FF0000"/>
                </a:solidFill>
              </a:rPr>
              <a:t>2</a:t>
            </a:r>
            <a:r>
              <a:rPr lang="en-US" altLang="zh-TW" i="1" dirty="0" smtClean="0">
                <a:solidFill>
                  <a:srgbClr val="FF0000"/>
                </a:solidFill>
              </a:rPr>
              <a:t>) </a:t>
            </a:r>
            <a:r>
              <a:rPr lang="en-US" altLang="zh-TW" dirty="0" smtClean="0">
                <a:solidFill>
                  <a:srgbClr val="FF0000"/>
                </a:solidFill>
              </a:rPr>
              <a:t>to </a:t>
            </a:r>
            <a:r>
              <a:rPr lang="en-US" altLang="zh-TW" i="1" dirty="0" smtClean="0">
                <a:solidFill>
                  <a:srgbClr val="FF0000"/>
                </a:solidFill>
              </a:rPr>
              <a:t>O(N</a:t>
            </a:r>
            <a:r>
              <a:rPr lang="en-US" altLang="zh-TW" i="1" baseline="30000" dirty="0" smtClean="0">
                <a:solidFill>
                  <a:srgbClr val="FF0000"/>
                </a:solidFill>
              </a:rPr>
              <a:t>2</a:t>
            </a:r>
            <a:r>
              <a:rPr lang="en-US" altLang="zh-TW" i="1" dirty="0" smtClean="0">
                <a:solidFill>
                  <a:srgbClr val="FF0000"/>
                </a:solidFill>
              </a:rPr>
              <a:t>) </a:t>
            </a:r>
            <a:endParaRPr lang="zh-TW" altLang="en-US" i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zh-TW" dirty="0" smtClean="0"/>
              <a:t> </a:t>
            </a:r>
            <a:endParaRPr lang="zh-TW" alt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223" y="1641051"/>
            <a:ext cx="8252249" cy="3240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983605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Clustering Users by Eigen-Behavior Vectors (</a:t>
            </a:r>
            <a:r>
              <a:rPr lang="en-US" altLang="zh-TW" dirty="0" err="1" smtClean="0"/>
              <a:t>conti</a:t>
            </a:r>
            <a:r>
              <a:rPr lang="en-US" altLang="zh-TW" dirty="0" smtClean="0"/>
              <a:t>.)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25963"/>
          </a:xfrm>
        </p:spPr>
        <p:txBody>
          <a:bodyPr/>
          <a:lstStyle/>
          <a:p>
            <a:r>
              <a:rPr lang="en-US" altLang="zh-TW" dirty="0" smtClean="0">
                <a:solidFill>
                  <a:srgbClr val="FF0000"/>
                </a:solidFill>
              </a:rPr>
              <a:t>The group size follows a power-law distribution</a:t>
            </a:r>
          </a:p>
          <a:p>
            <a:endParaRPr lang="en-US" altLang="zh-TW" dirty="0">
              <a:solidFill>
                <a:srgbClr val="FF0000"/>
              </a:solidFill>
            </a:endParaRPr>
          </a:p>
          <a:p>
            <a:endParaRPr lang="en-US" altLang="zh-TW" dirty="0" smtClean="0">
              <a:solidFill>
                <a:srgbClr val="FF0000"/>
              </a:solidFill>
            </a:endParaRPr>
          </a:p>
          <a:p>
            <a:endParaRPr lang="en-US" altLang="zh-TW" dirty="0">
              <a:solidFill>
                <a:srgbClr val="FF0000"/>
              </a:solidFill>
            </a:endParaRPr>
          </a:p>
          <a:p>
            <a:endParaRPr lang="zh-TW" altLang="en-US" dirty="0">
              <a:solidFill>
                <a:srgbClr val="FF0000"/>
              </a:solidFill>
            </a:endParaRPr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2996952"/>
            <a:ext cx="4391323" cy="3240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14139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223</TotalTime>
  <Words>202</Words>
  <Application>Microsoft Office PowerPoint</Application>
  <PresentationFormat>如螢幕大小 (4:3)</PresentationFormat>
  <Paragraphs>42</Paragraphs>
  <Slides>11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11</vt:i4>
      </vt:variant>
    </vt:vector>
  </HeadingPairs>
  <TitlesOfParts>
    <vt:vector size="12" baseType="lpstr">
      <vt:lpstr>Office 佈景主題</vt:lpstr>
      <vt:lpstr>Structural Analysis of User Association Patterns in University Campus Wireless LANs</vt:lpstr>
      <vt:lpstr>Contributions</vt:lpstr>
      <vt:lpstr>Data Set</vt:lpstr>
      <vt:lpstr>Association matrix representation</vt:lpstr>
      <vt:lpstr>Average minimum vector distance (AMVD)</vt:lpstr>
      <vt:lpstr>Summarization Methods</vt:lpstr>
      <vt:lpstr>Eigen-Behavior Distance</vt:lpstr>
      <vt:lpstr>Clustering Users by Eigen-Behavior Vectors</vt:lpstr>
      <vt:lpstr>Clustering Users by Eigen-Behavior Vectors (conti.)</vt:lpstr>
      <vt:lpstr>Case Study: Message Dissemination in Mobile Networks</vt:lpstr>
      <vt:lpstr>Compared with Our Propose Work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Structural Analysis of User Association Patterns in University Campus Wireless LANs</dc:title>
  <dc:creator>tim</dc:creator>
  <cp:lastModifiedBy>tim</cp:lastModifiedBy>
  <cp:revision>12</cp:revision>
  <dcterms:created xsi:type="dcterms:W3CDTF">2013-01-17T03:01:28Z</dcterms:created>
  <dcterms:modified xsi:type="dcterms:W3CDTF">2013-01-17T06:45:18Z</dcterms:modified>
</cp:coreProperties>
</file>