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6" r:id="rId19"/>
    <p:sldId id="277" r:id="rId20"/>
    <p:sldId id="278" r:id="rId21"/>
    <p:sldId id="280" r:id="rId22"/>
    <p:sldId id="279" r:id="rId23"/>
    <p:sldId id="281" r:id="rId24"/>
    <p:sldId id="282" r:id="rId25"/>
    <p:sldId id="283" r:id="rId26"/>
    <p:sldId id="286" r:id="rId27"/>
    <p:sldId id="285" r:id="rId2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3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21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4F99B-E21B-460C-9DBE-713046DAA63A}" type="datetimeFigureOut">
              <a:rPr lang="zh-TW" altLang="en-US" smtClean="0"/>
              <a:t>2014/9/15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2DE91-7FAE-40C5-AFFE-859B0E2FE2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7676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4F99B-E21B-460C-9DBE-713046DAA63A}" type="datetimeFigureOut">
              <a:rPr lang="zh-TW" altLang="en-US" smtClean="0"/>
              <a:t>2014/9/15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2DE91-7FAE-40C5-AFFE-859B0E2FE2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6804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4F99B-E21B-460C-9DBE-713046DAA63A}" type="datetimeFigureOut">
              <a:rPr lang="zh-TW" altLang="en-US" smtClean="0"/>
              <a:t>2014/9/15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2DE91-7FAE-40C5-AFFE-859B0E2FE2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2978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4F99B-E21B-460C-9DBE-713046DAA63A}" type="datetimeFigureOut">
              <a:rPr lang="zh-TW" altLang="en-US" smtClean="0"/>
              <a:t>2014/9/15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2DE91-7FAE-40C5-AFFE-859B0E2FE2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2771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4F99B-E21B-460C-9DBE-713046DAA63A}" type="datetimeFigureOut">
              <a:rPr lang="zh-TW" altLang="en-US" smtClean="0"/>
              <a:t>2014/9/15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2DE91-7FAE-40C5-AFFE-859B0E2FE2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0817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4F99B-E21B-460C-9DBE-713046DAA63A}" type="datetimeFigureOut">
              <a:rPr lang="zh-TW" altLang="en-US" smtClean="0"/>
              <a:t>2014/9/15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2DE91-7FAE-40C5-AFFE-859B0E2FE2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3841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4F99B-E21B-460C-9DBE-713046DAA63A}" type="datetimeFigureOut">
              <a:rPr lang="zh-TW" altLang="en-US" smtClean="0"/>
              <a:t>2014/9/15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2DE91-7FAE-40C5-AFFE-859B0E2FE2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5060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4F99B-E21B-460C-9DBE-713046DAA63A}" type="datetimeFigureOut">
              <a:rPr lang="zh-TW" altLang="en-US" smtClean="0"/>
              <a:t>2014/9/15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2DE91-7FAE-40C5-AFFE-859B0E2FE2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5643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4F99B-E21B-460C-9DBE-713046DAA63A}" type="datetimeFigureOut">
              <a:rPr lang="zh-TW" altLang="en-US" smtClean="0"/>
              <a:t>2014/9/15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2DE91-7FAE-40C5-AFFE-859B0E2FE2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1812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4F99B-E21B-460C-9DBE-713046DAA63A}" type="datetimeFigureOut">
              <a:rPr lang="zh-TW" altLang="en-US" smtClean="0"/>
              <a:t>2014/9/15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2DE91-7FAE-40C5-AFFE-859B0E2FE2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5566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4F99B-E21B-460C-9DBE-713046DAA63A}" type="datetimeFigureOut">
              <a:rPr lang="zh-TW" altLang="en-US" smtClean="0"/>
              <a:t>2014/9/15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2DE91-7FAE-40C5-AFFE-859B0E2FE2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6779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74F99B-E21B-460C-9DBE-713046DAA63A}" type="datetimeFigureOut">
              <a:rPr lang="zh-TW" altLang="en-US" smtClean="0"/>
              <a:t>2014/9/15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82DE91-7FAE-40C5-AFFE-859B0E2FE2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>TCP in Wireless Environments:</a:t>
            </a:r>
            <a:br>
              <a:rPr lang="en-US" altLang="zh-TW" dirty="0"/>
            </a:br>
            <a:r>
              <a:rPr lang="en-US" altLang="zh-TW" dirty="0"/>
              <a:t>Problems and Solutions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altLang="zh-TW" dirty="0"/>
              <a:t>YE TIAN, KAI XU, AND NIRWAN ANSARI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5321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Challenges in the Heterogeneous </a:t>
            </a:r>
            <a:r>
              <a:rPr lang="en-US" altLang="zh-TW" dirty="0"/>
              <a:t>Network (cont.)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563300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Mobile wireless communications</a:t>
            </a:r>
          </a:p>
          <a:p>
            <a:pPr lvl="1"/>
            <a:r>
              <a:rPr lang="en-US" altLang="zh-TW" dirty="0" smtClean="0"/>
              <a:t>User mobility </a:t>
            </a:r>
            <a:r>
              <a:rPr lang="en-US" altLang="zh-TW" dirty="0"/>
              <a:t>as well as limited radio frequency coverage </a:t>
            </a:r>
            <a:r>
              <a:rPr lang="en-US" altLang="zh-TW" dirty="0" smtClean="0"/>
              <a:t>of wireless </a:t>
            </a:r>
            <a:r>
              <a:rPr lang="en-US" altLang="zh-TW" dirty="0"/>
              <a:t>devices, either base stations or </a:t>
            </a:r>
            <a:r>
              <a:rPr lang="en-US" altLang="zh-TW" dirty="0" smtClean="0"/>
              <a:t>terminals → Handoff</a:t>
            </a:r>
          </a:p>
          <a:p>
            <a:r>
              <a:rPr lang="en-US" altLang="zh-TW" dirty="0" smtClean="0"/>
              <a:t>Wireless ad </a:t>
            </a:r>
            <a:r>
              <a:rPr lang="en-US" altLang="zh-TW" dirty="0"/>
              <a:t>hoc </a:t>
            </a:r>
            <a:r>
              <a:rPr lang="en-US" altLang="zh-TW" dirty="0" smtClean="0"/>
              <a:t>network</a:t>
            </a:r>
          </a:p>
          <a:p>
            <a:pPr lvl="1"/>
            <a:r>
              <a:rPr lang="en-US" altLang="zh-TW" dirty="0" err="1" smtClean="0"/>
              <a:t>Infrastructurelessness</a:t>
            </a:r>
            <a:r>
              <a:rPr lang="en-US" altLang="zh-TW" dirty="0" smtClean="0"/>
              <a:t> and high </a:t>
            </a:r>
            <a:r>
              <a:rPr lang="en-US" altLang="zh-TW" dirty="0"/>
              <a:t>node mobility of the </a:t>
            </a:r>
            <a:r>
              <a:rPr lang="en-US" altLang="zh-TW" dirty="0" smtClean="0"/>
              <a:t>network</a:t>
            </a:r>
            <a:r>
              <a:rPr lang="en-US" altLang="zh-TW" dirty="0"/>
              <a:t> → </a:t>
            </a:r>
            <a:r>
              <a:rPr lang="en-US" altLang="zh-TW" dirty="0" smtClean="0"/>
              <a:t>frequent </a:t>
            </a:r>
            <a:r>
              <a:rPr lang="en-US" altLang="zh-TW" dirty="0"/>
              <a:t>route </a:t>
            </a:r>
            <a:r>
              <a:rPr lang="en-US" altLang="zh-TW" dirty="0" smtClean="0"/>
              <a:t>changes and </a:t>
            </a:r>
            <a:r>
              <a:rPr lang="en-US" altLang="zh-TW" dirty="0"/>
              <a:t>network </a:t>
            </a:r>
            <a:r>
              <a:rPr lang="en-US" altLang="zh-TW" dirty="0" smtClean="0"/>
              <a:t>partitions</a:t>
            </a:r>
          </a:p>
          <a:p>
            <a:r>
              <a:rPr lang="en-US" altLang="zh-TW" dirty="0" smtClean="0"/>
              <a:t>Satellite network</a:t>
            </a:r>
          </a:p>
          <a:p>
            <a:pPr lvl="1"/>
            <a:r>
              <a:rPr lang="en-US" altLang="zh-TW" dirty="0"/>
              <a:t>long propagation </a:t>
            </a:r>
            <a:r>
              <a:rPr lang="en-US" altLang="zh-TW" dirty="0" smtClean="0"/>
              <a:t>delay </a:t>
            </a:r>
            <a:r>
              <a:rPr lang="en-US" altLang="zh-TW" dirty="0"/>
              <a:t>→ </a:t>
            </a:r>
            <a:r>
              <a:rPr lang="en-US" altLang="zh-TW" dirty="0" smtClean="0"/>
              <a:t>long-range </a:t>
            </a:r>
            <a:r>
              <a:rPr lang="en-US" altLang="zh-TW" dirty="0"/>
              <a:t>transmission inefficient</a:t>
            </a:r>
          </a:p>
        </p:txBody>
      </p:sp>
    </p:spTree>
    <p:extLst>
      <p:ext uri="{BB962C8B-B14F-4D97-AF65-F5344CB8AC3E}">
        <p14:creationId xmlns:p14="http://schemas.microsoft.com/office/powerpoint/2010/main" val="1723786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TCP for Different Wireless Applications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Satellite </a:t>
            </a:r>
            <a:r>
              <a:rPr lang="en-US" altLang="zh-TW" dirty="0" smtClean="0"/>
              <a:t>Networks</a:t>
            </a:r>
          </a:p>
          <a:p>
            <a:r>
              <a:rPr lang="en-US" altLang="zh-TW" dirty="0"/>
              <a:t>Ad Hoc </a:t>
            </a:r>
            <a:r>
              <a:rPr lang="en-US" altLang="zh-TW" dirty="0" smtClean="0"/>
              <a:t>Networks</a:t>
            </a:r>
          </a:p>
          <a:p>
            <a:r>
              <a:rPr lang="en-US" altLang="zh-TW" dirty="0"/>
              <a:t>Cellular Network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2820617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Satellite </a:t>
            </a:r>
            <a:r>
              <a:rPr lang="en-US" altLang="zh-TW" dirty="0" smtClean="0"/>
              <a:t>Networks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860183"/>
          </a:xfrm>
        </p:spPr>
        <p:txBody>
          <a:bodyPr>
            <a:normAutofit lnSpcReduction="10000"/>
          </a:bodyPr>
          <a:lstStyle/>
          <a:p>
            <a:r>
              <a:rPr lang="en-US" altLang="zh-TW" dirty="0" smtClean="0"/>
              <a:t>Takes the </a:t>
            </a:r>
            <a:r>
              <a:rPr lang="en-US" altLang="zh-TW" dirty="0"/>
              <a:t>sender of </a:t>
            </a:r>
            <a:r>
              <a:rPr lang="en-US" altLang="zh-TW" dirty="0" smtClean="0"/>
              <a:t>a TCP </a:t>
            </a:r>
            <a:r>
              <a:rPr lang="en-US" altLang="zh-TW" dirty="0"/>
              <a:t>connection a fairly long time to reach a high sending </a:t>
            </a:r>
            <a:r>
              <a:rPr lang="en-US" altLang="zh-TW" dirty="0" smtClean="0"/>
              <a:t>rate during </a:t>
            </a:r>
            <a:r>
              <a:rPr lang="en-US" altLang="zh-TW" dirty="0"/>
              <a:t>the traditional slow start phase </a:t>
            </a:r>
            <a:endParaRPr lang="en-US" altLang="zh-TW" dirty="0" smtClean="0"/>
          </a:p>
          <a:p>
            <a:r>
              <a:rPr lang="en-US" altLang="zh-TW" dirty="0" smtClean="0"/>
              <a:t>TCP-Peach</a:t>
            </a:r>
          </a:p>
          <a:p>
            <a:pPr lvl="1"/>
            <a:r>
              <a:rPr lang="en-US" altLang="zh-TW" dirty="0" smtClean="0"/>
              <a:t>Sudden start (slow start)</a:t>
            </a:r>
          </a:p>
          <a:p>
            <a:pPr lvl="2"/>
            <a:r>
              <a:rPr lang="en-US" altLang="zh-TW" dirty="0" smtClean="0"/>
              <a:t>The reception </a:t>
            </a:r>
            <a:r>
              <a:rPr lang="en-US" altLang="zh-TW" dirty="0"/>
              <a:t>of </a:t>
            </a:r>
            <a:r>
              <a:rPr lang="en-US" altLang="zh-TW" dirty="0" smtClean="0"/>
              <a:t>ACKs for </a:t>
            </a:r>
            <a:r>
              <a:rPr lang="en-US" altLang="zh-TW" dirty="0"/>
              <a:t>the dummy packets indicates the availability of the </a:t>
            </a:r>
            <a:r>
              <a:rPr lang="en-US" altLang="zh-TW" dirty="0" smtClean="0"/>
              <a:t>unused network resource</a:t>
            </a:r>
          </a:p>
          <a:p>
            <a:pPr lvl="2"/>
            <a:r>
              <a:rPr lang="en-US" altLang="zh-TW" dirty="0"/>
              <a:t>Dummy packets are labeled with </a:t>
            </a:r>
            <a:r>
              <a:rPr lang="en-US" altLang="zh-TW" dirty="0" smtClean="0"/>
              <a:t>low priority → a </a:t>
            </a:r>
            <a:r>
              <a:rPr lang="en-US" altLang="zh-TW" dirty="0"/>
              <a:t>router would drop the dummy packets first in the event of congestion</a:t>
            </a:r>
          </a:p>
          <a:p>
            <a:pPr lvl="1"/>
            <a:r>
              <a:rPr lang="en-US" altLang="zh-TW" dirty="0" smtClean="0"/>
              <a:t>Rapid recovery (fast recovery)</a:t>
            </a:r>
          </a:p>
          <a:p>
            <a:pPr lvl="2"/>
            <a:r>
              <a:rPr lang="en-US" altLang="zh-TW" dirty="0" smtClean="0"/>
              <a:t>Improve throughput in the </a:t>
            </a:r>
            <a:r>
              <a:rPr lang="en-US" altLang="zh-TW" dirty="0"/>
              <a:t>presence of high link error </a:t>
            </a:r>
            <a:r>
              <a:rPr lang="en-US" altLang="zh-TW" dirty="0" smtClean="0"/>
              <a:t>rate</a:t>
            </a:r>
          </a:p>
          <a:p>
            <a:pPr lvl="2"/>
            <a:r>
              <a:rPr lang="en-US" altLang="zh-TW" dirty="0" smtClean="0"/>
              <a:t>The sender </a:t>
            </a:r>
            <a:r>
              <a:rPr lang="en-US" altLang="zh-TW" dirty="0"/>
              <a:t>uses the lower-priority dummy packets to </a:t>
            </a:r>
            <a:r>
              <a:rPr lang="en-US" altLang="zh-TW" dirty="0" smtClean="0"/>
              <a:t>interleave the </a:t>
            </a:r>
            <a:r>
              <a:rPr lang="en-US" altLang="zh-TW" dirty="0"/>
              <a:t>data packets and inflates the sending window size </a:t>
            </a:r>
            <a:r>
              <a:rPr lang="en-US" altLang="zh-TW" dirty="0" smtClean="0"/>
              <a:t>upon receptions </a:t>
            </a:r>
            <a:r>
              <a:rPr lang="en-US" altLang="zh-TW" dirty="0"/>
              <a:t>of ACKs for the dummy packets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7569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Ad Hoc Networks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High error </a:t>
            </a:r>
            <a:r>
              <a:rPr lang="en-US" altLang="zh-TW" dirty="0"/>
              <a:t>rate </a:t>
            </a:r>
            <a:r>
              <a:rPr lang="en-US" altLang="zh-TW" dirty="0" smtClean="0"/>
              <a:t>and frequent </a:t>
            </a:r>
            <a:r>
              <a:rPr lang="en-US" altLang="zh-TW" dirty="0"/>
              <a:t>route changes and network partitions are </a:t>
            </a:r>
            <a:r>
              <a:rPr lang="en-US" altLang="zh-TW" dirty="0" smtClean="0"/>
              <a:t>typical</a:t>
            </a:r>
          </a:p>
          <a:p>
            <a:r>
              <a:rPr lang="en-US" altLang="zh-TW" dirty="0" smtClean="0"/>
              <a:t>ATCP</a:t>
            </a:r>
          </a:p>
          <a:p>
            <a:pPr lvl="1"/>
            <a:r>
              <a:rPr lang="en-US" altLang="zh-TW" dirty="0" smtClean="0"/>
              <a:t>Implemented as </a:t>
            </a:r>
            <a:r>
              <a:rPr lang="en-US" altLang="zh-TW" dirty="0"/>
              <a:t>a thin layer inserted </a:t>
            </a:r>
            <a:r>
              <a:rPr lang="en-US" altLang="zh-TW" dirty="0" smtClean="0"/>
              <a:t>between the </a:t>
            </a:r>
            <a:r>
              <a:rPr lang="en-US" altLang="zh-TW" dirty="0"/>
              <a:t>standard TCP and IP layers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Explicit congestion notification </a:t>
            </a:r>
            <a:r>
              <a:rPr lang="en-US" altLang="zh-TW" dirty="0"/>
              <a:t>(</a:t>
            </a:r>
            <a:r>
              <a:rPr lang="en-US" altLang="zh-TW" dirty="0" smtClean="0"/>
              <a:t>ECN) to detect congestion and distinguish congestion loss from error loss</a:t>
            </a:r>
          </a:p>
          <a:p>
            <a:pPr lvl="1"/>
            <a:r>
              <a:rPr lang="en-US" altLang="zh-TW" dirty="0" smtClean="0"/>
              <a:t>ICMP Destination Unreachable message to detect a change of route or temporary partition in an ad hoc network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24418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Ad Hoc </a:t>
            </a:r>
            <a:r>
              <a:rPr lang="en-US" altLang="zh-TW" dirty="0" smtClean="0"/>
              <a:t>Networks (cont.)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919560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The ATCP </a:t>
            </a:r>
            <a:r>
              <a:rPr lang="en-US" altLang="zh-TW" dirty="0"/>
              <a:t>layer puts the TCP sender into either the persist, </a:t>
            </a:r>
            <a:r>
              <a:rPr lang="en-US" altLang="zh-TW" dirty="0" smtClean="0"/>
              <a:t>congestion control</a:t>
            </a:r>
            <a:r>
              <a:rPr lang="en-US" altLang="zh-TW" dirty="0"/>
              <a:t>, or retransmit state </a:t>
            </a:r>
            <a:r>
              <a:rPr lang="en-US" altLang="zh-TW" dirty="0" smtClean="0"/>
              <a:t>accordingly</a:t>
            </a:r>
          </a:p>
          <a:p>
            <a:pPr lvl="1"/>
            <a:r>
              <a:rPr lang="en-US" altLang="zh-TW" dirty="0" smtClean="0"/>
              <a:t>High BER </a:t>
            </a:r>
            <a:r>
              <a:rPr lang="en-US" altLang="zh-TW" dirty="0"/>
              <a:t>- ATCP retransmits the lost packet </a:t>
            </a:r>
            <a:r>
              <a:rPr lang="en-US" altLang="zh-TW" dirty="0" smtClean="0"/>
              <a:t>so that </a:t>
            </a:r>
            <a:r>
              <a:rPr lang="en-US" altLang="zh-TW" dirty="0"/>
              <a:t>TCP does not perform congestion </a:t>
            </a:r>
            <a:r>
              <a:rPr lang="en-US" altLang="zh-TW" dirty="0" smtClean="0"/>
              <a:t>control</a:t>
            </a:r>
          </a:p>
          <a:p>
            <a:pPr lvl="1"/>
            <a:r>
              <a:rPr lang="en-US" altLang="zh-TW" dirty="0" smtClean="0"/>
              <a:t>A route </a:t>
            </a:r>
            <a:r>
              <a:rPr lang="en-US" altLang="zh-TW" dirty="0"/>
              <a:t>change or network partition - ATCP </a:t>
            </a:r>
            <a:r>
              <a:rPr lang="en-US" altLang="zh-TW" dirty="0" smtClean="0"/>
              <a:t>puts the </a:t>
            </a:r>
            <a:r>
              <a:rPr lang="en-US" altLang="zh-TW" dirty="0"/>
              <a:t>TCP sender into the persist state waiting for the route </a:t>
            </a:r>
            <a:r>
              <a:rPr lang="en-US" altLang="zh-TW" dirty="0" smtClean="0"/>
              <a:t>to reconnect</a:t>
            </a:r>
            <a:endParaRPr lang="en-US" altLang="zh-TW" dirty="0"/>
          </a:p>
          <a:p>
            <a:pPr lvl="1"/>
            <a:r>
              <a:rPr lang="en-US" altLang="zh-TW" dirty="0" smtClean="0"/>
              <a:t>Packet reordering </a:t>
            </a:r>
            <a:r>
              <a:rPr lang="en-US" altLang="zh-TW" dirty="0"/>
              <a:t>- ATCP reorders the packets </a:t>
            </a:r>
            <a:r>
              <a:rPr lang="en-US" altLang="zh-TW" dirty="0" smtClean="0"/>
              <a:t>so that </a:t>
            </a:r>
            <a:r>
              <a:rPr lang="en-US" altLang="zh-TW" dirty="0"/>
              <a:t>TCP would not generate </a:t>
            </a:r>
            <a:r>
              <a:rPr lang="en-US" altLang="zh-TW" dirty="0" smtClean="0"/>
              <a:t>DUPACKs</a:t>
            </a:r>
          </a:p>
          <a:p>
            <a:pPr lvl="1"/>
            <a:r>
              <a:rPr lang="en-US" altLang="zh-TW" dirty="0"/>
              <a:t>Real congestion - TCP enters the normal congestion control stage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51947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Cellular Network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34553"/>
          </a:xfrm>
        </p:spPr>
        <p:txBody>
          <a:bodyPr>
            <a:normAutofit lnSpcReduction="10000"/>
          </a:bodyPr>
          <a:lstStyle/>
          <a:p>
            <a:r>
              <a:rPr lang="en-US" altLang="zh-TW" dirty="0" smtClean="0"/>
              <a:t>Handoff and </a:t>
            </a:r>
            <a:r>
              <a:rPr lang="en-US" altLang="zh-TW" dirty="0"/>
              <a:t>high </a:t>
            </a:r>
            <a:r>
              <a:rPr lang="en-US" altLang="zh-TW" dirty="0" smtClean="0"/>
              <a:t>BER</a:t>
            </a:r>
          </a:p>
          <a:p>
            <a:r>
              <a:rPr lang="en-US" altLang="zh-TW" dirty="0" smtClean="0"/>
              <a:t>Freeze-TCP</a:t>
            </a:r>
          </a:p>
          <a:p>
            <a:pPr lvl="1"/>
            <a:r>
              <a:rPr lang="en-US" altLang="zh-TW" dirty="0" smtClean="0"/>
              <a:t>Only requires </a:t>
            </a:r>
            <a:r>
              <a:rPr lang="en-US" altLang="zh-TW" dirty="0"/>
              <a:t>code modifications at the mobile unit or receiver </a:t>
            </a:r>
            <a:r>
              <a:rPr lang="en-US" altLang="zh-TW" dirty="0" smtClean="0"/>
              <a:t>side</a:t>
            </a:r>
          </a:p>
          <a:p>
            <a:pPr lvl="1"/>
            <a:r>
              <a:rPr lang="en-US" altLang="zh-TW" dirty="0" smtClean="0"/>
              <a:t>The mobile </a:t>
            </a:r>
            <a:r>
              <a:rPr lang="en-US" altLang="zh-TW" dirty="0"/>
              <a:t>unit has knowledge of the radio signal </a:t>
            </a:r>
            <a:r>
              <a:rPr lang="en-US" altLang="zh-TW" dirty="0" smtClean="0"/>
              <a:t>strength, and </a:t>
            </a:r>
            <a:r>
              <a:rPr lang="en-US" altLang="zh-TW" dirty="0"/>
              <a:t>therefore can predict the impending </a:t>
            </a:r>
            <a:r>
              <a:rPr lang="en-US" altLang="zh-TW" dirty="0" smtClean="0"/>
              <a:t>disconnections</a:t>
            </a:r>
          </a:p>
          <a:p>
            <a:pPr lvl="1"/>
            <a:r>
              <a:rPr lang="en-US" altLang="zh-TW" dirty="0" smtClean="0"/>
              <a:t>In the </a:t>
            </a:r>
            <a:r>
              <a:rPr lang="en-US" altLang="zh-TW" dirty="0"/>
              <a:t>presence of impending disconnection</a:t>
            </a:r>
            <a:endParaRPr lang="en-US" altLang="zh-TW" dirty="0" smtClean="0"/>
          </a:p>
          <a:p>
            <a:pPr lvl="2"/>
            <a:r>
              <a:rPr lang="en-US" altLang="zh-TW" dirty="0" smtClean="0"/>
              <a:t>Receiver proactively </a:t>
            </a:r>
            <a:r>
              <a:rPr lang="en-US" altLang="zh-TW" dirty="0"/>
              <a:t>sets </a:t>
            </a:r>
            <a:r>
              <a:rPr lang="en-US" altLang="zh-TW" dirty="0" smtClean="0"/>
              <a:t>the advertised </a:t>
            </a:r>
            <a:r>
              <a:rPr lang="en-US" altLang="zh-TW" dirty="0"/>
              <a:t>window size to </a:t>
            </a:r>
            <a:r>
              <a:rPr lang="en-US" altLang="zh-TW" dirty="0" smtClean="0"/>
              <a:t>zero </a:t>
            </a:r>
            <a:r>
              <a:rPr lang="en-US" altLang="zh-TW" dirty="0"/>
              <a:t>→ ceases </a:t>
            </a:r>
            <a:r>
              <a:rPr lang="en-US" altLang="zh-TW" dirty="0" smtClean="0"/>
              <a:t>sending </a:t>
            </a:r>
            <a:r>
              <a:rPr lang="en-US" altLang="zh-TW" dirty="0"/>
              <a:t>more packets while keeping </a:t>
            </a:r>
            <a:r>
              <a:rPr lang="en-US" altLang="zh-TW" dirty="0" smtClean="0"/>
              <a:t>its sending window </a:t>
            </a:r>
            <a:r>
              <a:rPr lang="en-US" altLang="zh-TW" dirty="0" smtClean="0"/>
              <a:t>unchanged</a:t>
            </a:r>
          </a:p>
          <a:p>
            <a:pPr lvl="2"/>
            <a:r>
              <a:rPr lang="en-US" altLang="zh-TW" dirty="0"/>
              <a:t>Reconnection - the transfer can resume quickly at the rate before the </a:t>
            </a:r>
            <a:r>
              <a:rPr lang="en-US" altLang="zh-TW" dirty="0" smtClean="0"/>
              <a:t>disconnection occurs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3697692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Implementation of Wireless TCP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Split Mode</a:t>
            </a:r>
          </a:p>
          <a:p>
            <a:pPr lvl="1"/>
            <a:r>
              <a:rPr lang="en-US" altLang="zh-TW" dirty="0" smtClean="0"/>
              <a:t>Divides the </a:t>
            </a:r>
            <a:r>
              <a:rPr lang="en-US" altLang="zh-TW" dirty="0"/>
              <a:t>TCP </a:t>
            </a:r>
            <a:r>
              <a:rPr lang="en-US" altLang="zh-TW" dirty="0" smtClean="0"/>
              <a:t>connection into </a:t>
            </a:r>
            <a:r>
              <a:rPr lang="en-US" altLang="zh-TW" dirty="0"/>
              <a:t>wireless and wired portions, and ACKs are </a:t>
            </a:r>
            <a:r>
              <a:rPr lang="en-US" altLang="zh-TW" dirty="0" smtClean="0"/>
              <a:t>generated for </a:t>
            </a:r>
            <a:r>
              <a:rPr lang="en-US" altLang="zh-TW" dirty="0"/>
              <a:t>both portions separately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The performance </a:t>
            </a:r>
            <a:r>
              <a:rPr lang="en-US" altLang="zh-TW" dirty="0"/>
              <a:t>on the wired portion is least affected by the </a:t>
            </a:r>
            <a:r>
              <a:rPr lang="en-US" altLang="zh-TW" dirty="0" smtClean="0"/>
              <a:t>relatively unreliable </a:t>
            </a:r>
            <a:r>
              <a:rPr lang="en-US" altLang="zh-TW" dirty="0"/>
              <a:t>wireless portion</a:t>
            </a:r>
            <a:endParaRPr lang="en-US" altLang="zh-TW" dirty="0" smtClean="0"/>
          </a:p>
          <a:p>
            <a:r>
              <a:rPr lang="en-US" altLang="zh-TW" dirty="0" smtClean="0"/>
              <a:t>End-to-End Approach</a:t>
            </a:r>
          </a:p>
          <a:p>
            <a:pPr lvl="1"/>
            <a:r>
              <a:rPr lang="en-US" altLang="zh-TW" dirty="0" smtClean="0"/>
              <a:t>Treats the </a:t>
            </a:r>
            <a:r>
              <a:rPr lang="en-US" altLang="zh-TW" dirty="0"/>
              <a:t>route from the sender to the </a:t>
            </a:r>
            <a:r>
              <a:rPr lang="en-US" altLang="zh-TW" dirty="0" smtClean="0"/>
              <a:t>receiver as </a:t>
            </a:r>
            <a:r>
              <a:rPr lang="en-US" altLang="zh-TW" dirty="0"/>
              <a:t>an end-to-end </a:t>
            </a:r>
            <a:r>
              <a:rPr lang="en-US" altLang="zh-TW" dirty="0" smtClean="0"/>
              <a:t>path</a:t>
            </a:r>
          </a:p>
          <a:p>
            <a:pPr lvl="1"/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3210565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Split </a:t>
            </a:r>
            <a:r>
              <a:rPr lang="en-US" altLang="zh-TW" dirty="0" smtClean="0"/>
              <a:t>Mode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Both </a:t>
            </a:r>
            <a:r>
              <a:rPr lang="en-US" altLang="zh-TW" dirty="0"/>
              <a:t>end hosts communicate with the </a:t>
            </a:r>
            <a:r>
              <a:rPr lang="en-US" altLang="zh-TW" dirty="0" smtClean="0"/>
              <a:t>intermediate router </a:t>
            </a:r>
            <a:r>
              <a:rPr lang="en-US" altLang="zh-TW" dirty="0"/>
              <a:t>independently without knowledge of the other </a:t>
            </a:r>
            <a:r>
              <a:rPr lang="en-US" altLang="zh-TW" dirty="0" smtClean="0"/>
              <a:t>end</a:t>
            </a:r>
          </a:p>
          <a:p>
            <a:r>
              <a:rPr lang="en-US" altLang="zh-TW" dirty="0" smtClean="0"/>
              <a:t>I-TCP</a:t>
            </a:r>
          </a:p>
          <a:p>
            <a:pPr lvl="1"/>
            <a:r>
              <a:rPr lang="en-US" altLang="zh-TW" dirty="0"/>
              <a:t>The congestion window </a:t>
            </a:r>
            <a:r>
              <a:rPr lang="en-US" altLang="zh-TW" dirty="0" smtClean="0"/>
              <a:t>is maintained </a:t>
            </a:r>
            <a:r>
              <a:rPr lang="en-US" altLang="zh-TW" dirty="0"/>
              <a:t>separately for the wireless and the fixed connections</a:t>
            </a:r>
          </a:p>
          <a:p>
            <a:endParaRPr lang="zh-TW" alt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2047" y="4320892"/>
            <a:ext cx="6379906" cy="2227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2364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End-to-End Approach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Only the </a:t>
            </a:r>
            <a:r>
              <a:rPr lang="en-US" altLang="zh-TW" dirty="0"/>
              <a:t>end hosts participate in </a:t>
            </a:r>
            <a:r>
              <a:rPr lang="en-US" altLang="zh-TW" dirty="0" smtClean="0"/>
              <a:t>flow control</a:t>
            </a:r>
          </a:p>
          <a:p>
            <a:r>
              <a:rPr lang="en-US" altLang="zh-TW" dirty="0"/>
              <a:t>The receiver provides feedback reflecting the </a:t>
            </a:r>
            <a:r>
              <a:rPr lang="en-US" altLang="zh-TW" dirty="0" smtClean="0"/>
              <a:t>network condition</a:t>
            </a:r>
            <a:r>
              <a:rPr lang="en-US" altLang="zh-TW" dirty="0"/>
              <a:t>, and the sender makes decisions for congestion control</a:t>
            </a:r>
            <a:endParaRPr lang="zh-TW" alt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450" y="3686855"/>
            <a:ext cx="7277100" cy="261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8795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End-to-End </a:t>
            </a:r>
            <a:r>
              <a:rPr lang="en-US" altLang="zh-TW" dirty="0" smtClean="0"/>
              <a:t>Approach (cont.)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 ability </a:t>
            </a:r>
            <a:r>
              <a:rPr lang="en-US" altLang="zh-TW" dirty="0"/>
              <a:t>to accurately </a:t>
            </a:r>
            <a:r>
              <a:rPr lang="en-US" altLang="zh-TW" dirty="0" smtClean="0"/>
              <a:t>probe for </a:t>
            </a:r>
            <a:r>
              <a:rPr lang="en-US" altLang="zh-TW" dirty="0"/>
              <a:t>the available bandwidth is the key to better </a:t>
            </a:r>
            <a:r>
              <a:rPr lang="en-US" altLang="zh-TW" dirty="0" smtClean="0"/>
              <a:t>performance</a:t>
            </a:r>
          </a:p>
          <a:p>
            <a:pPr lvl="1"/>
            <a:r>
              <a:rPr lang="en-US" altLang="zh-TW" dirty="0" smtClean="0"/>
              <a:t>Minimum unused </a:t>
            </a:r>
            <a:r>
              <a:rPr lang="en-US" altLang="zh-TW" dirty="0"/>
              <a:t>link capacity of the flow’s </a:t>
            </a:r>
            <a:r>
              <a:rPr lang="en-US" altLang="zh-TW" dirty="0" smtClean="0"/>
              <a:t>fair share </a:t>
            </a:r>
            <a:r>
              <a:rPr lang="en-US" altLang="zh-TW" dirty="0"/>
              <a:t>along the </a:t>
            </a:r>
            <a:r>
              <a:rPr lang="en-US" altLang="zh-TW" dirty="0" smtClean="0"/>
              <a:t>path</a:t>
            </a:r>
          </a:p>
          <a:p>
            <a:r>
              <a:rPr lang="en-US" altLang="zh-TW" dirty="0" smtClean="0"/>
              <a:t>Congestion control mechanism</a:t>
            </a:r>
          </a:p>
          <a:p>
            <a:pPr lvl="1"/>
            <a:r>
              <a:rPr lang="en-US" altLang="zh-TW" dirty="0"/>
              <a:t>Reactive Congestion </a:t>
            </a:r>
            <a:r>
              <a:rPr lang="en-US" altLang="zh-TW" dirty="0" smtClean="0"/>
              <a:t>Control</a:t>
            </a:r>
          </a:p>
          <a:p>
            <a:pPr lvl="2"/>
            <a:r>
              <a:rPr lang="en-US" altLang="zh-TW" dirty="0" smtClean="0"/>
              <a:t>The sender rectifies the </a:t>
            </a:r>
            <a:r>
              <a:rPr lang="en-US" altLang="zh-TW" dirty="0"/>
              <a:t>congestion window when the network situation </a:t>
            </a:r>
            <a:r>
              <a:rPr lang="en-US" altLang="zh-TW" dirty="0" smtClean="0"/>
              <a:t>becomes marginal </a:t>
            </a:r>
            <a:r>
              <a:rPr lang="en-US" altLang="zh-TW" dirty="0"/>
              <a:t>or has crossed a threshold</a:t>
            </a:r>
            <a:endParaRPr lang="en-US" altLang="zh-TW" dirty="0" smtClean="0"/>
          </a:p>
          <a:p>
            <a:pPr lvl="1"/>
            <a:r>
              <a:rPr lang="en-US" altLang="zh-TW" dirty="0"/>
              <a:t>Proactive Congestion </a:t>
            </a:r>
            <a:r>
              <a:rPr lang="en-US" altLang="zh-TW" dirty="0" smtClean="0"/>
              <a:t>Control</a:t>
            </a:r>
          </a:p>
          <a:p>
            <a:pPr lvl="2"/>
            <a:r>
              <a:rPr lang="en-US" altLang="zh-TW" dirty="0" smtClean="0"/>
              <a:t>Feedbacks from </a:t>
            </a:r>
            <a:r>
              <a:rPr lang="en-US" altLang="zh-TW" dirty="0"/>
              <a:t>the network guide the sender to </a:t>
            </a:r>
            <a:r>
              <a:rPr lang="en-US" altLang="zh-TW" dirty="0" smtClean="0"/>
              <a:t>reallocate network </a:t>
            </a:r>
            <a:r>
              <a:rPr lang="en-US" altLang="zh-TW" dirty="0"/>
              <a:t>resources in order to prevent congestion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24306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793384"/>
          </a:xfrm>
        </p:spPr>
        <p:txBody>
          <a:bodyPr>
            <a:normAutofit lnSpcReduction="10000"/>
          </a:bodyPr>
          <a:lstStyle/>
          <a:p>
            <a:r>
              <a:rPr lang="en-US" altLang="zh-TW" dirty="0" smtClean="0"/>
              <a:t>TCP and IP </a:t>
            </a:r>
            <a:r>
              <a:rPr lang="en-US" altLang="zh-TW" dirty="0"/>
              <a:t>reside in </a:t>
            </a:r>
            <a:r>
              <a:rPr lang="en-US" altLang="zh-TW" dirty="0" smtClean="0"/>
              <a:t>the different </a:t>
            </a:r>
            <a:r>
              <a:rPr lang="en-US" altLang="zh-TW" dirty="0"/>
              <a:t>layers of the open system interconnection (</a:t>
            </a:r>
            <a:r>
              <a:rPr lang="en-US" altLang="zh-TW" dirty="0" smtClean="0"/>
              <a:t>OSI) architecture</a:t>
            </a:r>
          </a:p>
          <a:p>
            <a:r>
              <a:rPr lang="en-US" altLang="zh-TW" dirty="0" smtClean="0"/>
              <a:t>IP</a:t>
            </a:r>
          </a:p>
          <a:p>
            <a:pPr lvl="1"/>
            <a:r>
              <a:rPr lang="en-US" altLang="zh-TW" dirty="0" smtClean="0"/>
              <a:t>Connectionless best-effort based variable </a:t>
            </a:r>
            <a:r>
              <a:rPr lang="en-US" altLang="zh-TW" dirty="0"/>
              <a:t>length packet delivery network layer </a:t>
            </a:r>
            <a:r>
              <a:rPr lang="en-US" altLang="zh-TW" dirty="0" smtClean="0"/>
              <a:t>protocol </a:t>
            </a:r>
          </a:p>
          <a:p>
            <a:pPr lvl="1"/>
            <a:r>
              <a:rPr lang="en-US" altLang="zh-TW" dirty="0" smtClean="0">
                <a:sym typeface="Wingdings 2" panose="05020102010507070707" pitchFamily="18" charset="2"/>
              </a:rPr>
              <a:t></a:t>
            </a:r>
            <a:r>
              <a:rPr lang="en-US" altLang="zh-TW" dirty="0" smtClean="0">
                <a:sym typeface="Wingdings" panose="05000000000000000000" pitchFamily="2" charset="2"/>
              </a:rPr>
              <a:t> </a:t>
            </a:r>
            <a:r>
              <a:rPr lang="en-US" altLang="zh-TW" dirty="0" smtClean="0"/>
              <a:t>reliable</a:t>
            </a:r>
            <a:r>
              <a:rPr lang="en-US" altLang="zh-TW" dirty="0"/>
              <a:t>, timely, </a:t>
            </a:r>
            <a:r>
              <a:rPr lang="en-US" altLang="zh-TW" dirty="0" smtClean="0"/>
              <a:t>in-order delivery</a:t>
            </a:r>
          </a:p>
          <a:p>
            <a:pPr lvl="1"/>
            <a:r>
              <a:rPr lang="en-US" altLang="zh-TW" dirty="0"/>
              <a:t>Routing mechanism based on the addressing </a:t>
            </a:r>
            <a:r>
              <a:rPr lang="en-US" altLang="zh-TW" dirty="0" smtClean="0"/>
              <a:t>scheme</a:t>
            </a:r>
          </a:p>
          <a:p>
            <a:r>
              <a:rPr lang="en-US" altLang="zh-TW" dirty="0" smtClean="0"/>
              <a:t>TCP</a:t>
            </a:r>
          </a:p>
          <a:p>
            <a:pPr lvl="1"/>
            <a:r>
              <a:rPr lang="en-US" altLang="zh-TW" dirty="0"/>
              <a:t>layer four transport protocol that uses the </a:t>
            </a:r>
            <a:r>
              <a:rPr lang="en-US" altLang="zh-TW" dirty="0" smtClean="0"/>
              <a:t>basic IP services</a:t>
            </a:r>
          </a:p>
          <a:p>
            <a:pPr lvl="1"/>
            <a:r>
              <a:rPr lang="en-US" altLang="zh-TW" dirty="0"/>
              <a:t>connection-oriented packet transport mechanism that </a:t>
            </a:r>
            <a:r>
              <a:rPr lang="en-US" altLang="zh-TW" dirty="0" smtClean="0"/>
              <a:t>ensures the </a:t>
            </a:r>
            <a:r>
              <a:rPr lang="en-US" altLang="zh-TW" dirty="0"/>
              <a:t>reliable and ordered delivery of data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7422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Reactive Congestion Control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The congestion </a:t>
            </a:r>
            <a:r>
              <a:rPr lang="en-US" altLang="zh-TW" dirty="0" smtClean="0"/>
              <a:t>window is </a:t>
            </a:r>
            <a:r>
              <a:rPr lang="en-US" altLang="zh-TW" dirty="0"/>
              <a:t>adjusted based on the collective feedback of ACKs </a:t>
            </a:r>
            <a:r>
              <a:rPr lang="en-US" altLang="zh-TW" dirty="0" smtClean="0"/>
              <a:t>and DUPACKs </a:t>
            </a:r>
            <a:r>
              <a:rPr lang="en-US" altLang="zh-TW" dirty="0"/>
              <a:t>generated at the </a:t>
            </a:r>
            <a:r>
              <a:rPr lang="en-US" altLang="zh-TW" dirty="0" smtClean="0"/>
              <a:t>receiver</a:t>
            </a:r>
          </a:p>
          <a:p>
            <a:pPr lvl="1"/>
            <a:r>
              <a:rPr lang="en-US" altLang="zh-TW" dirty="0" smtClean="0"/>
              <a:t>continuously </a:t>
            </a:r>
            <a:r>
              <a:rPr lang="en-US" altLang="zh-TW" dirty="0"/>
              <a:t>increasing the </a:t>
            </a:r>
            <a:r>
              <a:rPr lang="en-US" altLang="zh-TW" dirty="0" smtClean="0"/>
              <a:t>congestion window </a:t>
            </a:r>
            <a:r>
              <a:rPr lang="en-US" altLang="zh-TW" dirty="0"/>
              <a:t>gradually until the network reaches the congestion </a:t>
            </a:r>
            <a:r>
              <a:rPr lang="en-US" altLang="zh-TW" dirty="0" smtClean="0"/>
              <a:t>state → TCP fall back </a:t>
            </a:r>
            <a:r>
              <a:rPr lang="en-US" altLang="zh-TW" dirty="0"/>
              <a:t>to a much slower transmission rate, which may be </a:t>
            </a:r>
            <a:r>
              <a:rPr lang="en-US" altLang="zh-TW" dirty="0" smtClean="0"/>
              <a:t>unnecessary for </a:t>
            </a:r>
            <a:r>
              <a:rPr lang="en-US" altLang="zh-TW" dirty="0"/>
              <a:t>wireless random </a:t>
            </a:r>
            <a:r>
              <a:rPr lang="en-US" altLang="zh-TW" dirty="0" smtClean="0"/>
              <a:t>loss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94086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Reactive Congestion </a:t>
            </a:r>
            <a:r>
              <a:rPr lang="en-US" altLang="zh-TW" dirty="0" smtClean="0"/>
              <a:t>Control (cont.)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5121440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The </a:t>
            </a:r>
            <a:r>
              <a:rPr lang="en-US" altLang="zh-TW" dirty="0"/>
              <a:t>fast recovery algorithm of Reno takes care of a </a:t>
            </a:r>
            <a:r>
              <a:rPr lang="en-US" altLang="zh-TW" dirty="0" smtClean="0"/>
              <a:t>single packet </a:t>
            </a:r>
            <a:r>
              <a:rPr lang="en-US" altLang="zh-TW" dirty="0"/>
              <a:t>drop within one </a:t>
            </a:r>
            <a:r>
              <a:rPr lang="en-US" altLang="zh-TW" dirty="0" smtClean="0"/>
              <a:t>window</a:t>
            </a:r>
          </a:p>
          <a:p>
            <a:r>
              <a:rPr lang="en-US" altLang="zh-TW" dirty="0"/>
              <a:t>New </a:t>
            </a:r>
            <a:r>
              <a:rPr lang="en-US" altLang="zh-TW" dirty="0" smtClean="0"/>
              <a:t>Reno</a:t>
            </a:r>
          </a:p>
          <a:p>
            <a:pPr lvl="1"/>
            <a:r>
              <a:rPr lang="en-US" altLang="zh-TW" dirty="0" smtClean="0"/>
              <a:t>The fast recovery mechanism </a:t>
            </a:r>
            <a:r>
              <a:rPr lang="en-US" altLang="zh-TW" dirty="0"/>
              <a:t>does not terminate until multiple </a:t>
            </a:r>
            <a:r>
              <a:rPr lang="en-US" altLang="zh-TW" dirty="0" smtClean="0"/>
              <a:t>losses, indicated by </a:t>
            </a:r>
            <a:r>
              <a:rPr lang="en-US" altLang="zh-TW" dirty="0"/>
              <a:t>the reception of partial </a:t>
            </a:r>
            <a:r>
              <a:rPr lang="en-US" altLang="zh-TW" dirty="0" smtClean="0"/>
              <a:t>ACKs, from </a:t>
            </a:r>
            <a:r>
              <a:rPr lang="en-US" altLang="zh-TW" dirty="0"/>
              <a:t>one window are </a:t>
            </a:r>
            <a:r>
              <a:rPr lang="en-US" altLang="zh-TW" dirty="0" smtClean="0"/>
              <a:t>all recovered</a:t>
            </a:r>
          </a:p>
          <a:p>
            <a:r>
              <a:rPr lang="en-US" altLang="zh-TW" dirty="0"/>
              <a:t>TCP </a:t>
            </a:r>
            <a:r>
              <a:rPr lang="en-US" altLang="zh-TW" dirty="0" smtClean="0"/>
              <a:t>SACK</a:t>
            </a:r>
          </a:p>
          <a:p>
            <a:pPr lvl="1"/>
            <a:r>
              <a:rPr lang="en-US" altLang="zh-TW" dirty="0"/>
              <a:t>It </a:t>
            </a:r>
            <a:r>
              <a:rPr lang="en-US" altLang="zh-TW" dirty="0" smtClean="0"/>
              <a:t>indicates a </a:t>
            </a:r>
            <a:r>
              <a:rPr lang="en-US" altLang="zh-TW" dirty="0"/>
              <a:t>block of data that has been successfully received </a:t>
            </a:r>
            <a:r>
              <a:rPr lang="en-US" altLang="zh-TW" dirty="0" smtClean="0"/>
              <a:t>and queued </a:t>
            </a:r>
            <a:r>
              <a:rPr lang="en-US" altLang="zh-TW" dirty="0"/>
              <a:t>at the receiver when packet loss occurs instead of </a:t>
            </a:r>
            <a:r>
              <a:rPr lang="en-US" altLang="zh-TW" dirty="0" smtClean="0"/>
              <a:t>sending a </a:t>
            </a:r>
            <a:r>
              <a:rPr lang="en-US" altLang="zh-TW" dirty="0"/>
              <a:t>partial </a:t>
            </a:r>
            <a:r>
              <a:rPr lang="en-US" altLang="zh-TW" dirty="0" smtClean="0"/>
              <a:t>ACK</a:t>
            </a:r>
          </a:p>
          <a:p>
            <a:pPr lvl="1"/>
            <a:r>
              <a:rPr lang="en-US" altLang="zh-TW" dirty="0"/>
              <a:t>SACK requires modifications at the sender and receiver sides</a:t>
            </a:r>
            <a:endParaRPr lang="en-US" altLang="zh-TW" dirty="0" smtClean="0"/>
          </a:p>
          <a:p>
            <a:pPr lvl="1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38156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Proactive Congestion </a:t>
            </a:r>
            <a:r>
              <a:rPr lang="en-US" altLang="zh-TW" dirty="0" smtClean="0"/>
              <a:t>Control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788931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Adjust the </a:t>
            </a:r>
            <a:r>
              <a:rPr lang="en-US" altLang="zh-TW" dirty="0"/>
              <a:t>congestion </a:t>
            </a:r>
            <a:r>
              <a:rPr lang="en-US" altLang="zh-TW" dirty="0" smtClean="0"/>
              <a:t>window proactively </a:t>
            </a:r>
            <a:r>
              <a:rPr lang="en-US" altLang="zh-TW" dirty="0"/>
              <a:t>to an optimal rate according to the </a:t>
            </a:r>
            <a:r>
              <a:rPr lang="en-US" altLang="zh-TW" dirty="0" smtClean="0"/>
              <a:t>information collected </a:t>
            </a:r>
            <a:r>
              <a:rPr lang="en-US" altLang="zh-TW" dirty="0"/>
              <a:t>via </a:t>
            </a:r>
            <a:r>
              <a:rPr lang="en-US" altLang="zh-TW" dirty="0" smtClean="0"/>
              <a:t>feedback</a:t>
            </a:r>
          </a:p>
          <a:p>
            <a:r>
              <a:rPr lang="en-US" altLang="zh-TW" dirty="0"/>
              <a:t>TCP </a:t>
            </a:r>
            <a:r>
              <a:rPr lang="en-US" altLang="zh-TW" dirty="0" smtClean="0"/>
              <a:t>Vegas</a:t>
            </a:r>
          </a:p>
          <a:p>
            <a:pPr lvl="1"/>
            <a:r>
              <a:rPr lang="en-US" altLang="zh-TW" dirty="0" smtClean="0"/>
              <a:t>Estimates</a:t>
            </a:r>
            <a:r>
              <a:rPr lang="zh-TW" altLang="en-US" dirty="0" smtClean="0"/>
              <a:t> </a:t>
            </a:r>
            <a:r>
              <a:rPr lang="en-US" altLang="zh-TW" dirty="0" smtClean="0"/>
              <a:t>the </a:t>
            </a:r>
            <a:r>
              <a:rPr lang="en-US" altLang="zh-TW" dirty="0"/>
              <a:t>backlogged packets in </a:t>
            </a:r>
            <a:r>
              <a:rPr lang="en-US" altLang="zh-TW" dirty="0" smtClean="0"/>
              <a:t>the</a:t>
            </a:r>
            <a:r>
              <a:rPr lang="zh-TW" altLang="en-US" dirty="0" smtClean="0"/>
              <a:t> </a:t>
            </a:r>
            <a:r>
              <a:rPr lang="en-US" altLang="zh-TW" dirty="0" smtClean="0"/>
              <a:t>buffer </a:t>
            </a:r>
            <a:r>
              <a:rPr lang="en-US" altLang="zh-TW" dirty="0"/>
              <a:t>of the bottleneck link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Selects the </a:t>
            </a:r>
            <a:r>
              <a:rPr lang="en-US" altLang="zh-TW" dirty="0"/>
              <a:t>minimal </a:t>
            </a:r>
            <a:r>
              <a:rPr lang="en-US" altLang="zh-TW" dirty="0" smtClean="0"/>
              <a:t>RTT as </a:t>
            </a:r>
            <a:r>
              <a:rPr lang="en-US" altLang="zh-TW" dirty="0"/>
              <a:t>a reference to derive the optimal throughput the </a:t>
            </a:r>
            <a:r>
              <a:rPr lang="en-US" altLang="zh-TW" dirty="0" smtClean="0"/>
              <a:t>network can accommodate</a:t>
            </a:r>
          </a:p>
          <a:p>
            <a:pPr lvl="1"/>
            <a:r>
              <a:rPr lang="en-US" altLang="zh-TW" dirty="0"/>
              <a:t>The difference between the optimal throughput and the </a:t>
            </a:r>
            <a:r>
              <a:rPr lang="en-US" altLang="zh-TW" dirty="0" smtClean="0"/>
              <a:t>actual sending </a:t>
            </a:r>
            <a:r>
              <a:rPr lang="en-US" altLang="zh-TW" dirty="0"/>
              <a:t>rate can be used to derive the amount of </a:t>
            </a:r>
            <a:r>
              <a:rPr lang="en-US" altLang="zh-TW" dirty="0" smtClean="0"/>
              <a:t>backlogged data </a:t>
            </a:r>
            <a:r>
              <a:rPr lang="en-US" altLang="zh-TW" dirty="0"/>
              <a:t>in the </a:t>
            </a:r>
            <a:r>
              <a:rPr lang="en-US" altLang="zh-TW" dirty="0" smtClean="0"/>
              <a:t>network</a:t>
            </a:r>
          </a:p>
          <a:p>
            <a:r>
              <a:rPr lang="en-US" altLang="zh-TW" dirty="0" smtClean="0"/>
              <a:t>Sets two thresholds of backlogged data</a:t>
            </a:r>
          </a:p>
        </p:txBody>
      </p:sp>
    </p:spTree>
    <p:extLst>
      <p:ext uri="{BB962C8B-B14F-4D97-AF65-F5344CB8AC3E}">
        <p14:creationId xmlns:p14="http://schemas.microsoft.com/office/powerpoint/2010/main" val="1375545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Proactive Congestion </a:t>
            </a:r>
            <a:r>
              <a:rPr lang="en-US" altLang="zh-TW" dirty="0" smtClean="0"/>
              <a:t>Control(cont.)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788931"/>
          </a:xfrm>
        </p:spPr>
        <p:txBody>
          <a:bodyPr>
            <a:normAutofit/>
          </a:bodyPr>
          <a:lstStyle/>
          <a:p>
            <a:r>
              <a:rPr lang="en-US" altLang="zh-TW" dirty="0"/>
              <a:t>TCP </a:t>
            </a:r>
            <a:r>
              <a:rPr lang="en-US" altLang="zh-TW" dirty="0" err="1" smtClean="0"/>
              <a:t>Veno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Adopts the </a:t>
            </a:r>
            <a:r>
              <a:rPr lang="en-US" altLang="zh-TW" dirty="0"/>
              <a:t>same methodology as Vegas </a:t>
            </a:r>
            <a:r>
              <a:rPr lang="en-US" altLang="zh-TW" dirty="0" smtClean="0"/>
              <a:t>to estimate </a:t>
            </a:r>
            <a:r>
              <a:rPr lang="en-US" altLang="zh-TW" dirty="0"/>
              <a:t>the backlogged packets in the </a:t>
            </a:r>
            <a:r>
              <a:rPr lang="en-US" altLang="zh-TW" dirty="0" smtClean="0"/>
              <a:t>network</a:t>
            </a:r>
          </a:p>
          <a:p>
            <a:pPr lvl="1"/>
            <a:r>
              <a:rPr lang="en-US" altLang="zh-TW" dirty="0" smtClean="0"/>
              <a:t>Differentiate the </a:t>
            </a:r>
            <a:r>
              <a:rPr lang="en-US" altLang="zh-TW" dirty="0"/>
              <a:t>cause of packet loss</a:t>
            </a:r>
            <a:endParaRPr lang="en-US" altLang="zh-TW" dirty="0" smtClean="0"/>
          </a:p>
          <a:p>
            <a:pPr lvl="2"/>
            <a:r>
              <a:rPr lang="en-US" altLang="zh-TW" dirty="0" smtClean="0"/>
              <a:t>Below a </a:t>
            </a:r>
            <a:r>
              <a:rPr lang="en-US" altLang="zh-TW" dirty="0"/>
              <a:t>threshold, the loss </a:t>
            </a:r>
            <a:r>
              <a:rPr lang="en-US" altLang="zh-TW" dirty="0" smtClean="0"/>
              <a:t>is considered </a:t>
            </a:r>
            <a:r>
              <a:rPr lang="en-US" altLang="zh-TW" dirty="0"/>
              <a:t>to be random → increases </a:t>
            </a:r>
            <a:r>
              <a:rPr lang="en-US" altLang="zh-TW" dirty="0" smtClean="0"/>
              <a:t>the congestion </a:t>
            </a:r>
            <a:r>
              <a:rPr lang="en-US" altLang="zh-TW" dirty="0"/>
              <a:t>window in a conservative </a:t>
            </a:r>
            <a:r>
              <a:rPr lang="en-US" altLang="zh-TW" dirty="0" smtClean="0"/>
              <a:t>manner</a:t>
            </a:r>
          </a:p>
          <a:p>
            <a:pPr lvl="2"/>
            <a:r>
              <a:rPr lang="en-US" altLang="zh-TW" dirty="0" smtClean="0"/>
              <a:t>Above a threshold, </a:t>
            </a:r>
            <a:r>
              <a:rPr lang="en-US" altLang="zh-TW" dirty="0"/>
              <a:t>the loss is </a:t>
            </a:r>
            <a:r>
              <a:rPr lang="en-US" altLang="zh-TW" dirty="0" smtClean="0"/>
              <a:t>congestive → </a:t>
            </a:r>
            <a:r>
              <a:rPr lang="en-US" altLang="zh-TW" dirty="0"/>
              <a:t>adopts the standard Reno </a:t>
            </a:r>
            <a:r>
              <a:rPr lang="en-US" altLang="zh-TW" dirty="0" smtClean="0"/>
              <a:t>scheme</a:t>
            </a:r>
          </a:p>
        </p:txBody>
      </p:sp>
    </p:spTree>
    <p:extLst>
      <p:ext uri="{BB962C8B-B14F-4D97-AF65-F5344CB8AC3E}">
        <p14:creationId xmlns:p14="http://schemas.microsoft.com/office/powerpoint/2010/main" val="272197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Proactive Congestion </a:t>
            </a:r>
            <a:r>
              <a:rPr lang="en-US" altLang="zh-TW" dirty="0" smtClean="0"/>
              <a:t>Control(cont.)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943311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TCP Westwood</a:t>
            </a:r>
          </a:p>
          <a:p>
            <a:pPr lvl="1"/>
            <a:r>
              <a:rPr lang="en-US" altLang="zh-TW" dirty="0" smtClean="0"/>
              <a:t>Deploys an available bandwidth </a:t>
            </a:r>
            <a:r>
              <a:rPr lang="en-US" altLang="zh-TW" dirty="0"/>
              <a:t>measurement module at the sender side </a:t>
            </a:r>
            <a:r>
              <a:rPr lang="en-US" altLang="zh-TW" dirty="0" smtClean="0"/>
              <a:t>based on </a:t>
            </a:r>
            <a:r>
              <a:rPr lang="en-US" altLang="zh-TW" dirty="0"/>
              <a:t>the interval of returning </a:t>
            </a:r>
            <a:r>
              <a:rPr lang="en-US" altLang="zh-TW" dirty="0" smtClean="0"/>
              <a:t>ACKs</a:t>
            </a:r>
          </a:p>
          <a:p>
            <a:pPr lvl="1"/>
            <a:r>
              <a:rPr lang="en-US" altLang="zh-TW" dirty="0"/>
              <a:t>Congested - sets the slow </a:t>
            </a:r>
            <a:r>
              <a:rPr lang="en-US" altLang="zh-TW" dirty="0" smtClean="0"/>
              <a:t>start threshold </a:t>
            </a:r>
            <a:r>
              <a:rPr lang="en-US" altLang="zh-TW" dirty="0"/>
              <a:t>to reflect its estimated bandwidth-delay </a:t>
            </a:r>
            <a:r>
              <a:rPr lang="en-US" altLang="zh-TW" dirty="0" smtClean="0"/>
              <a:t>product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Claims improved </a:t>
            </a:r>
            <a:r>
              <a:rPr lang="en-US" altLang="zh-TW" dirty="0"/>
              <a:t>performance over </a:t>
            </a:r>
            <a:r>
              <a:rPr lang="en-US" altLang="zh-TW" dirty="0" smtClean="0"/>
              <a:t>TCP Reno </a:t>
            </a:r>
            <a:r>
              <a:rPr lang="en-US" altLang="zh-TW" dirty="0"/>
              <a:t>and SACK while achieving fairness and </a:t>
            </a:r>
            <a:r>
              <a:rPr lang="en-US" altLang="zh-TW" dirty="0" smtClean="0"/>
              <a:t>friendliness</a:t>
            </a:r>
          </a:p>
          <a:p>
            <a:pPr lvl="1"/>
            <a:r>
              <a:rPr lang="en-US" altLang="zh-TW" dirty="0" smtClean="0"/>
              <a:t>Requires minimum </a:t>
            </a:r>
            <a:r>
              <a:rPr lang="en-US" altLang="zh-TW" dirty="0"/>
              <a:t>modification at end hosts, and </a:t>
            </a:r>
            <a:r>
              <a:rPr lang="en-US" altLang="zh-TW" dirty="0" smtClean="0"/>
              <a:t>in some </a:t>
            </a:r>
            <a:r>
              <a:rPr lang="en-US" altLang="zh-TW" dirty="0"/>
              <a:t>cases also the routers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278914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Proactive Congestion </a:t>
            </a:r>
            <a:r>
              <a:rPr lang="en-US" altLang="zh-TW" dirty="0" smtClean="0"/>
              <a:t>Control(cont.)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943311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TCP-Jersey</a:t>
            </a:r>
          </a:p>
          <a:p>
            <a:pPr lvl="1"/>
            <a:r>
              <a:rPr lang="en-US" altLang="zh-TW" dirty="0" smtClean="0"/>
              <a:t>Available bandwidth estimation (</a:t>
            </a:r>
            <a:r>
              <a:rPr lang="en-US" altLang="zh-TW" dirty="0"/>
              <a:t>ABE) - continuously estimates the bandwidth available to the </a:t>
            </a:r>
            <a:r>
              <a:rPr lang="en-US" altLang="zh-TW" dirty="0" smtClean="0"/>
              <a:t>connection and </a:t>
            </a:r>
            <a:r>
              <a:rPr lang="en-US" altLang="zh-TW" dirty="0"/>
              <a:t>guides the sender to adjust its transmission rate </a:t>
            </a:r>
            <a:r>
              <a:rPr lang="en-US" altLang="zh-TW" dirty="0" smtClean="0"/>
              <a:t>when the </a:t>
            </a:r>
            <a:r>
              <a:rPr lang="en-US" altLang="zh-TW" dirty="0"/>
              <a:t>network becomes </a:t>
            </a:r>
            <a:r>
              <a:rPr lang="en-US" altLang="zh-TW" dirty="0" smtClean="0"/>
              <a:t>congested</a:t>
            </a:r>
          </a:p>
          <a:p>
            <a:pPr lvl="1"/>
            <a:r>
              <a:rPr lang="en-US" altLang="zh-TW" dirty="0" smtClean="0"/>
              <a:t>Congestion warning </a:t>
            </a:r>
            <a:r>
              <a:rPr lang="en-US" altLang="zh-TW" dirty="0"/>
              <a:t>(CW) - </a:t>
            </a:r>
            <a:r>
              <a:rPr lang="en-US" altLang="zh-TW" dirty="0" smtClean="0"/>
              <a:t>routers </a:t>
            </a:r>
            <a:r>
              <a:rPr lang="en-US" altLang="zh-TW" dirty="0"/>
              <a:t>alert end stations by marking </a:t>
            </a:r>
            <a:r>
              <a:rPr lang="en-US" altLang="zh-TW" dirty="0" smtClean="0"/>
              <a:t>all packets </a:t>
            </a:r>
            <a:r>
              <a:rPr lang="en-US" altLang="zh-TW" dirty="0"/>
              <a:t>when there is a sign of incipient </a:t>
            </a:r>
            <a:r>
              <a:rPr lang="en-US" altLang="zh-TW" dirty="0" smtClean="0"/>
              <a:t>congestion (ECN)</a:t>
            </a:r>
          </a:p>
          <a:p>
            <a:pPr lvl="1"/>
            <a:r>
              <a:rPr lang="en-US" altLang="zh-TW" dirty="0" smtClean="0"/>
              <a:t>Calculates the optimum congestion </a:t>
            </a:r>
            <a:r>
              <a:rPr lang="en-US" altLang="zh-TW" dirty="0"/>
              <a:t>window size at the sender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2163839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Proactive Congestion </a:t>
            </a:r>
            <a:r>
              <a:rPr lang="en-US" altLang="zh-TW" dirty="0" smtClean="0"/>
              <a:t>Control(cont.)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943311"/>
          </a:xfrm>
        </p:spPr>
        <p:txBody>
          <a:bodyPr>
            <a:normAutofit/>
          </a:bodyPr>
          <a:lstStyle/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pPr marL="457200" lvl="1" indent="0">
              <a:buNone/>
            </a:pPr>
            <a:endParaRPr lang="en-US" altLang="zh-TW" dirty="0" smtClean="0"/>
          </a:p>
          <a:p>
            <a:pPr lvl="1"/>
            <a:r>
              <a:rPr lang="en-US" altLang="zh-TW" dirty="0" smtClean="0"/>
              <a:t>Proactive </a:t>
            </a:r>
            <a:r>
              <a:rPr lang="en-US" altLang="zh-TW" dirty="0"/>
              <a:t>schemes, in general, exhibit the ability to handle </a:t>
            </a:r>
            <a:r>
              <a:rPr lang="en-US" altLang="zh-TW" dirty="0" smtClean="0"/>
              <a:t>random loss </a:t>
            </a:r>
            <a:r>
              <a:rPr lang="en-US" altLang="zh-TW" dirty="0"/>
              <a:t>more </a:t>
            </a:r>
            <a:r>
              <a:rPr lang="en-US" altLang="zh-TW" dirty="0" smtClean="0"/>
              <a:t>effectively</a:t>
            </a:r>
          </a:p>
          <a:p>
            <a:pPr lvl="2"/>
            <a:r>
              <a:rPr lang="en-US" altLang="zh-TW" dirty="0" smtClean="0"/>
              <a:t>Proactive </a:t>
            </a:r>
            <a:r>
              <a:rPr lang="en-US" altLang="zh-TW" dirty="0"/>
              <a:t>schemes are able to </a:t>
            </a:r>
            <a:r>
              <a:rPr lang="en-US" altLang="zh-TW" dirty="0" smtClean="0"/>
              <a:t>better distinguish </a:t>
            </a:r>
            <a:r>
              <a:rPr lang="en-US" altLang="zh-TW" dirty="0"/>
              <a:t>random loss from congestive loss than </a:t>
            </a:r>
            <a:r>
              <a:rPr lang="en-US" altLang="zh-TW" dirty="0" smtClean="0"/>
              <a:t>reactive schemes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5110" y="1914912"/>
            <a:ext cx="5593780" cy="3278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8422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Summary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Illustrating the </a:t>
            </a:r>
            <a:r>
              <a:rPr lang="en-US" altLang="zh-TW" dirty="0"/>
              <a:t>typical wireless </a:t>
            </a:r>
            <a:r>
              <a:rPr lang="en-US" altLang="zh-TW" dirty="0" smtClean="0"/>
              <a:t>TCP techniques </a:t>
            </a:r>
            <a:r>
              <a:rPr lang="en-US" altLang="zh-TW" dirty="0"/>
              <a:t>with </a:t>
            </a:r>
            <a:r>
              <a:rPr lang="en-US" altLang="zh-TW" dirty="0" smtClean="0"/>
              <a:t>examples</a:t>
            </a:r>
          </a:p>
          <a:p>
            <a:r>
              <a:rPr lang="en-US" altLang="zh-TW" dirty="0" smtClean="0"/>
              <a:t>It is </a:t>
            </a:r>
            <a:r>
              <a:rPr lang="en-US" altLang="zh-TW" dirty="0"/>
              <a:t>difficult </a:t>
            </a:r>
            <a:r>
              <a:rPr lang="en-US" altLang="zh-TW" dirty="0" smtClean="0"/>
              <a:t>to make </a:t>
            </a:r>
            <a:r>
              <a:rPr lang="en-US" altLang="zh-TW" dirty="0"/>
              <a:t>an overall conclusive evaluation of one solution </a:t>
            </a:r>
            <a:r>
              <a:rPr lang="en-US" altLang="zh-TW" dirty="0" smtClean="0"/>
              <a:t>vs. another</a:t>
            </a:r>
          </a:p>
          <a:p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567" y="3584402"/>
            <a:ext cx="5848866" cy="3015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059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TCP packets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Sequence number</a:t>
            </a:r>
          </a:p>
          <a:p>
            <a:r>
              <a:rPr lang="en-US" altLang="zh-TW" dirty="0" smtClean="0"/>
              <a:t>ACKs </a:t>
            </a:r>
            <a:r>
              <a:rPr lang="en-US" altLang="zh-TW" dirty="0"/>
              <a:t>with sequence numbers of the next </a:t>
            </a:r>
            <a:r>
              <a:rPr lang="en-US" altLang="zh-TW" dirty="0" smtClean="0"/>
              <a:t>expected packets → successfully received </a:t>
            </a:r>
            <a:r>
              <a:rPr lang="en-US" altLang="zh-TW" dirty="0"/>
              <a:t>in-order </a:t>
            </a:r>
            <a:r>
              <a:rPr lang="en-US" altLang="zh-TW" dirty="0" smtClean="0"/>
              <a:t>packets</a:t>
            </a:r>
          </a:p>
          <a:p>
            <a:r>
              <a:rPr lang="en-US" altLang="zh-TW" dirty="0" smtClean="0"/>
              <a:t>Failures</a:t>
            </a:r>
          </a:p>
          <a:p>
            <a:pPr lvl="1"/>
            <a:r>
              <a:rPr lang="en-US" altLang="zh-TW" dirty="0"/>
              <a:t>flow control and congestion control </a:t>
            </a:r>
            <a:r>
              <a:rPr lang="en-US" altLang="zh-TW" dirty="0" smtClean="0"/>
              <a:t>algorithms based </a:t>
            </a:r>
            <a:r>
              <a:rPr lang="en-US" altLang="zh-TW" dirty="0"/>
              <a:t>on the sliding window and additive increase </a:t>
            </a:r>
            <a:r>
              <a:rPr lang="en-US" altLang="zh-TW" dirty="0" smtClean="0"/>
              <a:t>multiplicative decrease </a:t>
            </a:r>
            <a:r>
              <a:rPr lang="en-US" altLang="zh-TW" dirty="0"/>
              <a:t>(AIMD) [1] algorithms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77851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TCP Reno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1825624"/>
            <a:ext cx="8123464" cy="4788931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Slow start</a:t>
            </a:r>
          </a:p>
          <a:p>
            <a:pPr lvl="1"/>
            <a:r>
              <a:rPr lang="en-US" altLang="zh-TW" i="1" dirty="0" err="1"/>
              <a:t>cwnd</a:t>
            </a:r>
            <a:r>
              <a:rPr lang="en-US" altLang="zh-TW" dirty="0"/>
              <a:t> is </a:t>
            </a:r>
            <a:r>
              <a:rPr lang="en-US" altLang="zh-TW" dirty="0" smtClean="0"/>
              <a:t>increased by </a:t>
            </a:r>
            <a:r>
              <a:rPr lang="en-US" altLang="zh-TW" dirty="0"/>
              <a:t>1 MSS for every ACK </a:t>
            </a:r>
            <a:r>
              <a:rPr lang="en-US" altLang="zh-TW" dirty="0" smtClean="0"/>
              <a:t>received (grows </a:t>
            </a:r>
            <a:r>
              <a:rPr lang="en-US" altLang="zh-TW" dirty="0"/>
              <a:t>exponentially in round-trip </a:t>
            </a:r>
            <a:r>
              <a:rPr lang="en-US" altLang="zh-TW" dirty="0" smtClean="0"/>
              <a:t>times)</a:t>
            </a:r>
          </a:p>
          <a:p>
            <a:pPr lvl="1"/>
            <a:r>
              <a:rPr lang="en-US" altLang="zh-TW" dirty="0"/>
              <a:t>When </a:t>
            </a:r>
            <a:r>
              <a:rPr lang="en-US" altLang="zh-TW" i="1" dirty="0" err="1" smtClean="0"/>
              <a:t>cwnd</a:t>
            </a:r>
            <a:r>
              <a:rPr lang="en-US" altLang="zh-TW" dirty="0" smtClean="0"/>
              <a:t> reaches </a:t>
            </a:r>
            <a:r>
              <a:rPr lang="en-US" altLang="zh-TW" dirty="0" err="1"/>
              <a:t>ssthresh</a:t>
            </a:r>
            <a:r>
              <a:rPr lang="en-US" altLang="zh-TW" dirty="0"/>
              <a:t>, the TCP sender enters the </a:t>
            </a:r>
            <a:r>
              <a:rPr lang="en-US" altLang="zh-TW" i="1" dirty="0"/>
              <a:t>congestion </a:t>
            </a:r>
            <a:r>
              <a:rPr lang="en-US" altLang="zh-TW" i="1" dirty="0" smtClean="0"/>
              <a:t>avoidance</a:t>
            </a:r>
            <a:r>
              <a:rPr lang="en-US" altLang="zh-TW" dirty="0" smtClean="0"/>
              <a:t> phase</a:t>
            </a:r>
          </a:p>
          <a:p>
            <a:r>
              <a:rPr lang="en-US" altLang="zh-TW" dirty="0" smtClean="0"/>
              <a:t>Congestion avoidance</a:t>
            </a:r>
          </a:p>
          <a:p>
            <a:pPr lvl="1"/>
            <a:r>
              <a:rPr lang="en-US" altLang="zh-TW" dirty="0"/>
              <a:t>employs a sliding-window-based flow </a:t>
            </a:r>
            <a:r>
              <a:rPr lang="en-US" altLang="zh-TW" dirty="0" smtClean="0"/>
              <a:t>control mechanism </a:t>
            </a:r>
          </a:p>
          <a:p>
            <a:pPr lvl="1"/>
            <a:r>
              <a:rPr lang="en-US" altLang="zh-TW" dirty="0"/>
              <a:t>CWND+=</a:t>
            </a:r>
            <a:r>
              <a:rPr lang="en-US" altLang="zh-TW" dirty="0" smtClean="0"/>
              <a:t>1/CWND upon </a:t>
            </a:r>
            <a:r>
              <a:rPr lang="en-US" altLang="zh-TW" dirty="0"/>
              <a:t>reception of an </a:t>
            </a:r>
            <a:r>
              <a:rPr lang="en-US" altLang="zh-TW" dirty="0" smtClean="0"/>
              <a:t>ACK(linearly)</a:t>
            </a:r>
          </a:p>
          <a:p>
            <a:r>
              <a:rPr lang="en-US" altLang="zh-TW" dirty="0" smtClean="0"/>
              <a:t>Fast recovery/fast retransmit</a:t>
            </a:r>
          </a:p>
          <a:p>
            <a:pPr lvl="1"/>
            <a:r>
              <a:rPr lang="en-US" altLang="zh-TW" dirty="0" smtClean="0"/>
              <a:t>Reduces the </a:t>
            </a:r>
            <a:r>
              <a:rPr lang="en-US" altLang="zh-TW" dirty="0"/>
              <a:t>size of its congestion window (</a:t>
            </a:r>
            <a:r>
              <a:rPr lang="en-US" altLang="zh-TW" dirty="0" err="1"/>
              <a:t>cwnd</a:t>
            </a:r>
            <a:r>
              <a:rPr lang="en-US" altLang="zh-TW" dirty="0"/>
              <a:t>) to half and </a:t>
            </a:r>
            <a:r>
              <a:rPr lang="en-US" altLang="zh-TW" dirty="0" smtClean="0"/>
              <a:t>linearly increases </a:t>
            </a:r>
            <a:r>
              <a:rPr lang="en-US" altLang="zh-TW" dirty="0" err="1"/>
              <a:t>cwnd</a:t>
            </a:r>
            <a:r>
              <a:rPr lang="en-US" altLang="zh-TW" dirty="0"/>
              <a:t> as in congestion avoidance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15521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Challenges in the Heterogeneous Network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Future </a:t>
            </a:r>
            <a:r>
              <a:rPr lang="en-US" altLang="zh-TW" dirty="0" smtClean="0"/>
              <a:t>all-IP networks </a:t>
            </a:r>
            <a:r>
              <a:rPr lang="en-US" altLang="zh-TW" dirty="0"/>
              <a:t>will most likely be </a:t>
            </a:r>
            <a:r>
              <a:rPr lang="en-US" altLang="zh-TW" dirty="0" smtClean="0"/>
              <a:t>heterogeneous</a:t>
            </a:r>
            <a:r>
              <a:rPr lang="en-US" altLang="zh-TW" dirty="0"/>
              <a:t>, but the </a:t>
            </a:r>
            <a:r>
              <a:rPr lang="en-US" altLang="zh-TW" dirty="0" smtClean="0"/>
              <a:t>TCP exhibits </a:t>
            </a:r>
            <a:r>
              <a:rPr lang="en-US" altLang="zh-TW" dirty="0"/>
              <a:t>weaknesses in such hybrid </a:t>
            </a:r>
            <a:r>
              <a:rPr lang="en-US" altLang="zh-TW" dirty="0" smtClean="0"/>
              <a:t>environments</a:t>
            </a:r>
          </a:p>
          <a:p>
            <a:r>
              <a:rPr lang="en-US" altLang="zh-TW" dirty="0" smtClean="0"/>
              <a:t>Degradation of </a:t>
            </a:r>
            <a:r>
              <a:rPr lang="en-US" altLang="zh-TW" dirty="0"/>
              <a:t>throughput, inefficiency in network resource utilization, </a:t>
            </a:r>
            <a:r>
              <a:rPr lang="en-US" altLang="zh-TW" dirty="0" smtClean="0"/>
              <a:t>and excessive </a:t>
            </a:r>
            <a:r>
              <a:rPr lang="en-US" altLang="zh-TW" dirty="0"/>
              <a:t>interruption of data transmissions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14874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Challenges in the Heterogeneous </a:t>
            </a:r>
            <a:r>
              <a:rPr lang="en-US" altLang="zh-TW" dirty="0" smtClean="0"/>
              <a:t>Network (cont.)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Wireless links </a:t>
            </a:r>
          </a:p>
          <a:p>
            <a:pPr lvl="1"/>
            <a:r>
              <a:rPr lang="en-US" altLang="zh-TW" dirty="0" smtClean="0"/>
              <a:t>weather </a:t>
            </a:r>
            <a:r>
              <a:rPr lang="en-US" altLang="zh-TW" dirty="0"/>
              <a:t>conditions, urban obstacles, </a:t>
            </a:r>
            <a:r>
              <a:rPr lang="en-US" altLang="zh-TW" dirty="0" smtClean="0"/>
              <a:t>multipath interferences</a:t>
            </a:r>
            <a:r>
              <a:rPr lang="en-US" altLang="zh-TW" dirty="0"/>
              <a:t>, large moving objects, and mobility </a:t>
            </a:r>
            <a:r>
              <a:rPr lang="en-US" altLang="zh-TW" dirty="0" smtClean="0"/>
              <a:t>of wireless </a:t>
            </a:r>
            <a:r>
              <a:rPr lang="en-US" altLang="zh-TW" dirty="0"/>
              <a:t>end </a:t>
            </a:r>
            <a:r>
              <a:rPr lang="en-US" altLang="zh-TW" dirty="0" smtClean="0"/>
              <a:t>devices → much higher BERs</a:t>
            </a:r>
          </a:p>
          <a:p>
            <a:pPr lvl="1"/>
            <a:r>
              <a:rPr lang="en-US" altLang="zh-TW" dirty="0"/>
              <a:t>limitations of radio </a:t>
            </a:r>
            <a:r>
              <a:rPr lang="en-US" altLang="zh-TW" dirty="0" smtClean="0"/>
              <a:t>coverage and </a:t>
            </a:r>
            <a:r>
              <a:rPr lang="en-US" altLang="zh-TW" dirty="0"/>
              <a:t>user mobility require frequent handoffs → </a:t>
            </a:r>
            <a:r>
              <a:rPr lang="en-US" altLang="zh-TW" dirty="0" smtClean="0"/>
              <a:t>temporal </a:t>
            </a:r>
            <a:r>
              <a:rPr lang="en-US" altLang="zh-TW" dirty="0"/>
              <a:t>disconnections and reconnections between </a:t>
            </a:r>
            <a:r>
              <a:rPr lang="en-US" altLang="zh-TW" dirty="0" smtClean="0"/>
              <a:t>the communicating </a:t>
            </a:r>
            <a:r>
              <a:rPr lang="en-US" altLang="zh-TW" dirty="0"/>
              <a:t>end hosts during a communication session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4988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Challenges in the Heterogeneous </a:t>
            </a:r>
            <a:r>
              <a:rPr lang="en-US" altLang="zh-TW" dirty="0"/>
              <a:t>Network (cont.)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 short </a:t>
            </a:r>
            <a:r>
              <a:rPr lang="en-US" altLang="zh-TW" dirty="0"/>
              <a:t>disconnection event can actually stall the </a:t>
            </a:r>
            <a:r>
              <a:rPr lang="en-US" altLang="zh-TW" dirty="0" smtClean="0"/>
              <a:t>TCP transmission </a:t>
            </a:r>
            <a:r>
              <a:rPr lang="en-US" altLang="zh-TW" dirty="0"/>
              <a:t>for a much </a:t>
            </a:r>
            <a:r>
              <a:rPr lang="en-US" altLang="zh-TW" dirty="0" smtClean="0"/>
              <a:t>longer period</a:t>
            </a:r>
            <a:endParaRPr lang="zh-TW" alt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0062" y="2769827"/>
            <a:ext cx="4453247" cy="3520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3551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Challenges in the Heterogeneous </a:t>
            </a:r>
            <a:r>
              <a:rPr lang="en-US" altLang="zh-TW" dirty="0"/>
              <a:t>Network (cont.)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Multiple unsuccessful </a:t>
            </a:r>
            <a:r>
              <a:rPr lang="en-US" altLang="zh-TW" dirty="0"/>
              <a:t>retransmissions within one RTT would </a:t>
            </a:r>
            <a:r>
              <a:rPr lang="en-US" altLang="zh-TW" dirty="0" smtClean="0"/>
              <a:t>cause the </a:t>
            </a:r>
            <a:r>
              <a:rPr lang="en-US" altLang="zh-TW" dirty="0"/>
              <a:t>retransmission timer to exponentially back </a:t>
            </a:r>
            <a:r>
              <a:rPr lang="en-US" altLang="zh-TW" dirty="0" smtClean="0"/>
              <a:t>off</a:t>
            </a:r>
            <a:endParaRPr lang="zh-TW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669" y="3123209"/>
            <a:ext cx="4174146" cy="3284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7178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Challenges in the Heterogeneous </a:t>
            </a:r>
            <a:r>
              <a:rPr lang="en-US" altLang="zh-TW" dirty="0"/>
              <a:t>Network (cont.)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Link asymmetry</a:t>
            </a:r>
          </a:p>
          <a:p>
            <a:pPr lvl="1"/>
            <a:r>
              <a:rPr lang="en-US" altLang="zh-TW" dirty="0" smtClean="0"/>
              <a:t>A </a:t>
            </a:r>
            <a:r>
              <a:rPr lang="en-US" altLang="zh-TW" dirty="0"/>
              <a:t>sender could mistakenly interpret </a:t>
            </a:r>
            <a:r>
              <a:rPr lang="en-US" altLang="zh-TW" dirty="0" smtClean="0"/>
              <a:t>a bad </a:t>
            </a:r>
            <a:r>
              <a:rPr lang="en-US" altLang="zh-TW" dirty="0"/>
              <a:t>reverse channel condition as congestion on the </a:t>
            </a:r>
            <a:r>
              <a:rPr lang="en-US" altLang="zh-TW" dirty="0" smtClean="0"/>
              <a:t>forward channel </a:t>
            </a:r>
            <a:r>
              <a:rPr lang="en-US" altLang="zh-TW" dirty="0"/>
              <a:t>and unnecessarily reduce the sending </a:t>
            </a:r>
            <a:r>
              <a:rPr lang="en-US" altLang="zh-TW" dirty="0" smtClean="0"/>
              <a:t>rate → TCP </a:t>
            </a:r>
            <a:r>
              <a:rPr lang="en-US" altLang="zh-TW" dirty="0"/>
              <a:t>performance </a:t>
            </a:r>
            <a:r>
              <a:rPr lang="en-US" altLang="zh-TW" dirty="0" smtClean="0"/>
              <a:t>degradation</a:t>
            </a:r>
          </a:p>
          <a:p>
            <a:pPr lvl="1"/>
            <a:r>
              <a:rPr lang="en-US" altLang="zh-TW" dirty="0"/>
              <a:t>ACK compression effect </a:t>
            </a:r>
            <a:endParaRPr lang="en-US" altLang="zh-TW" dirty="0" smtClean="0"/>
          </a:p>
          <a:p>
            <a:pPr lvl="2"/>
            <a:r>
              <a:rPr lang="en-US" altLang="zh-TW" dirty="0" smtClean="0"/>
              <a:t>The queuing </a:t>
            </a:r>
            <a:r>
              <a:rPr lang="en-US" altLang="zh-TW" dirty="0"/>
              <a:t>in the reverse path of a TCP flow </a:t>
            </a:r>
            <a:r>
              <a:rPr lang="en-US" altLang="zh-TW" dirty="0" smtClean="0"/>
              <a:t>can cause </a:t>
            </a:r>
            <a:r>
              <a:rPr lang="en-US" altLang="zh-TW" dirty="0"/>
              <a:t>the almost instantaneous arrival of successive ACKs at </a:t>
            </a:r>
            <a:r>
              <a:rPr lang="en-US" altLang="zh-TW" dirty="0" smtClean="0"/>
              <a:t>the sender </a:t>
            </a:r>
            <a:r>
              <a:rPr lang="en-US" altLang="zh-TW" dirty="0"/>
              <a:t>end</a:t>
            </a:r>
          </a:p>
          <a:p>
            <a:pPr lvl="2"/>
            <a:r>
              <a:rPr lang="en-US" altLang="zh-TW" dirty="0" smtClean="0"/>
              <a:t>→ </a:t>
            </a:r>
            <a:r>
              <a:rPr lang="en-US" altLang="zh-TW" dirty="0"/>
              <a:t>break TCP’s self-clocking and cause </a:t>
            </a:r>
            <a:r>
              <a:rPr lang="en-US" altLang="zh-TW" dirty="0" smtClean="0"/>
              <a:t>long bursts </a:t>
            </a:r>
            <a:r>
              <a:rPr lang="en-US" altLang="zh-TW" dirty="0"/>
              <a:t>of packet transmission in the forward direction, and </a:t>
            </a:r>
            <a:r>
              <a:rPr lang="en-US" altLang="zh-TW" dirty="0" smtClean="0"/>
              <a:t>thus possible </a:t>
            </a:r>
            <a:r>
              <a:rPr lang="en-US" altLang="zh-TW" dirty="0"/>
              <a:t>congestive packet losses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74797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1257</TotalTime>
  <Words>1483</Words>
  <Application>Microsoft Office PowerPoint</Application>
  <PresentationFormat>如螢幕大小 (4:3)</PresentationFormat>
  <Paragraphs>150</Paragraphs>
  <Slides>27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27</vt:i4>
      </vt:variant>
    </vt:vector>
  </HeadingPairs>
  <TitlesOfParts>
    <vt:vector size="34" baseType="lpstr">
      <vt:lpstr>新細明體</vt:lpstr>
      <vt:lpstr>Arial</vt:lpstr>
      <vt:lpstr>Calibri</vt:lpstr>
      <vt:lpstr>Calibri Light</vt:lpstr>
      <vt:lpstr>Wingdings</vt:lpstr>
      <vt:lpstr>Wingdings 2</vt:lpstr>
      <vt:lpstr>Office 佈景主題</vt:lpstr>
      <vt:lpstr>TCP in Wireless Environments: Problems and Solutions</vt:lpstr>
      <vt:lpstr>Introduction</vt:lpstr>
      <vt:lpstr>TCP packets</vt:lpstr>
      <vt:lpstr>TCP Reno</vt:lpstr>
      <vt:lpstr>Challenges in the Heterogeneous Network</vt:lpstr>
      <vt:lpstr>Challenges in the Heterogeneous Network (cont.)</vt:lpstr>
      <vt:lpstr>Challenges in the Heterogeneous Network (cont.)</vt:lpstr>
      <vt:lpstr>Challenges in the Heterogeneous Network (cont.)</vt:lpstr>
      <vt:lpstr>Challenges in the Heterogeneous Network (cont.)</vt:lpstr>
      <vt:lpstr>Challenges in the Heterogeneous Network (cont.)</vt:lpstr>
      <vt:lpstr>TCP for Different Wireless Applications</vt:lpstr>
      <vt:lpstr>Satellite Networks</vt:lpstr>
      <vt:lpstr>Ad Hoc Networks</vt:lpstr>
      <vt:lpstr>Ad Hoc Networks (cont.)</vt:lpstr>
      <vt:lpstr>Cellular Network</vt:lpstr>
      <vt:lpstr>Implementation of Wireless TCP</vt:lpstr>
      <vt:lpstr>Split Mode</vt:lpstr>
      <vt:lpstr>End-to-End Approach</vt:lpstr>
      <vt:lpstr>End-to-End Approach (cont.)</vt:lpstr>
      <vt:lpstr>Reactive Congestion Control</vt:lpstr>
      <vt:lpstr>Reactive Congestion Control (cont.)</vt:lpstr>
      <vt:lpstr>Proactive Congestion Control</vt:lpstr>
      <vt:lpstr>Proactive Congestion Control(cont.)</vt:lpstr>
      <vt:lpstr>Proactive Congestion Control(cont.)</vt:lpstr>
      <vt:lpstr>Proactive Congestion Control(cont.)</vt:lpstr>
      <vt:lpstr>Proactive Congestion Control(cont.)</vt:lpstr>
      <vt:lpstr>Summary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TCP in Wireless Environments: Problems and Solutions</dc:title>
  <dc:creator>yibin</dc:creator>
  <cp:lastModifiedBy>yibin</cp:lastModifiedBy>
  <cp:revision>69</cp:revision>
  <dcterms:created xsi:type="dcterms:W3CDTF">2014-09-08T04:45:11Z</dcterms:created>
  <dcterms:modified xsi:type="dcterms:W3CDTF">2014-09-15T05:39:03Z</dcterms:modified>
</cp:coreProperties>
</file>