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78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105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BC7C-B7A1-4F19-B74B-2D8BEB67CB4D}" type="datetimeFigureOut">
              <a:rPr lang="zh-TW" altLang="en-US" smtClean="0"/>
              <a:t>2014/11/28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1DE-D23F-4242-91BA-CFAC47B641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83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BC7C-B7A1-4F19-B74B-2D8BEB67CB4D}" type="datetimeFigureOut">
              <a:rPr lang="zh-TW" altLang="en-US" smtClean="0"/>
              <a:t>2014/11/28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1DE-D23F-4242-91BA-CFAC47B641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504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BC7C-B7A1-4F19-B74B-2D8BEB67CB4D}" type="datetimeFigureOut">
              <a:rPr lang="zh-TW" altLang="en-US" smtClean="0"/>
              <a:t>2014/11/28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1DE-D23F-4242-91BA-CFAC47B641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4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BC7C-B7A1-4F19-B74B-2D8BEB67CB4D}" type="datetimeFigureOut">
              <a:rPr lang="zh-TW" altLang="en-US" smtClean="0"/>
              <a:t>2014/11/28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1DE-D23F-4242-91BA-CFAC47B641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385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BC7C-B7A1-4F19-B74B-2D8BEB67CB4D}" type="datetimeFigureOut">
              <a:rPr lang="zh-TW" altLang="en-US" smtClean="0"/>
              <a:t>2014/11/28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1DE-D23F-4242-91BA-CFAC47B641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19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BC7C-B7A1-4F19-B74B-2D8BEB67CB4D}" type="datetimeFigureOut">
              <a:rPr lang="zh-TW" altLang="en-US" smtClean="0"/>
              <a:t>2014/11/28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1DE-D23F-4242-91BA-CFAC47B641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213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BC7C-B7A1-4F19-B74B-2D8BEB67CB4D}" type="datetimeFigureOut">
              <a:rPr lang="zh-TW" altLang="en-US" smtClean="0"/>
              <a:t>2014/11/28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1DE-D23F-4242-91BA-CFAC47B641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694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BC7C-B7A1-4F19-B74B-2D8BEB67CB4D}" type="datetimeFigureOut">
              <a:rPr lang="zh-TW" altLang="en-US" smtClean="0"/>
              <a:t>2014/11/28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1DE-D23F-4242-91BA-CFAC47B641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693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BC7C-B7A1-4F19-B74B-2D8BEB67CB4D}" type="datetimeFigureOut">
              <a:rPr lang="zh-TW" altLang="en-US" smtClean="0"/>
              <a:t>2014/11/28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1DE-D23F-4242-91BA-CFAC47B641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42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BC7C-B7A1-4F19-B74B-2D8BEB67CB4D}" type="datetimeFigureOut">
              <a:rPr lang="zh-TW" altLang="en-US" smtClean="0"/>
              <a:t>2014/11/28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1DE-D23F-4242-91BA-CFAC47B641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376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BC7C-B7A1-4F19-B74B-2D8BEB67CB4D}" type="datetimeFigureOut">
              <a:rPr lang="zh-TW" altLang="en-US" smtClean="0"/>
              <a:t>2014/11/28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1DE-D23F-4242-91BA-CFAC47B641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012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4BC7C-B7A1-4F19-B74B-2D8BEB67CB4D}" type="datetimeFigureOut">
              <a:rPr lang="zh-TW" altLang="en-US" smtClean="0"/>
              <a:t>2014/11/28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111DE-D23F-4242-91BA-CFAC47B641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017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Temporal Quality Assessment for Mobile </a:t>
            </a:r>
            <a:r>
              <a:rPr lang="en-US" altLang="zh-TW" dirty="0" smtClean="0"/>
              <a:t>Videos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An (Jack) Chan, Amit </a:t>
            </a:r>
            <a:r>
              <a:rPr lang="en-US" altLang="zh-TW" dirty="0" err="1">
                <a:solidFill>
                  <a:schemeClr val="bg1">
                    <a:lumMod val="65000"/>
                  </a:schemeClr>
                </a:solidFill>
              </a:rPr>
              <a:t>Pande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zh-TW" dirty="0" err="1">
                <a:solidFill>
                  <a:schemeClr val="bg1">
                    <a:lumMod val="65000"/>
                  </a:schemeClr>
                </a:solidFill>
              </a:rPr>
              <a:t>Eilwoo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dirty="0" err="1">
                <a:solidFill>
                  <a:schemeClr val="bg1">
                    <a:lumMod val="65000"/>
                  </a:schemeClr>
                </a:solidFill>
              </a:rPr>
              <a:t>Baik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US" altLang="zh-TW" dirty="0" err="1">
                <a:solidFill>
                  <a:schemeClr val="bg1">
                    <a:lumMod val="65000"/>
                  </a:schemeClr>
                </a:solidFill>
              </a:rPr>
              <a:t>Prasant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dirty="0" err="1">
                <a:solidFill>
                  <a:schemeClr val="bg1">
                    <a:lumMod val="65000"/>
                  </a:schemeClr>
                </a:solidFill>
              </a:rPr>
              <a:t>Mohapatra</a:t>
            </a:r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University of California, Davis, CA 95616, USA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{</a:t>
            </a:r>
            <a:r>
              <a:rPr lang="en-US" altLang="zh-TW" dirty="0" err="1">
                <a:solidFill>
                  <a:schemeClr val="bg1">
                    <a:lumMod val="65000"/>
                  </a:schemeClr>
                </a:solidFill>
              </a:rPr>
              <a:t>anch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zh-TW" dirty="0" err="1">
                <a:solidFill>
                  <a:schemeClr val="bg1">
                    <a:lumMod val="65000"/>
                  </a:schemeClr>
                </a:solidFill>
              </a:rPr>
              <a:t>pande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zh-TW" dirty="0" err="1">
                <a:solidFill>
                  <a:schemeClr val="bg1">
                    <a:lumMod val="65000"/>
                  </a:schemeClr>
                </a:solidFill>
              </a:rPr>
              <a:t>ebaik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zh-TW" dirty="0" err="1">
                <a:solidFill>
                  <a:schemeClr val="bg1">
                    <a:lumMod val="65000"/>
                  </a:schemeClr>
                </a:solidFill>
              </a:rPr>
              <a:t>pmohapatra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}@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ucdavis.edu</a:t>
            </a:r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48" y="230190"/>
            <a:ext cx="3826413" cy="141719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Testing with Videos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825625"/>
            <a:ext cx="3450981" cy="4351338"/>
          </a:xfrm>
        </p:spPr>
        <p:txBody>
          <a:bodyPr/>
          <a:lstStyle/>
          <a:p>
            <a:r>
              <a:rPr lang="en-US" altLang="zh-TW" dirty="0" smtClean="0"/>
              <a:t>TESS </a:t>
            </a:r>
            <a:r>
              <a:rPr lang="en-US" altLang="zh-TW" dirty="0"/>
              <a:t>has </a:t>
            </a:r>
            <a:r>
              <a:rPr lang="en-US" altLang="zh-TW" dirty="0" smtClean="0"/>
              <a:t>low correlation </a:t>
            </a:r>
            <a:r>
              <a:rPr lang="en-US" altLang="zh-TW" dirty="0"/>
              <a:t>while the other metrics show high </a:t>
            </a:r>
            <a:r>
              <a:rPr lang="en-US" altLang="zh-TW" dirty="0" smtClean="0"/>
              <a:t>correlation</a:t>
            </a:r>
          </a:p>
          <a:p>
            <a:r>
              <a:rPr lang="en-US" altLang="zh-TW" dirty="0"/>
              <a:t>TSSIM curve shows many uncorrelated high frequency components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279" y="2026381"/>
            <a:ext cx="4606436" cy="36624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26820" y="1097279"/>
            <a:ext cx="3718707" cy="1969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737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Testing with Videos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optical flow is widely used to measure the actual </a:t>
            </a:r>
            <a:r>
              <a:rPr lang="en-US" altLang="zh-TW" dirty="0" smtClean="0"/>
              <a:t>temporal</a:t>
            </a:r>
            <a:r>
              <a:rPr lang="zh-TW" altLang="en-US" dirty="0" smtClean="0"/>
              <a:t> </a:t>
            </a:r>
            <a:r>
              <a:rPr lang="en-US" altLang="zh-TW" dirty="0" smtClean="0"/>
              <a:t>motion </a:t>
            </a:r>
            <a:r>
              <a:rPr lang="en-US" altLang="zh-TW" dirty="0"/>
              <a:t>in a video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both </a:t>
            </a:r>
            <a:r>
              <a:rPr lang="en-US" altLang="zh-TW" dirty="0"/>
              <a:t>TVSNR and TVM have </a:t>
            </a:r>
            <a:r>
              <a:rPr lang="en-US" altLang="zh-TW" dirty="0" smtClean="0"/>
              <a:t>the highest </a:t>
            </a:r>
            <a:r>
              <a:rPr lang="en-US" altLang="zh-TW" dirty="0"/>
              <a:t>correlation coefficients with the optical flow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248" y="2597180"/>
            <a:ext cx="6520466" cy="258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Testing with Videos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computation time </a:t>
            </a:r>
            <a:r>
              <a:rPr lang="en-US" altLang="zh-TW" dirty="0" smtClean="0"/>
              <a:t>required by </a:t>
            </a:r>
            <a:r>
              <a:rPr lang="en-US" altLang="zh-TW" dirty="0"/>
              <a:t>those metrics on a 12GB 12-core Intel Xeon (</a:t>
            </a:r>
            <a:r>
              <a:rPr lang="en-US" altLang="zh-TW" dirty="0" err="1" smtClean="0"/>
              <a:t>dualcore</a:t>
            </a:r>
            <a:r>
              <a:rPr lang="en-US" altLang="zh-TW" dirty="0" smtClean="0"/>
              <a:t>) processor </a:t>
            </a:r>
            <a:r>
              <a:rPr lang="en-US" altLang="zh-TW" dirty="0"/>
              <a:t>running </a:t>
            </a:r>
            <a:r>
              <a:rPr lang="en-US" altLang="zh-TW" dirty="0" err="1"/>
              <a:t>Matlab</a:t>
            </a:r>
            <a:r>
              <a:rPr lang="en-US" altLang="zh-TW" dirty="0"/>
              <a:t> release 2011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062" y="3278566"/>
            <a:ext cx="5977876" cy="279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Testing with Videos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1432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different </a:t>
            </a:r>
            <a:r>
              <a:rPr lang="en-US" altLang="zh-TW" dirty="0"/>
              <a:t>video </a:t>
            </a:r>
            <a:r>
              <a:rPr lang="en-US" altLang="zh-TW" dirty="0" smtClean="0"/>
              <a:t>content or </a:t>
            </a:r>
            <a:r>
              <a:rPr lang="en-US" altLang="zh-TW" dirty="0"/>
              <a:t>degree of motion has no obvious effect on the memory </a:t>
            </a:r>
            <a:r>
              <a:rPr lang="en-US" altLang="zh-TW" dirty="0" smtClean="0"/>
              <a:t>requirements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/>
              <a:t>resolution of the video greatly </a:t>
            </a:r>
            <a:r>
              <a:rPr lang="en-US" altLang="zh-TW" dirty="0" smtClean="0"/>
              <a:t>influences </a:t>
            </a:r>
            <a:r>
              <a:rPr lang="en-US" altLang="zh-TW" dirty="0"/>
              <a:t>the memory overhead of temporal information measurements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96" y="2810182"/>
            <a:ext cx="6889603" cy="225400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48" y="230190"/>
            <a:ext cx="3826413" cy="141719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324400" y="1252024"/>
            <a:ext cx="3718707" cy="1969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85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709" y="3252061"/>
            <a:ext cx="4454581" cy="92604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Estimating Video Temporal quality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163658" cy="4351338"/>
          </a:xfrm>
        </p:spPr>
        <p:txBody>
          <a:bodyPr/>
          <a:lstStyle/>
          <a:p>
            <a:r>
              <a:rPr lang="en-US" altLang="zh-TW" dirty="0"/>
              <a:t>Temporal Variation Index (TVI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estimate </a:t>
            </a:r>
            <a:r>
              <a:rPr lang="en-US" altLang="zh-TW" dirty="0"/>
              <a:t>the  temporal quality </a:t>
            </a:r>
            <a:r>
              <a:rPr lang="en-US" altLang="zh-TW" dirty="0" smtClean="0"/>
              <a:t>degradation by </a:t>
            </a:r>
            <a:r>
              <a:rPr lang="en-US" altLang="zh-TW" dirty="0"/>
              <a:t>comparing the </a:t>
            </a:r>
            <a:r>
              <a:rPr lang="en-US" altLang="zh-TW" dirty="0" smtClean="0"/>
              <a:t>temporal information </a:t>
            </a:r>
            <a:r>
              <a:rPr lang="en-US" altLang="zh-TW" dirty="0"/>
              <a:t>of the received video with that of the </a:t>
            </a:r>
            <a:r>
              <a:rPr lang="en-US" altLang="zh-TW" dirty="0" smtClean="0"/>
              <a:t>original video</a:t>
            </a:r>
          </a:p>
          <a:p>
            <a:pPr lvl="1"/>
            <a:endParaRPr lang="en-US" altLang="zh-TW" dirty="0"/>
          </a:p>
          <a:p>
            <a:pPr marL="457200" lvl="1" indent="0">
              <a:buNone/>
            </a:pPr>
            <a:endParaRPr lang="en-US" altLang="zh-TW" dirty="0"/>
          </a:p>
          <a:p>
            <a:pPr lvl="1"/>
            <a:r>
              <a:rPr lang="en-US" altLang="zh-TW" dirty="0" err="1" smtClean="0"/>
              <a:t>TVM</a:t>
            </a:r>
            <a:r>
              <a:rPr lang="en-US" altLang="zh-TW" baseline="-25000" dirty="0" err="1" smtClean="0"/>
              <a:t>r</a:t>
            </a:r>
            <a:r>
              <a:rPr lang="en-US" altLang="zh-TW" dirty="0" smtClean="0"/>
              <a:t>(t</a:t>
            </a:r>
            <a:r>
              <a:rPr lang="en-US" altLang="zh-TW" dirty="0"/>
              <a:t>) is the TVM value for the received frame </a:t>
            </a:r>
            <a:r>
              <a:rPr lang="en-US" altLang="zh-TW" dirty="0" smtClean="0"/>
              <a:t>at current time</a:t>
            </a:r>
          </a:p>
          <a:p>
            <a:pPr lvl="1"/>
            <a:r>
              <a:rPr lang="en-US" altLang="zh-TW" dirty="0" smtClean="0"/>
              <a:t>TVM</a:t>
            </a:r>
            <a:r>
              <a:rPr lang="en-US" altLang="zh-TW" baseline="-25000" dirty="0" smtClean="0"/>
              <a:t>s</a:t>
            </a:r>
            <a:r>
              <a:rPr lang="en-US" altLang="zh-TW" dirty="0" smtClean="0"/>
              <a:t>(t</a:t>
            </a:r>
            <a:r>
              <a:rPr lang="en-US" altLang="zh-TW" dirty="0" smtClean="0"/>
              <a:t>) is the </a:t>
            </a:r>
            <a:r>
              <a:rPr lang="en-US" altLang="zh-TW" dirty="0"/>
              <a:t>TVM value </a:t>
            </a:r>
            <a:r>
              <a:rPr lang="en-US" altLang="zh-TW" dirty="0" smtClean="0"/>
              <a:t>of the corresponding frame from the source </a:t>
            </a:r>
            <a:r>
              <a:rPr lang="en-US" altLang="zh-TW" dirty="0" smtClean="0"/>
              <a:t>video</a:t>
            </a:r>
          </a:p>
          <a:p>
            <a:pPr lvl="1"/>
            <a:r>
              <a:rPr lang="en-US" altLang="zh-TW" dirty="0"/>
              <a:t>TVI values for some frames in the video are infinite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022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Subjective 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stream videos over wireless </a:t>
            </a:r>
            <a:r>
              <a:rPr lang="en-US" altLang="zh-TW" dirty="0" err="1"/>
              <a:t>testbeds</a:t>
            </a:r>
            <a:r>
              <a:rPr lang="en-US" altLang="zh-TW" dirty="0"/>
              <a:t> with different channel </a:t>
            </a:r>
            <a:r>
              <a:rPr lang="en-US" altLang="zh-TW" dirty="0" smtClean="0"/>
              <a:t>conditions</a:t>
            </a:r>
          </a:p>
          <a:p>
            <a:r>
              <a:rPr lang="en-US" altLang="zh-TW" dirty="0" smtClean="0"/>
              <a:t>three </a:t>
            </a:r>
            <a:r>
              <a:rPr lang="en-US" altLang="zh-TW" dirty="0"/>
              <a:t>videos with different degrees of </a:t>
            </a:r>
            <a:r>
              <a:rPr lang="en-US" altLang="zh-TW" dirty="0" smtClean="0"/>
              <a:t>motion</a:t>
            </a:r>
          </a:p>
          <a:p>
            <a:pPr lvl="1"/>
            <a:r>
              <a:rPr lang="en-US" altLang="zh-TW" dirty="0"/>
              <a:t>Old </a:t>
            </a:r>
            <a:r>
              <a:rPr lang="en-US" altLang="zh-TW" dirty="0" smtClean="0"/>
              <a:t>Woman(17), Park(17) </a:t>
            </a:r>
            <a:r>
              <a:rPr lang="en-US" altLang="zh-TW" dirty="0"/>
              <a:t>and </a:t>
            </a:r>
            <a:r>
              <a:rPr lang="en-US" altLang="zh-TW" dirty="0" smtClean="0"/>
              <a:t>Football(16)</a:t>
            </a:r>
          </a:p>
          <a:p>
            <a:r>
              <a:rPr lang="en-US" altLang="zh-TW" dirty="0" smtClean="0"/>
              <a:t>17 </a:t>
            </a:r>
            <a:r>
              <a:rPr lang="en-US" altLang="zh-TW" dirty="0"/>
              <a:t>volunteers as subjects to watch </a:t>
            </a:r>
            <a:r>
              <a:rPr lang="en-US" altLang="zh-TW" dirty="0" smtClean="0"/>
              <a:t>the videos </a:t>
            </a:r>
            <a:r>
              <a:rPr lang="en-US" altLang="zh-TW" dirty="0"/>
              <a:t>on the </a:t>
            </a:r>
            <a:r>
              <a:rPr lang="en-US" altLang="zh-TW" dirty="0" smtClean="0"/>
              <a:t>smartphone</a:t>
            </a:r>
          </a:p>
          <a:p>
            <a:pPr lvl="1"/>
            <a:r>
              <a:rPr lang="en-US" altLang="zh-TW" dirty="0" smtClean="0"/>
              <a:t>10-second video </a:t>
            </a:r>
            <a:r>
              <a:rPr lang="en-US" altLang="zh-TW" dirty="0" smtClean="0"/>
              <a:t>clips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1265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Estimating </a:t>
            </a:r>
            <a:r>
              <a:rPr lang="en-US" altLang="zh-TW" dirty="0" err="1"/>
              <a:t>QoE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825625"/>
            <a:ext cx="8243501" cy="491292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Group </a:t>
            </a:r>
            <a:r>
              <a:rPr lang="en-US" altLang="zh-TW" dirty="0"/>
              <a:t>the video samples to slow, moderate </a:t>
            </a:r>
            <a:r>
              <a:rPr lang="en-US" altLang="zh-TW" dirty="0" smtClean="0"/>
              <a:t>and fast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TMOS </a:t>
            </a:r>
            <a:r>
              <a:rPr lang="en-US" altLang="zh-TW" dirty="0"/>
              <a:t>is </a:t>
            </a:r>
            <a:r>
              <a:rPr lang="en-US" altLang="zh-TW" dirty="0" smtClean="0"/>
              <a:t>an objective </a:t>
            </a:r>
            <a:r>
              <a:rPr lang="en-US" altLang="zh-TW" dirty="0"/>
              <a:t>video quality metric based on </a:t>
            </a:r>
            <a:r>
              <a:rPr lang="en-US" altLang="zh-TW" dirty="0" smtClean="0"/>
              <a:t>TVI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/>
              <a:t>TMOS is highly correlated with MOS with an average </a:t>
            </a:r>
            <a:r>
              <a:rPr lang="en-US" altLang="zh-TW" dirty="0" smtClean="0"/>
              <a:t>correlation coefficient </a:t>
            </a:r>
            <a:r>
              <a:rPr lang="en-US" altLang="zh-TW" dirty="0"/>
              <a:t>of 0.925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035" y="2273922"/>
            <a:ext cx="3304794" cy="52876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837" y="3388959"/>
            <a:ext cx="4983123" cy="178625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407" y="380009"/>
            <a:ext cx="2762735" cy="150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5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Network 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32238"/>
            <a:ext cx="7886700" cy="5123935"/>
          </a:xfrm>
        </p:spPr>
        <p:txBody>
          <a:bodyPr/>
          <a:lstStyle/>
          <a:p>
            <a:r>
              <a:rPr lang="en-US" altLang="zh-TW" dirty="0" smtClean="0"/>
              <a:t>Experimental Setup</a:t>
            </a:r>
          </a:p>
          <a:p>
            <a:pPr lvl="1"/>
            <a:r>
              <a:rPr lang="en-US" altLang="zh-TW" dirty="0"/>
              <a:t>a single-hop wireless </a:t>
            </a:r>
            <a:r>
              <a:rPr lang="en-US" altLang="zh-TW" dirty="0" err="1" smtClean="0"/>
              <a:t>testbed</a:t>
            </a:r>
            <a:endParaRPr lang="en-US" altLang="zh-TW" dirty="0" smtClean="0"/>
          </a:p>
          <a:p>
            <a:pPr lvl="1"/>
            <a:r>
              <a:rPr lang="en-US" altLang="zh-TW" dirty="0"/>
              <a:t>The WLAN </a:t>
            </a:r>
            <a:r>
              <a:rPr lang="en-US" altLang="zh-TW" dirty="0" smtClean="0"/>
              <a:t>configuration </a:t>
            </a:r>
            <a:r>
              <a:rPr lang="en-US" altLang="zh-TW" dirty="0"/>
              <a:t>for the </a:t>
            </a:r>
            <a:r>
              <a:rPr lang="en-US" altLang="zh-TW" dirty="0" err="1"/>
              <a:t>testbed</a:t>
            </a:r>
            <a:r>
              <a:rPr lang="en-US" altLang="zh-TW" dirty="0"/>
              <a:t> is IEEE802.11n and the </a:t>
            </a:r>
            <a:r>
              <a:rPr lang="en-US" altLang="zh-TW" dirty="0" smtClean="0"/>
              <a:t>average minimum </a:t>
            </a:r>
            <a:r>
              <a:rPr lang="en-US" altLang="zh-TW" dirty="0"/>
              <a:t>end-to-end delay is 0.604 </a:t>
            </a:r>
            <a:r>
              <a:rPr lang="en-US" altLang="zh-TW" dirty="0" smtClean="0"/>
              <a:t>milliseconds</a:t>
            </a:r>
          </a:p>
          <a:p>
            <a:pPr lvl="1"/>
            <a:r>
              <a:rPr lang="en-US" altLang="zh-TW" dirty="0"/>
              <a:t>three representative videos, one for </a:t>
            </a:r>
            <a:r>
              <a:rPr lang="en-US" altLang="zh-TW" dirty="0" smtClean="0"/>
              <a:t>each motion </a:t>
            </a:r>
            <a:r>
              <a:rPr lang="en-US" altLang="zh-TW" dirty="0"/>
              <a:t>degree (slow, moderate and fast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err="1"/>
              <a:t>FFmpeg</a:t>
            </a:r>
            <a:r>
              <a:rPr lang="en-US" altLang="zh-TW" dirty="0"/>
              <a:t> [6] for video coding and </a:t>
            </a:r>
            <a:r>
              <a:rPr lang="en-US" altLang="zh-TW" dirty="0" err="1" smtClean="0"/>
              <a:t>VideoLan</a:t>
            </a:r>
            <a:r>
              <a:rPr lang="en-US" altLang="zh-TW" dirty="0" smtClean="0"/>
              <a:t> [18</a:t>
            </a:r>
            <a:r>
              <a:rPr lang="en-US" altLang="zh-TW" dirty="0"/>
              <a:t>] for video </a:t>
            </a:r>
            <a:r>
              <a:rPr lang="en-US" altLang="zh-TW" dirty="0" smtClean="0"/>
              <a:t>streaming</a:t>
            </a:r>
          </a:p>
          <a:p>
            <a:pPr lvl="1"/>
            <a:r>
              <a:rPr lang="en-US" altLang="zh-TW" dirty="0" err="1" smtClean="0"/>
              <a:t>IPFireWall</a:t>
            </a:r>
            <a:r>
              <a:rPr lang="en-US" altLang="zh-TW" dirty="0" smtClean="0"/>
              <a:t> </a:t>
            </a:r>
            <a:r>
              <a:rPr lang="en-US" altLang="zh-TW" dirty="0"/>
              <a:t>tool [8] to </a:t>
            </a:r>
            <a:r>
              <a:rPr lang="en-US" altLang="zh-TW" dirty="0" smtClean="0"/>
              <a:t>deliberately introduce </a:t>
            </a:r>
            <a:r>
              <a:rPr lang="en-US" altLang="zh-TW" dirty="0"/>
              <a:t>packet loss and delay into the wireless </a:t>
            </a:r>
            <a:r>
              <a:rPr lang="en-US" altLang="zh-TW" dirty="0" smtClean="0"/>
              <a:t>link</a:t>
            </a:r>
          </a:p>
          <a:p>
            <a:pPr lvl="2"/>
            <a:r>
              <a:rPr lang="en-US" altLang="zh-TW" dirty="0"/>
              <a:t>Packet loss is injected as uniform distributed or as </a:t>
            </a:r>
            <a:r>
              <a:rPr lang="en-US" altLang="zh-TW" dirty="0" err="1" smtClean="0"/>
              <a:t>bursty</a:t>
            </a:r>
            <a:r>
              <a:rPr lang="en-US" altLang="zh-TW" dirty="0" smtClean="0"/>
              <a:t> pattern </a:t>
            </a:r>
            <a:r>
              <a:rPr lang="en-US" altLang="zh-TW" dirty="0"/>
              <a:t>or a combination of </a:t>
            </a:r>
            <a:r>
              <a:rPr lang="en-US" altLang="zh-TW" dirty="0" smtClean="0"/>
              <a:t>both</a:t>
            </a:r>
          </a:p>
          <a:p>
            <a:pPr lvl="2"/>
            <a:r>
              <a:rPr lang="en-US" altLang="zh-TW" dirty="0" smtClean="0"/>
              <a:t>Delays </a:t>
            </a:r>
            <a:r>
              <a:rPr lang="en-US" altLang="zh-TW" dirty="0"/>
              <a:t>are injected randomly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756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Detecting Packet </a:t>
            </a:r>
            <a:r>
              <a:rPr lang="en-US" altLang="zh-TW" dirty="0" smtClean="0"/>
              <a:t>Loss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99287"/>
            <a:ext cx="7886700" cy="132556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Vary the </a:t>
            </a:r>
            <a:r>
              <a:rPr lang="en-US" altLang="zh-TW" dirty="0"/>
              <a:t>packet loss rate (PLR) from 0.1% to 3% </a:t>
            </a:r>
            <a:r>
              <a:rPr lang="en-US" altLang="zh-TW" dirty="0" smtClean="0"/>
              <a:t>for high-resolution </a:t>
            </a:r>
            <a:r>
              <a:rPr lang="en-US" altLang="zh-TW" dirty="0"/>
              <a:t>videos and from 5% to 50% for </a:t>
            </a:r>
            <a:r>
              <a:rPr lang="en-US" altLang="zh-TW" dirty="0" smtClean="0"/>
              <a:t>low-resolution videos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876" y="2476006"/>
            <a:ext cx="4706894" cy="4141832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2824849"/>
            <a:ext cx="2995999" cy="3584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628650" y="2775425"/>
            <a:ext cx="3350226" cy="3724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High resolution videos </a:t>
            </a:r>
            <a:r>
              <a:rPr lang="en-US" altLang="zh-TW" dirty="0"/>
              <a:t>have larger spatial coding </a:t>
            </a:r>
            <a:r>
              <a:rPr lang="en-US" altLang="zh-TW" dirty="0" smtClean="0"/>
              <a:t>interdependencies than </a:t>
            </a:r>
            <a:r>
              <a:rPr lang="en-US" altLang="zh-TW" dirty="0"/>
              <a:t>low-resolution videos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63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Detecting Packet Loss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increasing </a:t>
            </a:r>
            <a:r>
              <a:rPr lang="en-US" altLang="zh-TW" dirty="0" smtClean="0"/>
              <a:t>PLR leads </a:t>
            </a:r>
            <a:r>
              <a:rPr lang="en-US" altLang="zh-TW" dirty="0"/>
              <a:t>to higher TVI values, indicating larger temporal </a:t>
            </a:r>
            <a:r>
              <a:rPr lang="en-US" altLang="zh-TW" dirty="0" smtClean="0"/>
              <a:t>quality degradation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90" y="2717972"/>
            <a:ext cx="4168510" cy="361229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835" y="2717972"/>
            <a:ext cx="4236381" cy="359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3"/>
            <a:ext cx="7886700" cy="4945879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Video quality </a:t>
            </a:r>
            <a:r>
              <a:rPr lang="en-US" altLang="zh-TW" dirty="0"/>
              <a:t>comprises of </a:t>
            </a:r>
            <a:r>
              <a:rPr lang="en-US" altLang="zh-TW" dirty="0" smtClean="0"/>
              <a:t>both </a:t>
            </a:r>
            <a:r>
              <a:rPr lang="en-US" altLang="zh-TW" b="1" dirty="0" smtClean="0"/>
              <a:t>spatial</a:t>
            </a:r>
            <a:r>
              <a:rPr lang="en-US" altLang="zh-TW" dirty="0" smtClean="0"/>
              <a:t> </a:t>
            </a:r>
            <a:r>
              <a:rPr lang="en-US" altLang="zh-TW" dirty="0"/>
              <a:t>and </a:t>
            </a:r>
            <a:r>
              <a:rPr lang="en-US" altLang="zh-TW" b="1" dirty="0"/>
              <a:t>temporal</a:t>
            </a:r>
            <a:r>
              <a:rPr lang="en-US" altLang="zh-TW" dirty="0"/>
              <a:t> </a:t>
            </a:r>
            <a:r>
              <a:rPr lang="en-US" altLang="zh-TW" dirty="0" smtClean="0"/>
              <a:t>quality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temporal </a:t>
            </a:r>
            <a:r>
              <a:rPr lang="en-US" altLang="zh-TW" dirty="0" smtClean="0"/>
              <a:t>quality assessment </a:t>
            </a:r>
            <a:r>
              <a:rPr lang="en-US" altLang="zh-TW" dirty="0"/>
              <a:t>cannot re-use the existing static image </a:t>
            </a:r>
            <a:r>
              <a:rPr lang="en-US" altLang="zh-TW" dirty="0" smtClean="0"/>
              <a:t>quality measurement techniques (e.g., PSNR, SSIM)</a:t>
            </a:r>
          </a:p>
          <a:p>
            <a:r>
              <a:rPr lang="en-US" altLang="zh-TW" dirty="0"/>
              <a:t>Temporal Variation Metric (TVM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estimate </a:t>
            </a:r>
            <a:r>
              <a:rPr lang="en-US" altLang="zh-TW" dirty="0"/>
              <a:t>the motion of objects in </a:t>
            </a:r>
            <a:r>
              <a:rPr lang="en-US" altLang="zh-TW" dirty="0" smtClean="0"/>
              <a:t>the </a:t>
            </a:r>
            <a:r>
              <a:rPr lang="en-US" altLang="zh-TW" dirty="0" smtClean="0"/>
              <a:t>video</a:t>
            </a:r>
            <a:endParaRPr lang="en-US" altLang="zh-TW" dirty="0" smtClean="0"/>
          </a:p>
          <a:p>
            <a:r>
              <a:rPr lang="en-US" altLang="zh-TW" dirty="0"/>
              <a:t>Temporal Variation Index (TVI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/>
              <a:t>measures the temporal quality degradation between the </a:t>
            </a:r>
            <a:r>
              <a:rPr lang="en-US" altLang="zh-TW" dirty="0" smtClean="0"/>
              <a:t>source (original</a:t>
            </a:r>
            <a:r>
              <a:rPr lang="en-US" altLang="zh-TW" dirty="0"/>
              <a:t>) and the received </a:t>
            </a:r>
            <a:r>
              <a:rPr lang="en-US" altLang="zh-TW" dirty="0" smtClean="0"/>
              <a:t>videos</a:t>
            </a:r>
          </a:p>
          <a:p>
            <a:pPr lvl="1"/>
            <a:r>
              <a:rPr lang="en-US" altLang="zh-TW" dirty="0" smtClean="0"/>
              <a:t>Mean Opinion </a:t>
            </a:r>
            <a:r>
              <a:rPr lang="en-US" altLang="zh-TW" dirty="0"/>
              <a:t>Score (MOS</a:t>
            </a:r>
            <a:r>
              <a:rPr lang="en-US" altLang="zh-TW" dirty="0" smtClean="0"/>
              <a:t>)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3096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Predicting Packet Loss Rate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when TVI value </a:t>
            </a:r>
            <a:r>
              <a:rPr lang="en-US" altLang="zh-TW" dirty="0" smtClean="0"/>
              <a:t>increases (including </a:t>
            </a:r>
            <a:r>
              <a:rPr lang="en-US" altLang="zh-TW" dirty="0"/>
              <a:t>the number of INF increases), the </a:t>
            </a:r>
            <a:r>
              <a:rPr lang="en-US" altLang="zh-TW" dirty="0" smtClean="0"/>
              <a:t>packet loss </a:t>
            </a:r>
            <a:r>
              <a:rPr lang="en-US" altLang="zh-TW" dirty="0"/>
              <a:t>rate also increases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745" y="2969742"/>
            <a:ext cx="3878170" cy="68518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946" y="2651778"/>
            <a:ext cx="3426967" cy="207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31" y="4319418"/>
            <a:ext cx="5402199" cy="199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Detecting and Predicting Delay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 order to predict the delay effect, TVM values are </a:t>
            </a:r>
            <a:r>
              <a:rPr lang="en-US" altLang="zh-TW" dirty="0" smtClean="0"/>
              <a:t>calculated</a:t>
            </a:r>
            <a:r>
              <a:rPr lang="zh-TW" altLang="en-US" dirty="0" smtClean="0"/>
              <a:t> </a:t>
            </a:r>
            <a:r>
              <a:rPr lang="en-US" altLang="zh-TW" dirty="0" smtClean="0"/>
              <a:t>first </a:t>
            </a:r>
            <a:r>
              <a:rPr lang="en-US" altLang="zh-TW" dirty="0"/>
              <a:t>in the receiver end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31" y="2979685"/>
            <a:ext cx="8298207" cy="349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75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Detecting and Predicting Delay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 prediction of </a:t>
            </a:r>
            <a:r>
              <a:rPr lang="en-US" altLang="zh-TW" dirty="0" smtClean="0"/>
              <a:t>end-to-end</a:t>
            </a:r>
            <a:r>
              <a:rPr lang="zh-TW" altLang="en-US" dirty="0" smtClean="0"/>
              <a:t> </a:t>
            </a:r>
            <a:r>
              <a:rPr lang="en-US" altLang="zh-TW" dirty="0" smtClean="0"/>
              <a:t>delay </a:t>
            </a:r>
            <a:r>
              <a:rPr lang="en-US" altLang="zh-TW" dirty="0"/>
              <a:t>(D) can be obtained by counting these INFs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8" y="2918116"/>
            <a:ext cx="8514609" cy="341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77" y="2213266"/>
            <a:ext cx="9906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3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Detecting and Predicting Delay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4" y="2908528"/>
            <a:ext cx="7396968" cy="246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21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proposed a novel reduced-reference temporal quality </a:t>
            </a:r>
            <a:r>
              <a:rPr lang="en-US" altLang="zh-TW" dirty="0" smtClean="0"/>
              <a:t>metric,</a:t>
            </a:r>
            <a:r>
              <a:rPr lang="zh-TW" altLang="en-US" dirty="0" smtClean="0"/>
              <a:t> </a:t>
            </a:r>
            <a:r>
              <a:rPr lang="en-US" altLang="zh-TW" dirty="0" smtClean="0"/>
              <a:t>Temporal </a:t>
            </a:r>
            <a:r>
              <a:rPr lang="en-US" altLang="zh-TW" dirty="0"/>
              <a:t>Variation Index (TVI) for </a:t>
            </a:r>
            <a:r>
              <a:rPr lang="en-US" altLang="zh-TW" dirty="0" smtClean="0"/>
              <a:t>mobile videos</a:t>
            </a:r>
          </a:p>
          <a:p>
            <a:r>
              <a:rPr lang="en-US" altLang="zh-TW" dirty="0"/>
              <a:t>TVI also predicts </a:t>
            </a:r>
            <a:r>
              <a:rPr lang="en-US" altLang="zh-TW" dirty="0" smtClean="0"/>
              <a:t>network</a:t>
            </a:r>
            <a:r>
              <a:rPr lang="zh-TW" altLang="en-US" dirty="0" smtClean="0"/>
              <a:t> </a:t>
            </a:r>
            <a:r>
              <a:rPr lang="en-US" altLang="zh-TW" dirty="0" smtClean="0"/>
              <a:t>impairments</a:t>
            </a:r>
            <a:r>
              <a:rPr lang="en-US" altLang="zh-TW" dirty="0"/>
              <a:t>, such as </a:t>
            </a:r>
            <a:r>
              <a:rPr lang="en-US" altLang="zh-TW" dirty="0" smtClean="0"/>
              <a:t>packet </a:t>
            </a:r>
            <a:r>
              <a:rPr lang="en-US" altLang="zh-TW" dirty="0"/>
              <a:t>loss and end-to-end </a:t>
            </a:r>
            <a:r>
              <a:rPr lang="en-US" altLang="zh-TW" dirty="0" smtClean="0"/>
              <a:t>delay</a:t>
            </a:r>
          </a:p>
          <a:p>
            <a:r>
              <a:rPr lang="en-US" altLang="zh-TW" dirty="0"/>
              <a:t>Although temporal quality is a unique and important </a:t>
            </a:r>
            <a:r>
              <a:rPr lang="en-US" altLang="zh-TW" dirty="0" smtClean="0"/>
              <a:t>aspect</a:t>
            </a:r>
            <a:r>
              <a:rPr lang="zh-TW" altLang="en-US" dirty="0" smtClean="0"/>
              <a:t> </a:t>
            </a:r>
            <a:r>
              <a:rPr lang="en-US" altLang="zh-TW" dirty="0" smtClean="0"/>
              <a:t>for </a:t>
            </a:r>
            <a:r>
              <a:rPr lang="en-US" altLang="zh-TW" dirty="0"/>
              <a:t>video, it is also very interesting to integrate </a:t>
            </a:r>
            <a:r>
              <a:rPr lang="en-US" altLang="zh-TW" dirty="0" smtClean="0"/>
              <a:t>TVI</a:t>
            </a:r>
            <a:r>
              <a:rPr lang="zh-TW" altLang="en-US" dirty="0" smtClean="0"/>
              <a:t> </a:t>
            </a:r>
            <a:r>
              <a:rPr lang="en-US" altLang="zh-TW" dirty="0" smtClean="0"/>
              <a:t>with </a:t>
            </a:r>
            <a:r>
              <a:rPr lang="en-US" altLang="zh-TW" dirty="0"/>
              <a:t>other spatial quality </a:t>
            </a:r>
            <a:r>
              <a:rPr lang="en-US" altLang="zh-TW" dirty="0" smtClean="0"/>
              <a:t>metrics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482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56408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O</a:t>
            </a:r>
            <a:r>
              <a:rPr lang="en-US" altLang="zh-TW" dirty="0" smtClean="0"/>
              <a:t>bjective measurement of </a:t>
            </a:r>
            <a:r>
              <a:rPr lang="en-US" altLang="zh-TW" dirty="0" err="1" smtClean="0"/>
              <a:t>QoE</a:t>
            </a:r>
            <a:endParaRPr lang="en-US" altLang="zh-TW" dirty="0" smtClean="0"/>
          </a:p>
          <a:p>
            <a:r>
              <a:rPr lang="en-US" altLang="zh-TW" dirty="0" smtClean="0"/>
              <a:t>Video temporal </a:t>
            </a:r>
            <a:r>
              <a:rPr lang="en-US" altLang="zh-TW" dirty="0"/>
              <a:t>i</a:t>
            </a:r>
            <a:r>
              <a:rPr lang="en-US" altLang="zh-TW" dirty="0" smtClean="0"/>
              <a:t>nformation</a:t>
            </a:r>
          </a:p>
          <a:p>
            <a:pPr lvl="1"/>
            <a:r>
              <a:rPr lang="en-US" altLang="zh-TW" dirty="0" smtClean="0"/>
              <a:t>optical </a:t>
            </a:r>
            <a:r>
              <a:rPr lang="en-US" altLang="zh-TW" dirty="0"/>
              <a:t>flow </a:t>
            </a:r>
            <a:r>
              <a:rPr lang="en-US" altLang="zh-TW" dirty="0" smtClean="0"/>
              <a:t>or motion </a:t>
            </a:r>
            <a:r>
              <a:rPr lang="en-US" altLang="zh-TW" dirty="0"/>
              <a:t>vectors is </a:t>
            </a:r>
            <a:r>
              <a:rPr lang="en-US" altLang="zh-TW" dirty="0" smtClean="0"/>
              <a:t>unsuitable for embedded devices</a:t>
            </a:r>
          </a:p>
          <a:p>
            <a:r>
              <a:rPr lang="en-US" altLang="zh-TW" dirty="0"/>
              <a:t>Desired </a:t>
            </a:r>
            <a:r>
              <a:rPr lang="en-US" altLang="zh-TW" dirty="0" smtClean="0"/>
              <a:t>properties </a:t>
            </a:r>
            <a:r>
              <a:rPr lang="en-US" altLang="zh-TW" dirty="0"/>
              <a:t>of a </a:t>
            </a:r>
            <a:r>
              <a:rPr lang="en-US" altLang="zh-TW" dirty="0" smtClean="0"/>
              <a:t>video quality metric</a:t>
            </a:r>
          </a:p>
          <a:p>
            <a:pPr lvl="1"/>
            <a:r>
              <a:rPr lang="en-US" altLang="zh-TW" dirty="0"/>
              <a:t>Captures the degradation of the temporal </a:t>
            </a:r>
            <a:r>
              <a:rPr lang="en-US" altLang="zh-TW" dirty="0" smtClean="0"/>
              <a:t>quality</a:t>
            </a:r>
            <a:endParaRPr lang="en-US" altLang="zh-TW" dirty="0"/>
          </a:p>
          <a:p>
            <a:pPr lvl="1"/>
            <a:r>
              <a:rPr lang="en-US" altLang="zh-TW" dirty="0" smtClean="0"/>
              <a:t>Correlates </a:t>
            </a:r>
            <a:r>
              <a:rPr lang="en-US" altLang="zh-TW" dirty="0"/>
              <a:t>with user </a:t>
            </a:r>
            <a:r>
              <a:rPr lang="en-US" altLang="zh-TW" dirty="0" err="1" smtClean="0"/>
              <a:t>QoE</a:t>
            </a:r>
            <a:endParaRPr lang="en-US" altLang="zh-TW" dirty="0"/>
          </a:p>
          <a:p>
            <a:pPr lvl="1"/>
            <a:r>
              <a:rPr lang="en-US" altLang="zh-TW" dirty="0" smtClean="0"/>
              <a:t>Low </a:t>
            </a:r>
            <a:r>
              <a:rPr lang="en-US" altLang="zh-TW" dirty="0"/>
              <a:t>computational </a:t>
            </a:r>
            <a:r>
              <a:rPr lang="en-US" altLang="zh-TW" dirty="0" smtClean="0"/>
              <a:t>cost</a:t>
            </a:r>
            <a:endParaRPr lang="en-US" altLang="zh-TW" dirty="0"/>
          </a:p>
          <a:p>
            <a:pPr lvl="1"/>
            <a:r>
              <a:rPr lang="en-US" altLang="zh-TW" dirty="0" smtClean="0"/>
              <a:t>Codec independent</a:t>
            </a:r>
            <a:endParaRPr lang="en-US" altLang="zh-TW" dirty="0"/>
          </a:p>
          <a:p>
            <a:pPr lvl="1"/>
            <a:r>
              <a:rPr lang="en-US" altLang="zh-TW" dirty="0" smtClean="0"/>
              <a:t>Estimates </a:t>
            </a:r>
            <a:r>
              <a:rPr lang="en-US" altLang="zh-TW" dirty="0"/>
              <a:t>the network impairments such as packet </a:t>
            </a:r>
            <a:r>
              <a:rPr lang="en-US" altLang="zh-TW" dirty="0" smtClean="0"/>
              <a:t>loss and delay</a:t>
            </a:r>
            <a:endParaRPr lang="en-US" altLang="zh-TW" dirty="0"/>
          </a:p>
          <a:p>
            <a:pPr lvl="1"/>
            <a:r>
              <a:rPr lang="en-US" altLang="zh-TW" dirty="0" smtClean="0"/>
              <a:t>Does </a:t>
            </a:r>
            <a:r>
              <a:rPr lang="en-US" altLang="zh-TW" dirty="0"/>
              <a:t>not require the original copy of the video</a:t>
            </a:r>
            <a:endParaRPr lang="en-US" altLang="zh-TW" dirty="0" smtClean="0"/>
          </a:p>
          <a:p>
            <a:pPr lvl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8455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Temporal Variation Metric (TVM)</a:t>
            </a:r>
          </a:p>
          <a:p>
            <a:pPr lvl="1"/>
            <a:r>
              <a:rPr lang="en-US" altLang="zh-TW" dirty="0" smtClean="0"/>
              <a:t>compare </a:t>
            </a:r>
            <a:r>
              <a:rPr lang="en-US" altLang="zh-TW" dirty="0"/>
              <a:t>the similarity of </a:t>
            </a:r>
            <a:r>
              <a:rPr lang="en-US" altLang="zh-TW" dirty="0" smtClean="0"/>
              <a:t>two neighboring </a:t>
            </a:r>
            <a:r>
              <a:rPr lang="en-US" altLang="zh-TW" dirty="0"/>
              <a:t>(consecutive) frames of video to estimate </a:t>
            </a:r>
            <a:r>
              <a:rPr lang="en-US" altLang="zh-TW" dirty="0" smtClean="0"/>
              <a:t>the motion </a:t>
            </a:r>
            <a:r>
              <a:rPr lang="en-US" altLang="zh-TW" dirty="0"/>
              <a:t>in </a:t>
            </a:r>
            <a:r>
              <a:rPr lang="en-US" altLang="zh-TW" dirty="0" smtClean="0"/>
              <a:t>video</a:t>
            </a:r>
          </a:p>
          <a:p>
            <a:pPr lvl="1"/>
            <a:r>
              <a:rPr lang="en-US" altLang="zh-TW" dirty="0"/>
              <a:t>only record the average similarity </a:t>
            </a:r>
            <a:r>
              <a:rPr lang="en-US" altLang="zh-TW" dirty="0" smtClean="0"/>
              <a:t>score of </a:t>
            </a:r>
            <a:r>
              <a:rPr lang="en-US" altLang="zh-TW" dirty="0"/>
              <a:t>a whole </a:t>
            </a:r>
            <a:r>
              <a:rPr lang="en-US" altLang="zh-TW" dirty="0" smtClean="0"/>
              <a:t>frame</a:t>
            </a:r>
          </a:p>
          <a:p>
            <a:pPr lvl="1"/>
            <a:r>
              <a:rPr lang="en-US" altLang="zh-TW" dirty="0" smtClean="0"/>
              <a:t>no-reference</a:t>
            </a:r>
          </a:p>
          <a:p>
            <a:r>
              <a:rPr lang="en-US" altLang="zh-TW" dirty="0"/>
              <a:t>Temporal Variation Index (TVI)</a:t>
            </a:r>
          </a:p>
          <a:p>
            <a:pPr lvl="1"/>
            <a:r>
              <a:rPr lang="en-US" altLang="zh-TW" dirty="0"/>
              <a:t>only needs the TVM of the original video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6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Measuring Temporal </a:t>
            </a:r>
            <a:r>
              <a:rPr lang="en-US" altLang="zh-TW" dirty="0"/>
              <a:t>I</a:t>
            </a:r>
            <a:r>
              <a:rPr lang="en-US" altLang="zh-TW" dirty="0" smtClean="0"/>
              <a:t>nformation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4398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Temporal </a:t>
            </a:r>
            <a:r>
              <a:rPr lang="en-US" altLang="zh-TW" dirty="0"/>
              <a:t>Variation Metric (TVM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/>
              <a:t>use previous frame of the video as a </a:t>
            </a:r>
            <a:r>
              <a:rPr lang="en-US" altLang="zh-TW" dirty="0" smtClean="0"/>
              <a:t>reference and </a:t>
            </a:r>
            <a:r>
              <a:rPr lang="en-US" altLang="zh-TW" dirty="0"/>
              <a:t>calculate temporal motion in the </a:t>
            </a:r>
            <a:r>
              <a:rPr lang="en-US" altLang="zh-TW" dirty="0" smtClean="0"/>
              <a:t>video</a:t>
            </a:r>
          </a:p>
          <a:p>
            <a:pPr lvl="1"/>
            <a:r>
              <a:rPr lang="en-US" altLang="zh-TW" dirty="0"/>
              <a:t>indicator of motion or </a:t>
            </a:r>
            <a:r>
              <a:rPr lang="en-US" altLang="zh-TW" dirty="0" smtClean="0"/>
              <a:t>temporal variation </a:t>
            </a:r>
            <a:r>
              <a:rPr lang="en-US" altLang="zh-TW" dirty="0"/>
              <a:t>in the current frame as compared with </a:t>
            </a:r>
            <a:r>
              <a:rPr lang="en-US" altLang="zh-TW" dirty="0" smtClean="0"/>
              <a:t>previous frame</a:t>
            </a:r>
            <a:endParaRPr lang="en-US" altLang="zh-TW" dirty="0"/>
          </a:p>
          <a:p>
            <a:pPr lvl="1"/>
            <a:r>
              <a:rPr lang="en-US" altLang="zh-TW" dirty="0" smtClean="0"/>
              <a:t>log </a:t>
            </a:r>
            <a:r>
              <a:rPr lang="en-US" altLang="zh-TW" dirty="0"/>
              <a:t>of mean </a:t>
            </a:r>
            <a:r>
              <a:rPr lang="en-US" altLang="zh-TW" dirty="0" smtClean="0"/>
              <a:t>square value </a:t>
            </a:r>
            <a:r>
              <a:rPr lang="en-US" altLang="zh-TW" dirty="0"/>
              <a:t>of difference between two consecutive frames (F</a:t>
            </a:r>
            <a:r>
              <a:rPr lang="en-US" altLang="zh-TW" baseline="-25000" dirty="0"/>
              <a:t>p</a:t>
            </a:r>
            <a:r>
              <a:rPr lang="en-US" altLang="zh-TW" dirty="0"/>
              <a:t>−</a:t>
            </a:r>
            <a:r>
              <a:rPr lang="en-US" altLang="zh-TW" dirty="0" smtClean="0"/>
              <a:t>1 and </a:t>
            </a:r>
            <a:r>
              <a:rPr lang="en-US" altLang="zh-TW" dirty="0" err="1"/>
              <a:t>F</a:t>
            </a:r>
            <a:r>
              <a:rPr lang="en-US" altLang="zh-TW" baseline="-25000" dirty="0" err="1"/>
              <a:t>p</a:t>
            </a:r>
            <a:r>
              <a:rPr lang="en-US" altLang="zh-TW" dirty="0"/>
              <a:t>) of the </a:t>
            </a:r>
            <a:r>
              <a:rPr lang="en-US" altLang="zh-TW" dirty="0" smtClean="0"/>
              <a:t>video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2"/>
            <a:r>
              <a:rPr lang="en-US" altLang="zh-TW" dirty="0"/>
              <a:t>k is a constant for a video with a particular color </a:t>
            </a:r>
            <a:r>
              <a:rPr lang="en-US" altLang="zh-TW" dirty="0" smtClean="0"/>
              <a:t>depth</a:t>
            </a:r>
          </a:p>
          <a:p>
            <a:pPr lvl="2"/>
            <a:r>
              <a:rPr lang="en-US" altLang="zh-TW" dirty="0" smtClean="0"/>
              <a:t>d is </a:t>
            </a:r>
            <a:r>
              <a:rPr lang="en-US" altLang="zh-TW" dirty="0"/>
              <a:t>the mean square difference of the corresponding pixels </a:t>
            </a:r>
            <a:r>
              <a:rPr lang="en-US" altLang="zh-TW" dirty="0" smtClean="0"/>
              <a:t>in two </a:t>
            </a:r>
            <a:r>
              <a:rPr lang="en-US" altLang="zh-TW" dirty="0"/>
              <a:t>frames, F</a:t>
            </a:r>
            <a:r>
              <a:rPr lang="en-US" altLang="zh-TW" baseline="-25000" dirty="0"/>
              <a:t>p</a:t>
            </a:r>
            <a:r>
              <a:rPr lang="en-US" altLang="zh-TW" dirty="0"/>
              <a:t>−1 and </a:t>
            </a:r>
            <a:r>
              <a:rPr lang="en-US" altLang="zh-TW" dirty="0" err="1" smtClean="0"/>
              <a:t>F</a:t>
            </a:r>
            <a:r>
              <a:rPr lang="en-US" altLang="zh-TW" baseline="-25000" dirty="0" err="1" smtClean="0"/>
              <a:t>p</a:t>
            </a:r>
            <a:endParaRPr lang="zh-TW" altLang="en-US" baseline="-25000" dirty="0"/>
          </a:p>
          <a:p>
            <a:pPr lvl="2"/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566" y="4488547"/>
            <a:ext cx="2522868" cy="74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Consecutive Frames </a:t>
            </a:r>
            <a:r>
              <a:rPr lang="en-US" altLang="zh-TW" dirty="0" smtClean="0"/>
              <a:t>Comparison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SSIM (Structure Similarity Index)</a:t>
            </a:r>
          </a:p>
          <a:p>
            <a:pPr lvl="1"/>
            <a:r>
              <a:rPr lang="en-US" altLang="zh-TW" dirty="0" smtClean="0"/>
              <a:t>measure </a:t>
            </a:r>
            <a:r>
              <a:rPr lang="en-US" altLang="zh-TW" dirty="0"/>
              <a:t>the structural similarity of </a:t>
            </a:r>
            <a:r>
              <a:rPr lang="en-US" altLang="zh-TW" dirty="0" smtClean="0"/>
              <a:t>two frames</a:t>
            </a:r>
          </a:p>
          <a:p>
            <a:pPr lvl="1"/>
            <a:r>
              <a:rPr lang="en-US" altLang="zh-TW" dirty="0" smtClean="0"/>
              <a:t>luminance </a:t>
            </a:r>
            <a:r>
              <a:rPr lang="en-US" altLang="zh-TW" dirty="0"/>
              <a:t>→ contrast → </a:t>
            </a:r>
            <a:r>
              <a:rPr lang="en-US" altLang="zh-TW" dirty="0" smtClean="0"/>
              <a:t>structural similarity</a:t>
            </a:r>
          </a:p>
          <a:p>
            <a:r>
              <a:rPr lang="en-US" altLang="zh-TW" dirty="0"/>
              <a:t>TSSIM (Temporal Structure Similarity Index)</a:t>
            </a:r>
            <a:endParaRPr lang="en-US" altLang="zh-TW" dirty="0" smtClean="0"/>
          </a:p>
          <a:p>
            <a:pPr lvl="1"/>
            <a:r>
              <a:rPr lang="en-US" altLang="zh-TW" dirty="0"/>
              <a:t>m</a:t>
            </a:r>
            <a:r>
              <a:rPr lang="en-US" altLang="zh-TW" dirty="0" smtClean="0"/>
              <a:t>easure the </a:t>
            </a:r>
            <a:r>
              <a:rPr lang="en-US" altLang="zh-TW" dirty="0"/>
              <a:t>SSIM of the two consecutive frame</a:t>
            </a:r>
          </a:p>
          <a:p>
            <a:pPr lvl="1"/>
            <a:r>
              <a:rPr lang="en-US" altLang="zh-TW" dirty="0" smtClean="0"/>
              <a:t>mean-shifts</a:t>
            </a:r>
            <a:r>
              <a:rPr lang="en-US" altLang="zh-TW" dirty="0"/>
              <a:t>, </a:t>
            </a:r>
            <a:r>
              <a:rPr lang="en-US" altLang="zh-TW" dirty="0" smtClean="0"/>
              <a:t>contrast-stretch, compression </a:t>
            </a:r>
            <a:r>
              <a:rPr lang="en-US" altLang="zh-TW" dirty="0"/>
              <a:t>(codec) </a:t>
            </a:r>
            <a:r>
              <a:rPr lang="en-US" altLang="zh-TW" dirty="0" smtClean="0"/>
              <a:t>losses</a:t>
            </a:r>
            <a:r>
              <a:rPr lang="en-US" altLang="zh-TW" dirty="0"/>
              <a:t>, blurring and salt-pepper noise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814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Consecutive Frames </a:t>
            </a:r>
            <a:r>
              <a:rPr lang="en-US" altLang="zh-TW" dirty="0" smtClean="0"/>
              <a:t>Comparison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ESS (Edge Similarity Score)</a:t>
            </a:r>
          </a:p>
          <a:p>
            <a:pPr lvl="1"/>
            <a:r>
              <a:rPr lang="en-US" altLang="zh-TW" dirty="0" smtClean="0"/>
              <a:t>ESS </a:t>
            </a:r>
            <a:r>
              <a:rPr lang="en-US" altLang="zh-TW" dirty="0"/>
              <a:t>reflect the way that human perceives visual information</a:t>
            </a:r>
          </a:p>
          <a:p>
            <a:pPr lvl="1"/>
            <a:r>
              <a:rPr lang="en-US" altLang="zh-TW" dirty="0"/>
              <a:t>spatial-luminance information, edge and contour </a:t>
            </a:r>
            <a:r>
              <a:rPr lang="en-US" altLang="zh-TW" dirty="0" smtClean="0"/>
              <a:t>information</a:t>
            </a:r>
          </a:p>
          <a:p>
            <a:r>
              <a:rPr lang="en-US" altLang="zh-TW" dirty="0"/>
              <a:t>TESS (Temporal Edge Similarity Score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/>
              <a:t>measures the </a:t>
            </a:r>
            <a:r>
              <a:rPr lang="en-US" altLang="zh-TW" dirty="0" smtClean="0"/>
              <a:t>edge and </a:t>
            </a:r>
            <a:r>
              <a:rPr lang="en-US" altLang="zh-TW" dirty="0"/>
              <a:t>contour change information of the consecutive frames </a:t>
            </a:r>
            <a:r>
              <a:rPr lang="en-US" altLang="zh-TW" dirty="0" smtClean="0"/>
              <a:t>to evaluate </a:t>
            </a:r>
            <a:r>
              <a:rPr lang="en-US" altLang="zh-TW" dirty="0"/>
              <a:t>the motion</a:t>
            </a:r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620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Consecutive Frames </a:t>
            </a:r>
            <a:r>
              <a:rPr lang="en-US" altLang="zh-TW" dirty="0" smtClean="0"/>
              <a:t>Comparison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VSNR (Visual </a:t>
            </a:r>
            <a:r>
              <a:rPr lang="en-US" altLang="zh-TW" dirty="0"/>
              <a:t>Signal to Noise </a:t>
            </a:r>
            <a:r>
              <a:rPr lang="en-US" altLang="zh-TW" dirty="0" smtClean="0"/>
              <a:t>Ratio)</a:t>
            </a:r>
          </a:p>
          <a:p>
            <a:pPr lvl="1"/>
            <a:r>
              <a:rPr lang="en-US" altLang="zh-TW" dirty="0"/>
              <a:t>capture the human </a:t>
            </a:r>
            <a:r>
              <a:rPr lang="en-US" altLang="zh-TW" dirty="0" smtClean="0"/>
              <a:t>visual system </a:t>
            </a:r>
            <a:r>
              <a:rPr lang="en-US" altLang="zh-TW" dirty="0"/>
              <a:t>properties</a:t>
            </a:r>
            <a:endParaRPr lang="en-US" altLang="zh-TW" dirty="0" smtClean="0"/>
          </a:p>
          <a:p>
            <a:r>
              <a:rPr lang="en-US" altLang="zh-TW" dirty="0" smtClean="0"/>
              <a:t>TVSNR </a:t>
            </a:r>
            <a:r>
              <a:rPr lang="en-US" altLang="zh-TW" dirty="0"/>
              <a:t>(Temporal Visual Signal to Noise Ratio)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675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Testing with Videos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six different </a:t>
            </a:r>
            <a:r>
              <a:rPr lang="en-US" altLang="zh-TW" dirty="0" smtClean="0"/>
              <a:t>videos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08" y="2668593"/>
            <a:ext cx="7196583" cy="266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2503</TotalTime>
  <Words>967</Words>
  <Application>Microsoft Office PowerPoint</Application>
  <PresentationFormat>如螢幕大小 (4:3)</PresentationFormat>
  <Paragraphs>127</Paragraphs>
  <Slides>24</Slides>
  <Notes>0</Notes>
  <HiddenSlides>4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Office 佈景主題</vt:lpstr>
      <vt:lpstr>Temporal Quality Assessment for Mobile Videos</vt:lpstr>
      <vt:lpstr>Introduction</vt:lpstr>
      <vt:lpstr>Motivation</vt:lpstr>
      <vt:lpstr>Approach</vt:lpstr>
      <vt:lpstr>Measuring Temporal Information</vt:lpstr>
      <vt:lpstr>Consecutive Frames Comparison</vt:lpstr>
      <vt:lpstr>Consecutive Frames Comparison</vt:lpstr>
      <vt:lpstr>Consecutive Frames Comparison</vt:lpstr>
      <vt:lpstr>Testing with Videos</vt:lpstr>
      <vt:lpstr>Testing with Videos</vt:lpstr>
      <vt:lpstr>Testing with Videos</vt:lpstr>
      <vt:lpstr>Testing with Videos</vt:lpstr>
      <vt:lpstr>Testing with Videos</vt:lpstr>
      <vt:lpstr>Estimating Video Temporal quality</vt:lpstr>
      <vt:lpstr>Subjective Experiments</vt:lpstr>
      <vt:lpstr> Estimating QoE</vt:lpstr>
      <vt:lpstr>Network Evaluation</vt:lpstr>
      <vt:lpstr>Detecting Packet Loss</vt:lpstr>
      <vt:lpstr>Detecting Packet Loss</vt:lpstr>
      <vt:lpstr>Predicting Packet Loss Rate</vt:lpstr>
      <vt:lpstr> Detecting and Predicting Delay</vt:lpstr>
      <vt:lpstr> Detecting and Predicting Delay</vt:lpstr>
      <vt:lpstr> Detecting and Predicting Delay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Temporal Quality Assessment for Mobile Videos</dc:title>
  <dc:creator>yibin</dc:creator>
  <cp:lastModifiedBy>user</cp:lastModifiedBy>
  <cp:revision>43</cp:revision>
  <dcterms:created xsi:type="dcterms:W3CDTF">2014-11-21T06:40:25Z</dcterms:created>
  <dcterms:modified xsi:type="dcterms:W3CDTF">2014-11-27T23:31:14Z</dcterms:modified>
</cp:coreProperties>
</file>