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71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490" y="-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B659-AB84-4888-A55A-A32CF39F91ED}" type="datetimeFigureOut">
              <a:rPr lang="zh-TW" altLang="en-US" smtClean="0"/>
              <a:t>2015/6/25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3BE9-2A85-49A3-BD99-F74F26470F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7806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B659-AB84-4888-A55A-A32CF39F91ED}" type="datetimeFigureOut">
              <a:rPr lang="zh-TW" altLang="en-US" smtClean="0"/>
              <a:t>2015/6/25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3BE9-2A85-49A3-BD99-F74F26470F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9080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B659-AB84-4888-A55A-A32CF39F91ED}" type="datetimeFigureOut">
              <a:rPr lang="zh-TW" altLang="en-US" smtClean="0"/>
              <a:t>2015/6/25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3BE9-2A85-49A3-BD99-F74F26470F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943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B659-AB84-4888-A55A-A32CF39F91ED}" type="datetimeFigureOut">
              <a:rPr lang="zh-TW" altLang="en-US" smtClean="0"/>
              <a:t>2015/6/25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3BE9-2A85-49A3-BD99-F74F26470F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887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B659-AB84-4888-A55A-A32CF39F91ED}" type="datetimeFigureOut">
              <a:rPr lang="zh-TW" altLang="en-US" smtClean="0"/>
              <a:t>2015/6/25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3BE9-2A85-49A3-BD99-F74F26470F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106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B659-AB84-4888-A55A-A32CF39F91ED}" type="datetimeFigureOut">
              <a:rPr lang="zh-TW" altLang="en-US" smtClean="0"/>
              <a:t>2015/6/25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3BE9-2A85-49A3-BD99-F74F26470F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7997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B659-AB84-4888-A55A-A32CF39F91ED}" type="datetimeFigureOut">
              <a:rPr lang="zh-TW" altLang="en-US" smtClean="0"/>
              <a:t>2015/6/25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3BE9-2A85-49A3-BD99-F74F26470F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6752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B659-AB84-4888-A55A-A32CF39F91ED}" type="datetimeFigureOut">
              <a:rPr lang="zh-TW" altLang="en-US" smtClean="0"/>
              <a:t>2015/6/25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3BE9-2A85-49A3-BD99-F74F26470F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5737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B659-AB84-4888-A55A-A32CF39F91ED}" type="datetimeFigureOut">
              <a:rPr lang="zh-TW" altLang="en-US" smtClean="0"/>
              <a:t>2015/6/25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3BE9-2A85-49A3-BD99-F74F26470F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666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B659-AB84-4888-A55A-A32CF39F91ED}" type="datetimeFigureOut">
              <a:rPr lang="zh-TW" altLang="en-US" smtClean="0"/>
              <a:t>2015/6/25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3BE9-2A85-49A3-BD99-F74F26470F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294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B659-AB84-4888-A55A-A32CF39F91ED}" type="datetimeFigureOut">
              <a:rPr lang="zh-TW" altLang="en-US" smtClean="0"/>
              <a:t>2015/6/25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63BE9-2A85-49A3-BD99-F74F26470F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930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DB659-AB84-4888-A55A-A32CF39F91ED}" type="datetimeFigureOut">
              <a:rPr lang="zh-TW" altLang="en-US" smtClean="0"/>
              <a:t>2015/6/25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63BE9-2A85-49A3-BD99-F74F26470F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8200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/>
          <a:lstStyle/>
          <a:p>
            <a:r>
              <a:rPr lang="en-US" altLang="zh-TW" sz="48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Turnitin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文章剽竊檢測工具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>
                <a:ea typeface="標楷體" panose="03000509000000000000" pitchFamily="65" charset="-120"/>
              </a:rPr>
              <a:t>2015/02/05</a:t>
            </a:r>
          </a:p>
          <a:p>
            <a:r>
              <a:rPr lang="en-US" altLang="zh-TW" dirty="0" smtClean="0">
                <a:ea typeface="標楷體" panose="03000509000000000000" pitchFamily="65" charset="-120"/>
              </a:rPr>
              <a:t>Huang, Yi-Ying</a:t>
            </a:r>
            <a:endParaRPr lang="zh-TW" altLang="en-US" dirty="0"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076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登錄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4192934"/>
            <a:ext cx="8686800" cy="266506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使用者資訊：修改個人資料、重設密碼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等。</a:t>
            </a:r>
          </a:p>
          <a:p>
            <a:pPr marL="0" indent="0">
              <a:buNone/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訊息：瀏覽系統維護訊息，課程通知訊息。</a:t>
            </a:r>
          </a:p>
          <a:p>
            <a:pPr marL="0" indent="0">
              <a:buNone/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平台語言切換：目前支援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種語言。</a:t>
            </a:r>
          </a:p>
          <a:p>
            <a:pPr marL="0" indent="0">
              <a:buNone/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4.Turnitin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小幫手：操作遇到困難時，所提供的簡易使用指引</a:t>
            </a:r>
          </a:p>
          <a:p>
            <a:pPr marL="0" indent="0">
              <a:buNone/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所有課程：瀏覽課程清單。</a:t>
            </a:r>
          </a:p>
          <a:p>
            <a:pPr marL="0" indent="0">
              <a:buNone/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進入課程：點選課程名稱可進入課程資料夾交作業。</a:t>
            </a:r>
          </a:p>
          <a:p>
            <a:pPr marL="0" indent="0">
              <a:buNone/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7.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課程狀態：該課程學生人數及作業抄襲狀況統計</a:t>
            </a:r>
          </a:p>
          <a:p>
            <a:pPr marL="0" indent="0">
              <a:buNone/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放棄課程：刪除該課程。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56" y="1268760"/>
            <a:ext cx="759142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橢圓 3"/>
          <p:cNvSpPr/>
          <p:nvPr/>
        </p:nvSpPr>
        <p:spPr>
          <a:xfrm>
            <a:off x="5220072" y="908720"/>
            <a:ext cx="360040" cy="36004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b="1" dirty="0" smtClean="0"/>
              <a:t>1</a:t>
            </a:r>
            <a:endParaRPr lang="zh-TW" altLang="en-US" sz="2400" b="1" dirty="0"/>
          </a:p>
        </p:txBody>
      </p:sp>
      <p:sp>
        <p:nvSpPr>
          <p:cNvPr id="6" name="橢圓 5"/>
          <p:cNvSpPr/>
          <p:nvPr/>
        </p:nvSpPr>
        <p:spPr>
          <a:xfrm>
            <a:off x="5688438" y="1452620"/>
            <a:ext cx="360040" cy="36004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b="1" dirty="0" smtClean="0"/>
              <a:t>2</a:t>
            </a:r>
            <a:endParaRPr lang="zh-TW" altLang="en-US" sz="2400" b="1" dirty="0"/>
          </a:p>
        </p:txBody>
      </p:sp>
      <p:sp>
        <p:nvSpPr>
          <p:cNvPr id="7" name="橢圓 6"/>
          <p:cNvSpPr/>
          <p:nvPr/>
        </p:nvSpPr>
        <p:spPr>
          <a:xfrm>
            <a:off x="6732240" y="908720"/>
            <a:ext cx="360040" cy="36004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b="1" dirty="0" smtClean="0"/>
              <a:t>3</a:t>
            </a:r>
            <a:endParaRPr lang="zh-TW" altLang="en-US" sz="2400" b="1" dirty="0"/>
          </a:p>
        </p:txBody>
      </p:sp>
      <p:sp>
        <p:nvSpPr>
          <p:cNvPr id="8" name="橢圓 7"/>
          <p:cNvSpPr/>
          <p:nvPr/>
        </p:nvSpPr>
        <p:spPr>
          <a:xfrm>
            <a:off x="7380312" y="1474560"/>
            <a:ext cx="360040" cy="36004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b="1" dirty="0" smtClean="0"/>
              <a:t>4</a:t>
            </a:r>
            <a:endParaRPr lang="zh-TW" altLang="en-US" sz="2400" b="1" dirty="0"/>
          </a:p>
        </p:txBody>
      </p:sp>
      <p:sp>
        <p:nvSpPr>
          <p:cNvPr id="9" name="橢圓 8"/>
          <p:cNvSpPr/>
          <p:nvPr/>
        </p:nvSpPr>
        <p:spPr>
          <a:xfrm>
            <a:off x="1043608" y="2132856"/>
            <a:ext cx="360040" cy="36004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b="1" dirty="0" smtClean="0"/>
              <a:t>5</a:t>
            </a:r>
            <a:endParaRPr lang="zh-TW" altLang="en-US" sz="2400" b="1" dirty="0"/>
          </a:p>
        </p:txBody>
      </p:sp>
      <p:sp>
        <p:nvSpPr>
          <p:cNvPr id="5" name="圓角矩形 4"/>
          <p:cNvSpPr/>
          <p:nvPr/>
        </p:nvSpPr>
        <p:spPr>
          <a:xfrm>
            <a:off x="1475656" y="3645024"/>
            <a:ext cx="1224136" cy="43204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zh-TW" sz="2400" b="1" dirty="0" smtClean="0">
                <a:solidFill>
                  <a:srgbClr val="FF0000"/>
                </a:solidFill>
              </a:rPr>
              <a:t>6</a:t>
            </a:r>
            <a:endParaRPr lang="zh-TW" alt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圓角矩形 11"/>
          <p:cNvSpPr/>
          <p:nvPr/>
        </p:nvSpPr>
        <p:spPr>
          <a:xfrm>
            <a:off x="6804248" y="3479080"/>
            <a:ext cx="665605" cy="76393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2400" b="1" dirty="0" smtClean="0">
                <a:solidFill>
                  <a:srgbClr val="FF0000"/>
                </a:solidFill>
              </a:rPr>
              <a:t>7</a:t>
            </a:r>
            <a:endParaRPr lang="zh-TW" altLang="en-US" sz="2400" b="1" dirty="0">
              <a:solidFill>
                <a:srgbClr val="FF0000"/>
              </a:solidFill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7529790" y="3479080"/>
            <a:ext cx="810491" cy="76393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zh-TW" sz="2400" b="1" dirty="0" smtClean="0">
                <a:solidFill>
                  <a:srgbClr val="FF0000"/>
                </a:solidFill>
              </a:rPr>
              <a:t>8</a:t>
            </a:r>
            <a:endParaRPr lang="zh-TW" alt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410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上傳論文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98" y="1556792"/>
            <a:ext cx="745807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64" y="3449132"/>
            <a:ext cx="8705850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直線圖說文字 1 7"/>
          <p:cNvSpPr/>
          <p:nvPr/>
        </p:nvSpPr>
        <p:spPr>
          <a:xfrm>
            <a:off x="2033718" y="2709364"/>
            <a:ext cx="1458162" cy="432048"/>
          </a:xfrm>
          <a:prstGeom prst="borderCallout1">
            <a:avLst>
              <a:gd name="adj1" fmla="val 48219"/>
              <a:gd name="adj2" fmla="val 570"/>
              <a:gd name="adj3" fmla="val 48203"/>
              <a:gd name="adj4" fmla="val -11131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zh-TW" altLang="en-US" sz="2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選擇課程</a:t>
            </a:r>
          </a:p>
        </p:txBody>
      </p:sp>
      <p:sp>
        <p:nvSpPr>
          <p:cNvPr id="9" name="直線圖說文字 1 8"/>
          <p:cNvSpPr/>
          <p:nvPr/>
        </p:nvSpPr>
        <p:spPr>
          <a:xfrm>
            <a:off x="7092280" y="3449132"/>
            <a:ext cx="1458162" cy="432048"/>
          </a:xfrm>
          <a:prstGeom prst="borderCallout1">
            <a:avLst>
              <a:gd name="adj1" fmla="val 101800"/>
              <a:gd name="adj2" fmla="val 52166"/>
              <a:gd name="adj3" fmla="val 198228"/>
              <a:gd name="adj4" fmla="val 42053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zh-TW" altLang="en-US" sz="2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選擇提交</a:t>
            </a:r>
            <a:endParaRPr lang="zh-TW" altLang="en-US" sz="2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5410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上傳論文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檢測論文一～二十皆不會儲存提交的作業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　　檢測論文二十一將儲存至比對資料庫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539552" y="2204864"/>
            <a:ext cx="648072" cy="360040"/>
          </a:xfrm>
          <a:prstGeom prst="round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注意</a:t>
            </a:r>
            <a:endParaRPr lang="zh-TW" altLang="en-US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88"/>
          <a:stretch/>
        </p:blipFill>
        <p:spPr bwMode="auto">
          <a:xfrm>
            <a:off x="85725" y="2708920"/>
            <a:ext cx="8972550" cy="3983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圓角矩形 4"/>
          <p:cNvSpPr/>
          <p:nvPr/>
        </p:nvSpPr>
        <p:spPr>
          <a:xfrm>
            <a:off x="85725" y="6021288"/>
            <a:ext cx="7438603" cy="43204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5410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上傳論文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繳交論文方式有二種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單一檔案直接上傳</a:t>
            </a:r>
          </a:p>
          <a:p>
            <a:pPr marL="0" indent="0"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b.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將內文剪貼至對話欄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檔案限制：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Word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WordPerfect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True PDF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HTML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、記事本檔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(.txt)</a:t>
            </a:r>
          </a:p>
          <a:p>
            <a:pPr marL="0" indent="0"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若非以上檔案類型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</a:t>
            </a:r>
            <a:r>
              <a:rPr lang="zh-TW" altLang="en-US" sz="2800" smtClean="0">
                <a:latin typeface="標楷體" panose="03000509000000000000" pitchFamily="65" charset="-120"/>
                <a:ea typeface="標楷體" panose="03000509000000000000" pitchFamily="65" charset="-120"/>
              </a:rPr>
              <a:t>用複製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2800" smtClean="0">
                <a:latin typeface="標楷體" panose="03000509000000000000" pitchFamily="65" charset="-120"/>
                <a:ea typeface="標楷體" panose="03000509000000000000" pitchFamily="65" charset="-120"/>
              </a:rPr>
              <a:t>貼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上的方式繳交</a:t>
            </a: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上傳限制：單一檔案上限為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20MB</a:t>
            </a: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圖檔無法比對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5410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54107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5410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5410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zh-TW" alt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481013"/>
            <a:ext cx="7334250" cy="589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9556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err="1" smtClean="0"/>
              <a:t>Turnitin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將論文、作業跟網路上超過百萬筆的電子出版品、期刊資料庫作比對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提供繁簡中文及英文等多種語言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比對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教師可申請一般權限帳號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個人使用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或進階權限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課程使用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，在校生僅能申請一般權限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帳號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限使用學校信箱申請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※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一般權限帳號的使用有效期限至每一學年結束截止</a:t>
            </a:r>
          </a:p>
        </p:txBody>
      </p:sp>
    </p:spTree>
    <p:extLst>
      <p:ext uri="{BB962C8B-B14F-4D97-AF65-F5344CB8AC3E}">
        <p14:creationId xmlns:p14="http://schemas.microsoft.com/office/powerpoint/2010/main" val="1305944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err="1" smtClean="0"/>
              <a:t>Turnitin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「無儲存庫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」：避免自己上傳的文件被儲存至比對來源資料庫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「快速提交」：預設值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為儲存文稿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至比對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來源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資料庫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若欲刪除已上傳的文稿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，可提供文稿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代碼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，請求刪除（聯絡窗口：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校內分機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#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31237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廖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小姐，或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Email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elearn@cc.nthu.edu.tw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7519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服務申請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填寫此網站底下的服務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申請表，需使用學校信箱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http://learning.cc.nthu.edu.tw/files/11-1107-6168-1.php?Lang=zh-tw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en-US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063" y="2636912"/>
            <a:ext cx="7381875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直線圖說文字 1 4"/>
          <p:cNvSpPr/>
          <p:nvPr/>
        </p:nvSpPr>
        <p:spPr>
          <a:xfrm>
            <a:off x="6588224" y="1628800"/>
            <a:ext cx="1512168" cy="504056"/>
          </a:xfrm>
          <a:prstGeom prst="borderCallout1">
            <a:avLst>
              <a:gd name="adj1" fmla="val 101417"/>
              <a:gd name="adj2" fmla="val 51371"/>
              <a:gd name="adj3" fmla="val 636058"/>
              <a:gd name="adj4" fmla="val -17228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3722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服務申請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080" y="1484784"/>
            <a:ext cx="7010400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3722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服務申請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038" y="1412776"/>
            <a:ext cx="7019925" cy="443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5410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登錄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臨時密碼區分大小寫，建議直接複製貼上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（網址：</a:t>
            </a:r>
            <a:r>
              <a:rPr lang="en-US" altLang="zh-TW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http://www.turnitin.com/</a:t>
            </a:r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en-US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562" y="2634052"/>
            <a:ext cx="6238875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/>
          <p:nvPr/>
        </p:nvSpPr>
        <p:spPr>
          <a:xfrm>
            <a:off x="7020271" y="2562044"/>
            <a:ext cx="720080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向左箭號 4"/>
          <p:cNvSpPr/>
          <p:nvPr/>
        </p:nvSpPr>
        <p:spPr>
          <a:xfrm>
            <a:off x="7884367" y="2454032"/>
            <a:ext cx="792088" cy="576064"/>
          </a:xfrm>
          <a:prstGeom prst="lef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3722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26968" cy="1143000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登錄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24811"/>
            <a:ext cx="3571875" cy="596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0981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329</Words>
  <Application>Microsoft Office PowerPoint</Application>
  <PresentationFormat>如螢幕大小 (4:3)</PresentationFormat>
  <Paragraphs>54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Office 佈景主題</vt:lpstr>
      <vt:lpstr>Turnitin 文章剽竊檢測工具</vt:lpstr>
      <vt:lpstr>PowerPoint 簡報</vt:lpstr>
      <vt:lpstr>Turnitin</vt:lpstr>
      <vt:lpstr>Turnitin</vt:lpstr>
      <vt:lpstr>服務申請</vt:lpstr>
      <vt:lpstr>服務申請</vt:lpstr>
      <vt:lpstr>服務申請</vt:lpstr>
      <vt:lpstr>登錄</vt:lpstr>
      <vt:lpstr>登錄</vt:lpstr>
      <vt:lpstr>登錄</vt:lpstr>
      <vt:lpstr>上傳論文</vt:lpstr>
      <vt:lpstr>上傳論文</vt:lpstr>
      <vt:lpstr>上傳論文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Turnitin 文章剽竊檢測工具</dc:title>
  <dc:creator>Laura</dc:creator>
  <cp:lastModifiedBy>Laura</cp:lastModifiedBy>
  <cp:revision>39</cp:revision>
  <dcterms:created xsi:type="dcterms:W3CDTF">2015-02-05T07:47:55Z</dcterms:created>
  <dcterms:modified xsi:type="dcterms:W3CDTF">2015-06-25T06:41:54Z</dcterms:modified>
</cp:coreProperties>
</file>