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7"/>
  </p:notesMasterIdLst>
  <p:sldIdLst>
    <p:sldId id="256" r:id="rId2"/>
    <p:sldId id="257" r:id="rId3"/>
    <p:sldId id="258" r:id="rId4"/>
    <p:sldId id="259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75203" autoAdjust="0"/>
  </p:normalViewPr>
  <p:slideViewPr>
    <p:cSldViewPr>
      <p:cViewPr>
        <p:scale>
          <a:sx n="100" d="100"/>
          <a:sy n="100" d="100"/>
        </p:scale>
        <p:origin x="-1944" y="49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DA4931F-9D0D-47E6-AA6E-D37C8F4490E6}" type="datetimeFigureOut">
              <a:rPr lang="zh-TW" altLang="en-US" smtClean="0"/>
              <a:t>2013/4/10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853F7FE-FC7E-43A8-8EF3-7A5BD1CAB15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752521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en-US" dirty="0" smtClean="0"/>
              <a:t>目的就是為了幫</a:t>
            </a:r>
            <a:r>
              <a:rPr lang="en-US" altLang="zh-TW" dirty="0" smtClean="0"/>
              <a:t>cloud</a:t>
            </a:r>
            <a:r>
              <a:rPr lang="en-US" altLang="zh-TW" baseline="0" dirty="0" smtClean="0"/>
              <a:t> provider</a:t>
            </a:r>
            <a:r>
              <a:rPr lang="zh-TW" altLang="en-US" baseline="0" dirty="0" smtClean="0"/>
              <a:t>省錢 所以創造了新的</a:t>
            </a:r>
            <a:r>
              <a:rPr lang="en-US" altLang="zh-TW" baseline="0" dirty="0" err="1" smtClean="0"/>
              <a:t>vm</a:t>
            </a:r>
            <a:r>
              <a:rPr lang="en-US" altLang="zh-TW" baseline="0" dirty="0" smtClean="0"/>
              <a:t> placement</a:t>
            </a:r>
            <a:r>
              <a:rPr lang="zh-TW" altLang="en-US" baseline="0" dirty="0" smtClean="0"/>
              <a:t>方法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53F7FE-FC7E-43A8-8EF3-7A5BD1CAB153}" type="slidenum">
              <a:rPr lang="zh-TW" altLang="en-US" smtClean="0"/>
              <a:t>2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3149325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en-US" dirty="0" smtClean="0"/>
              <a:t>先找出最糟糕的</a:t>
            </a:r>
            <a:r>
              <a:rPr lang="en-US" altLang="zh-TW" dirty="0" smtClean="0"/>
              <a:t>host</a:t>
            </a:r>
            <a:r>
              <a:rPr lang="zh-TW" altLang="en-US" dirty="0" smtClean="0"/>
              <a:t> </a:t>
            </a:r>
            <a:r>
              <a:rPr lang="en-US" altLang="zh-TW" dirty="0" smtClean="0"/>
              <a:t>(</a:t>
            </a:r>
            <a:r>
              <a:rPr lang="zh-TW" altLang="en-US" dirty="0" smtClean="0"/>
              <a:t>也就是</a:t>
            </a:r>
            <a:r>
              <a:rPr lang="en-US" altLang="zh-TW" dirty="0" smtClean="0"/>
              <a:t>demand risk </a:t>
            </a:r>
            <a:r>
              <a:rPr lang="zh-TW" altLang="en-US" dirty="0" smtClean="0"/>
              <a:t>最大的</a:t>
            </a:r>
            <a:r>
              <a:rPr lang="en-US" altLang="zh-TW" dirty="0" smtClean="0"/>
              <a:t>Host)</a:t>
            </a:r>
          </a:p>
          <a:p>
            <a:endParaRPr lang="en-US" altLang="zh-TW" dirty="0" smtClean="0"/>
          </a:p>
          <a:p>
            <a:r>
              <a:rPr lang="zh-TW" altLang="en-US" baseline="0" dirty="0" smtClean="0"/>
              <a:t>然後測量在這個</a:t>
            </a:r>
            <a:r>
              <a:rPr lang="en-US" altLang="zh-TW" baseline="0" dirty="0" smtClean="0"/>
              <a:t>host</a:t>
            </a:r>
            <a:r>
              <a:rPr lang="zh-TW" altLang="en-US" baseline="0" dirty="0" smtClean="0"/>
              <a:t>上所有</a:t>
            </a:r>
            <a:r>
              <a:rPr lang="en-US" altLang="zh-TW" baseline="0" dirty="0" smtClean="0"/>
              <a:t>VM</a:t>
            </a:r>
            <a:r>
              <a:rPr lang="zh-TW" altLang="en-US" baseline="0" dirty="0" smtClean="0"/>
              <a:t> </a:t>
            </a:r>
            <a:r>
              <a:rPr lang="en-US" altLang="zh-TW" baseline="0" dirty="0" smtClean="0"/>
              <a:t>migrate</a:t>
            </a:r>
            <a:r>
              <a:rPr lang="zh-TW" altLang="en-US" baseline="0" dirty="0" smtClean="0"/>
              <a:t>到每台機器會得到的</a:t>
            </a:r>
            <a:r>
              <a:rPr lang="en-US" altLang="zh-TW" baseline="0" dirty="0" smtClean="0"/>
              <a:t>migration score </a:t>
            </a:r>
          </a:p>
          <a:p>
            <a:r>
              <a:rPr lang="zh-TW" altLang="en-US" baseline="0" dirty="0" smtClean="0"/>
              <a:t>再把</a:t>
            </a:r>
            <a:r>
              <a:rPr lang="en-US" altLang="zh-TW" baseline="0" dirty="0" smtClean="0"/>
              <a:t>migration</a:t>
            </a:r>
            <a:r>
              <a:rPr lang="zh-TW" altLang="en-US" baseline="0" dirty="0" smtClean="0"/>
              <a:t> </a:t>
            </a:r>
            <a:r>
              <a:rPr lang="en-US" altLang="zh-TW" baseline="0" dirty="0" smtClean="0"/>
              <a:t>score</a:t>
            </a:r>
            <a:r>
              <a:rPr lang="zh-TW" altLang="en-US" baseline="0" dirty="0" smtClean="0"/>
              <a:t>最大的</a:t>
            </a:r>
            <a:r>
              <a:rPr lang="en-US" altLang="zh-TW" baseline="0" dirty="0" err="1" smtClean="0"/>
              <a:t>vm</a:t>
            </a:r>
            <a:r>
              <a:rPr lang="zh-TW" altLang="en-US" baseline="0" dirty="0" smtClean="0"/>
              <a:t>移動到相對應的</a:t>
            </a:r>
            <a:r>
              <a:rPr lang="en-US" altLang="zh-TW" baseline="0" dirty="0" smtClean="0"/>
              <a:t>HOST</a:t>
            </a:r>
            <a:r>
              <a:rPr lang="zh-TW" altLang="en-US" baseline="0" dirty="0" smtClean="0"/>
              <a:t>上頭</a:t>
            </a:r>
            <a:endParaRPr lang="en-US" altLang="zh-TW" baseline="0" dirty="0" smtClean="0"/>
          </a:p>
          <a:p>
            <a:endParaRPr lang="en-US" altLang="zh-TW" baseline="0" dirty="0" smtClean="0"/>
          </a:p>
          <a:p>
            <a:endParaRPr lang="en-US" altLang="zh-TW" baseline="0" dirty="0" smtClean="0"/>
          </a:p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53F7FE-FC7E-43A8-8EF3-7A5BD1CAB153}" type="slidenum">
              <a:rPr lang="zh-TW" altLang="en-US" smtClean="0"/>
              <a:t>11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1192312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en-US" dirty="0" smtClean="0"/>
              <a:t>他說因為有很多實際的系統都告訴我們他們的</a:t>
            </a:r>
            <a:r>
              <a:rPr lang="en-US" altLang="zh-TW" dirty="0" smtClean="0"/>
              <a:t>workload</a:t>
            </a:r>
            <a:r>
              <a:rPr lang="zh-TW" altLang="en-US" dirty="0" smtClean="0"/>
              <a:t>呈現</a:t>
            </a:r>
            <a:r>
              <a:rPr lang="en-US" altLang="zh-TW" dirty="0" smtClean="0"/>
              <a:t>poison distribution</a:t>
            </a:r>
            <a:r>
              <a:rPr lang="zh-TW" altLang="en-US" dirty="0" smtClean="0"/>
              <a:t>的特性 所以他就把</a:t>
            </a:r>
            <a:r>
              <a:rPr lang="en-US" altLang="zh-TW" dirty="0" smtClean="0"/>
              <a:t>VM</a:t>
            </a:r>
            <a:r>
              <a:rPr lang="zh-TW" altLang="en-US" dirty="0" smtClean="0"/>
              <a:t>的</a:t>
            </a:r>
            <a:r>
              <a:rPr lang="en-US" altLang="zh-TW" dirty="0" smtClean="0"/>
              <a:t>input stream model</a:t>
            </a:r>
            <a:r>
              <a:rPr lang="zh-TW" altLang="en-US" dirty="0" smtClean="0"/>
              <a:t>成三個</a:t>
            </a:r>
            <a:r>
              <a:rPr lang="en-US" altLang="zh-TW" dirty="0" smtClean="0"/>
              <a:t>Poisson </a:t>
            </a:r>
            <a:r>
              <a:rPr lang="zh-TW" altLang="en-US" dirty="0" smtClean="0"/>
              <a:t>機率分布</a:t>
            </a:r>
            <a:endParaRPr lang="en-US" altLang="zh-TW" smtClean="0"/>
          </a:p>
          <a:p>
            <a:r>
              <a:rPr lang="zh-TW" altLang="en-US" smtClean="0"/>
              <a:t>分</a:t>
            </a:r>
            <a:r>
              <a:rPr lang="zh-TW" altLang="en-US" dirty="0" smtClean="0"/>
              <a:t>別是</a:t>
            </a:r>
            <a:r>
              <a:rPr lang="en-US" altLang="zh-TW" dirty="0" smtClean="0"/>
              <a:t>1.</a:t>
            </a:r>
            <a:r>
              <a:rPr lang="zh-TW" altLang="en-US" dirty="0" smtClean="0"/>
              <a:t>兩個</a:t>
            </a:r>
            <a:r>
              <a:rPr lang="en-US" altLang="zh-TW" dirty="0" smtClean="0"/>
              <a:t>request</a:t>
            </a:r>
            <a:r>
              <a:rPr lang="zh-TW" altLang="en-US" dirty="0" smtClean="0"/>
              <a:t>到達的時間，</a:t>
            </a:r>
            <a:r>
              <a:rPr lang="en-US" altLang="zh-TW" dirty="0" smtClean="0"/>
              <a:t>2.</a:t>
            </a:r>
            <a:r>
              <a:rPr lang="zh-TW" altLang="en-US" dirty="0" smtClean="0"/>
              <a:t>有多少新的</a:t>
            </a:r>
            <a:r>
              <a:rPr lang="en-US" altLang="zh-TW" dirty="0" smtClean="0"/>
              <a:t>VM</a:t>
            </a:r>
            <a:r>
              <a:rPr lang="zh-TW" altLang="en-US" dirty="0" smtClean="0"/>
              <a:t>要加進來 跟 </a:t>
            </a:r>
            <a:r>
              <a:rPr lang="en-US" altLang="zh-TW" dirty="0" smtClean="0"/>
              <a:t>3.</a:t>
            </a:r>
            <a:r>
              <a:rPr lang="zh-TW" altLang="en-US" dirty="0" smtClean="0"/>
              <a:t>每個</a:t>
            </a:r>
            <a:r>
              <a:rPr lang="en-US" altLang="zh-TW" dirty="0" smtClean="0"/>
              <a:t>request</a:t>
            </a:r>
            <a:r>
              <a:rPr lang="zh-TW" altLang="en-US" dirty="0" smtClean="0"/>
              <a:t>的</a:t>
            </a:r>
            <a:r>
              <a:rPr lang="en-US" altLang="zh-TW" dirty="0" smtClean="0"/>
              <a:t>lifetime</a:t>
            </a:r>
          </a:p>
          <a:p>
            <a:endParaRPr lang="en-US" altLang="zh-TW" dirty="0" smtClean="0"/>
          </a:p>
          <a:p>
            <a:r>
              <a:rPr lang="zh-TW" altLang="en-US" dirty="0" smtClean="0"/>
              <a:t>然後實驗中的</a:t>
            </a:r>
            <a:r>
              <a:rPr lang="en-US" altLang="zh-TW" dirty="0" smtClean="0"/>
              <a:t>Host</a:t>
            </a:r>
            <a:r>
              <a:rPr lang="zh-TW" altLang="en-US" dirty="0" smtClean="0"/>
              <a:t>跟</a:t>
            </a:r>
            <a:r>
              <a:rPr lang="en-US" altLang="zh-TW" dirty="0" smtClean="0"/>
              <a:t>VM</a:t>
            </a:r>
            <a:r>
              <a:rPr lang="zh-TW" altLang="en-US" dirty="0" smtClean="0"/>
              <a:t>的</a:t>
            </a:r>
            <a:r>
              <a:rPr lang="en-US" altLang="zh-TW" dirty="0" smtClean="0"/>
              <a:t>setting</a:t>
            </a:r>
            <a:r>
              <a:rPr lang="zh-TW" altLang="en-US" dirty="0" smtClean="0"/>
              <a:t>則是隨機的從</a:t>
            </a:r>
            <a:r>
              <a:rPr lang="en-US" altLang="zh-TW" dirty="0" smtClean="0"/>
              <a:t>TABLE</a:t>
            </a:r>
            <a:r>
              <a:rPr lang="zh-TW" altLang="en-US" dirty="0" smtClean="0"/>
              <a:t>中挑出來的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53F7FE-FC7E-43A8-8EF3-7A5BD1CAB153}" type="slidenum">
              <a:rPr lang="zh-TW" altLang="en-US" smtClean="0"/>
              <a:t>12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642506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53F7FE-FC7E-43A8-8EF3-7A5BD1CAB153}" type="slidenum">
              <a:rPr lang="zh-TW" altLang="en-US" smtClean="0"/>
              <a:t>13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4242660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(CPU</a:t>
            </a:r>
            <a:r>
              <a:rPr lang="zh-TW" alt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altLang="zh-TW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load</a:t>
            </a:r>
            <a:r>
              <a:rPr lang="zh-TW" alt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指的是</a:t>
            </a:r>
            <a:r>
              <a:rPr lang="en-US" altLang="zh-TW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DATACENTER</a:t>
            </a:r>
            <a:r>
              <a:rPr lang="zh-TW" alt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的負載量  越大自然越難</a:t>
            </a:r>
            <a:r>
              <a:rPr lang="en-US" altLang="zh-TW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statisfied</a:t>
            </a:r>
            <a:r>
              <a:rPr lang="en-US" altLang="zh-TW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</a:t>
            </a:r>
          </a:p>
          <a:p>
            <a:r>
              <a:rPr lang="en-US" altLang="zh-TW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Downward spikes in the figure corresponds to ongoing optimizations having the effect to reduce the score due to VM migrations</a:t>
            </a:r>
          </a:p>
          <a:p>
            <a:r>
              <a:rPr lang="en-US" altLang="zh-TW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zh-TW" alt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圖裡面會突然往下掉是因為在作</a:t>
            </a:r>
            <a:r>
              <a:rPr lang="en-US" altLang="zh-TW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migration</a:t>
            </a:r>
            <a:r>
              <a:rPr lang="zh-TW" alt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的關係</a:t>
            </a:r>
            <a:r>
              <a:rPr lang="en-US" altLang="zh-TW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</a:t>
            </a:r>
          </a:p>
          <a:p>
            <a:r>
              <a:rPr lang="en-US" altLang="zh-TW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Differently from the CPLEX engine, BSP takes advantage</a:t>
            </a:r>
          </a:p>
          <a:p>
            <a:r>
              <a:rPr lang="en-US" altLang="zh-TW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of historical demand traces by co-locating complementary</a:t>
            </a:r>
          </a:p>
          <a:p>
            <a:r>
              <a:rPr lang="en-US" altLang="zh-TW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VMs into the same physical machine.</a:t>
            </a:r>
          </a:p>
          <a:p>
            <a:r>
              <a:rPr lang="en-US" altLang="zh-TW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zh-TW" alt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他們的方法會比</a:t>
            </a:r>
            <a:r>
              <a:rPr lang="en-US" altLang="zh-TW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CPLEX</a:t>
            </a:r>
            <a:r>
              <a:rPr lang="zh-TW" alt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好的原因是因為  除了</a:t>
            </a:r>
            <a:r>
              <a:rPr lang="en-US" altLang="zh-TW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algorithm</a:t>
            </a:r>
            <a:r>
              <a:rPr lang="zh-TW" alt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以外，他們還根據過去的</a:t>
            </a:r>
            <a:r>
              <a:rPr lang="en-US" altLang="zh-TW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demand trace(</a:t>
            </a:r>
            <a:r>
              <a:rPr lang="zh-TW" alt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也是用</a:t>
            </a:r>
            <a:r>
              <a:rPr lang="en-US" altLang="zh-TW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Poisson distribution)</a:t>
            </a:r>
            <a:r>
              <a:rPr lang="zh-TW" alt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把</a:t>
            </a:r>
            <a:r>
              <a:rPr lang="en-US" altLang="zh-TW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CPU</a:t>
            </a:r>
            <a:r>
              <a:rPr lang="zh-TW" alt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使用率是</a:t>
            </a:r>
            <a:r>
              <a:rPr lang="en-US" altLang="zh-TW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complementary</a:t>
            </a:r>
            <a:r>
              <a:rPr lang="zh-TW" alt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的放在一起</a:t>
            </a:r>
            <a:r>
              <a:rPr lang="en-US" altLang="zh-TW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</a:t>
            </a: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53F7FE-FC7E-43A8-8EF3-7A5BD1CAB153}" type="slidenum">
              <a:rPr lang="zh-TW" altLang="en-US" smtClean="0"/>
              <a:t>14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6727444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53F7FE-FC7E-43A8-8EF3-7A5BD1CAB153}" type="slidenum">
              <a:rPr lang="zh-TW" altLang="en-US" smtClean="0"/>
              <a:t>15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8020785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en-US" dirty="0" smtClean="0"/>
              <a:t>過去也有很多</a:t>
            </a:r>
            <a:r>
              <a:rPr lang="en-US" altLang="zh-TW" dirty="0" err="1" smtClean="0"/>
              <a:t>vm</a:t>
            </a:r>
            <a:r>
              <a:rPr lang="en-US" altLang="zh-TW" dirty="0" smtClean="0"/>
              <a:t> placement</a:t>
            </a:r>
            <a:r>
              <a:rPr lang="zh-TW" altLang="en-US" dirty="0" smtClean="0"/>
              <a:t>的方法，但是過去都是直接研究那些特性的</a:t>
            </a:r>
            <a:r>
              <a:rPr lang="en-US" altLang="zh-TW" dirty="0" smtClean="0"/>
              <a:t>VM</a:t>
            </a:r>
            <a:r>
              <a:rPr lang="zh-TW" altLang="en-US" dirty="0" smtClean="0"/>
              <a:t>放在一起會比較好，都沒有考慮到</a:t>
            </a:r>
            <a:r>
              <a:rPr lang="en-US" altLang="zh-TW" dirty="0" smtClean="0"/>
              <a:t>VM</a:t>
            </a:r>
            <a:r>
              <a:rPr lang="zh-TW" altLang="en-US" dirty="0" smtClean="0"/>
              <a:t>是一種</a:t>
            </a:r>
            <a:r>
              <a:rPr lang="en-US" altLang="zh-TW" dirty="0" smtClean="0"/>
              <a:t>stream</a:t>
            </a:r>
            <a:r>
              <a:rPr lang="zh-TW" altLang="en-US" dirty="0" smtClean="0"/>
              <a:t>他會有進來跟離開的問題，這篇</a:t>
            </a:r>
            <a:r>
              <a:rPr lang="en-US" altLang="zh-TW" dirty="0" smtClean="0"/>
              <a:t>PAPER</a:t>
            </a:r>
            <a:r>
              <a:rPr lang="zh-TW" altLang="en-US" dirty="0" smtClean="0"/>
              <a:t>主要就是在研究這個</a:t>
            </a:r>
            <a:endParaRPr lang="en-US" altLang="zh-TW" dirty="0" smtClean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53F7FE-FC7E-43A8-8EF3-7A5BD1CAB153}" type="slidenum">
              <a:rPr lang="zh-TW" altLang="en-US" smtClean="0"/>
              <a:t>3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1900884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indent="-228600">
              <a:buAutoNum type="arabicPeriod"/>
            </a:pPr>
            <a:r>
              <a:rPr lang="en-US" altLang="zh-TW" dirty="0" smtClean="0"/>
              <a:t>It</a:t>
            </a:r>
            <a:r>
              <a:rPr lang="en-US" altLang="zh-TW" baseline="0" dirty="0" smtClean="0"/>
              <a:t> means each VM served by one Host</a:t>
            </a:r>
          </a:p>
          <a:p>
            <a:pPr marL="228600" indent="-228600">
              <a:buAutoNum type="arabicPeriod"/>
            </a:pPr>
            <a:r>
              <a:rPr lang="en-US" altLang="zh-TW" dirty="0" smtClean="0"/>
              <a:t>It means all VM’s requirements cannot exceed</a:t>
            </a:r>
            <a:r>
              <a:rPr lang="en-US" altLang="zh-TW" baseline="0" dirty="0" smtClean="0"/>
              <a:t> than host capacity</a:t>
            </a:r>
          </a:p>
          <a:p>
            <a:pPr marL="228600" indent="-228600">
              <a:buAutoNum type="arabicPeriod"/>
            </a:pPr>
            <a:r>
              <a:rPr lang="zh-TW" altLang="en-US" dirty="0" smtClean="0"/>
              <a:t>實際</a:t>
            </a:r>
            <a:r>
              <a:rPr lang="en-US" altLang="zh-TW" dirty="0" smtClean="0"/>
              <a:t>allocate</a:t>
            </a:r>
            <a:r>
              <a:rPr lang="zh-TW" altLang="en-US" dirty="0" smtClean="0"/>
              <a:t>給</a:t>
            </a:r>
            <a:r>
              <a:rPr lang="en-US" altLang="zh-TW" dirty="0" smtClean="0"/>
              <a:t>VM</a:t>
            </a:r>
            <a:r>
              <a:rPr lang="zh-TW" altLang="en-US" dirty="0" smtClean="0"/>
              <a:t>的總和也不能超過</a:t>
            </a:r>
            <a:r>
              <a:rPr lang="en-US" altLang="zh-TW" dirty="0" smtClean="0"/>
              <a:t>Capacity (CPU</a:t>
            </a:r>
            <a:r>
              <a:rPr lang="zh-TW" altLang="en-US" dirty="0" smtClean="0"/>
              <a:t>為例子</a:t>
            </a:r>
            <a:r>
              <a:rPr lang="en-US" altLang="zh-TW" dirty="0" smtClean="0"/>
              <a:t>)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53F7FE-FC7E-43A8-8EF3-7A5BD1CAB153}" type="slidenum">
              <a:rPr lang="zh-TW" altLang="en-US" smtClean="0"/>
              <a:t>4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9395633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indent="-228600">
              <a:buAutoNum type="arabicPeriod"/>
            </a:pPr>
            <a:r>
              <a:rPr lang="zh-TW" altLang="en-US" baseline="0" dirty="0" smtClean="0"/>
              <a:t>最低需求 </a:t>
            </a:r>
            <a:r>
              <a:rPr lang="en-US" altLang="zh-TW" baseline="0" dirty="0" smtClean="0"/>
              <a:t>&lt;=</a:t>
            </a:r>
            <a:r>
              <a:rPr lang="zh-TW" altLang="en-US" baseline="0" dirty="0" smtClean="0"/>
              <a:t> 目前被</a:t>
            </a:r>
            <a:r>
              <a:rPr lang="en-US" altLang="zh-TW" baseline="0" dirty="0" smtClean="0"/>
              <a:t>ALLOCATE &lt;=</a:t>
            </a:r>
            <a:r>
              <a:rPr lang="zh-TW" altLang="en-US" baseline="0" dirty="0" smtClean="0"/>
              <a:t> </a:t>
            </a:r>
            <a:r>
              <a:rPr lang="en-US" altLang="zh-TW" baseline="0" dirty="0" smtClean="0"/>
              <a:t>HOST</a:t>
            </a:r>
            <a:r>
              <a:rPr lang="zh-TW" altLang="en-US" baseline="0" dirty="0" smtClean="0"/>
              <a:t>有的資源</a:t>
            </a:r>
            <a:endParaRPr lang="en-US" altLang="zh-TW" baseline="0" dirty="0" smtClean="0"/>
          </a:p>
          <a:p>
            <a:pPr marL="228600" indent="-228600">
              <a:buAutoNum type="arabicPeriod"/>
            </a:pPr>
            <a:r>
              <a:rPr lang="zh-TW" altLang="en-US" dirty="0" smtClean="0"/>
              <a:t>需要做</a:t>
            </a:r>
            <a:r>
              <a:rPr lang="en-US" altLang="zh-TW" dirty="0" smtClean="0"/>
              <a:t>migrate</a:t>
            </a:r>
            <a:r>
              <a:rPr lang="zh-TW" altLang="en-US" dirty="0" smtClean="0"/>
              <a:t>的</a:t>
            </a:r>
            <a:r>
              <a:rPr lang="en-US" altLang="zh-TW" dirty="0" smtClean="0"/>
              <a:t>VM</a:t>
            </a:r>
            <a:r>
              <a:rPr lang="zh-TW" altLang="en-US" dirty="0" smtClean="0"/>
              <a:t>數量不能大於</a:t>
            </a:r>
            <a:r>
              <a:rPr lang="en-US" altLang="zh-TW" dirty="0" err="1" smtClean="0"/>
              <a:t>maxRelocations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53F7FE-FC7E-43A8-8EF3-7A5BD1CAB153}" type="slidenum">
              <a:rPr lang="zh-TW" altLang="en-US" smtClean="0"/>
              <a:t>5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4802123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indent="-228600">
              <a:buAutoNum type="arabicPeriod"/>
            </a:pPr>
            <a:r>
              <a:rPr lang="zh-TW" altLang="en-US" dirty="0" smtClean="0"/>
              <a:t>目前被</a:t>
            </a:r>
            <a:r>
              <a:rPr lang="en-US" altLang="zh-TW" dirty="0" smtClean="0"/>
              <a:t>allocate</a:t>
            </a:r>
            <a:r>
              <a:rPr lang="zh-TW" altLang="en-US" dirty="0" smtClean="0"/>
              <a:t>到的資源 和 需要的資源比例 也就是被完全服務到的百分比</a:t>
            </a:r>
            <a:endParaRPr lang="en-US" altLang="zh-TW" dirty="0" smtClean="0"/>
          </a:p>
          <a:p>
            <a:pPr marL="228600" indent="-228600">
              <a:buAutoNum type="arabicPeriod"/>
            </a:pPr>
            <a:r>
              <a:rPr lang="zh-TW" altLang="en-US" dirty="0" smtClean="0"/>
              <a:t>要</a:t>
            </a:r>
            <a:r>
              <a:rPr lang="en-US" altLang="zh-TW" dirty="0" smtClean="0"/>
              <a:t>migrate</a:t>
            </a:r>
            <a:r>
              <a:rPr lang="zh-TW" altLang="en-US" dirty="0" smtClean="0"/>
              <a:t>的數量 和 總共可以</a:t>
            </a:r>
            <a:r>
              <a:rPr lang="en-US" altLang="zh-TW" dirty="0" smtClean="0"/>
              <a:t>migrate</a:t>
            </a:r>
            <a:r>
              <a:rPr lang="zh-TW" altLang="en-US" dirty="0" smtClean="0"/>
              <a:t>的最大數量比例</a:t>
            </a:r>
            <a:endParaRPr lang="en-US" altLang="zh-TW" dirty="0" smtClean="0"/>
          </a:p>
          <a:p>
            <a:pPr marL="228600" indent="-228600">
              <a:buAutoNum type="arabicPeriod"/>
            </a:pPr>
            <a:r>
              <a:rPr lang="zh-TW" altLang="en-US" dirty="0" smtClean="0"/>
              <a:t>某台</a:t>
            </a:r>
            <a:r>
              <a:rPr lang="en-US" altLang="zh-TW" dirty="0" smtClean="0"/>
              <a:t>Host</a:t>
            </a:r>
            <a:r>
              <a:rPr lang="zh-TW" altLang="en-US" dirty="0" smtClean="0"/>
              <a:t>的</a:t>
            </a:r>
            <a:r>
              <a:rPr lang="en-US" altLang="zh-TW" dirty="0" smtClean="0"/>
              <a:t>CPU</a:t>
            </a:r>
            <a:r>
              <a:rPr lang="zh-TW" altLang="en-US" dirty="0" smtClean="0"/>
              <a:t>使用率</a:t>
            </a:r>
            <a:endParaRPr lang="en-US" altLang="zh-TW" dirty="0" smtClean="0"/>
          </a:p>
          <a:p>
            <a:pPr marL="228600" indent="-228600">
              <a:buAutoNum type="arabicPeriod"/>
            </a:pPr>
            <a:r>
              <a:rPr lang="zh-TW" altLang="en-US" dirty="0" smtClean="0"/>
              <a:t>找出</a:t>
            </a:r>
            <a:r>
              <a:rPr lang="en-US" altLang="zh-TW" dirty="0" smtClean="0"/>
              <a:t>host</a:t>
            </a:r>
            <a:r>
              <a:rPr lang="zh-TW" altLang="en-US" baseline="0" dirty="0" smtClean="0"/>
              <a:t> </a:t>
            </a:r>
            <a:r>
              <a:rPr lang="en-US" altLang="zh-TW" baseline="0" dirty="0" smtClean="0"/>
              <a:t>CPU</a:t>
            </a:r>
            <a:r>
              <a:rPr lang="zh-TW" altLang="en-US" baseline="0" dirty="0" smtClean="0"/>
              <a:t>使用率最高的扣掉最低的 </a:t>
            </a:r>
            <a:r>
              <a:rPr lang="en-US" altLang="zh-TW" baseline="0" dirty="0" smtClean="0"/>
              <a:t>Value</a:t>
            </a:r>
            <a:r>
              <a:rPr lang="zh-TW" altLang="en-US" baseline="0" dirty="0" smtClean="0"/>
              <a:t>越大代表 越</a:t>
            </a:r>
            <a:r>
              <a:rPr lang="en-US" altLang="zh-TW" baseline="0" dirty="0" smtClean="0"/>
              <a:t>unbalance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53F7FE-FC7E-43A8-8EF3-7A5BD1CAB153}" type="slidenum">
              <a:rPr lang="zh-TW" altLang="en-US" smtClean="0"/>
              <a:t>6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597820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dirty="0" smtClean="0"/>
              <a:t>AR</a:t>
            </a:r>
            <a:r>
              <a:rPr lang="zh-TW" altLang="en-US" dirty="0" smtClean="0"/>
              <a:t>指的是被完全服務的比率 所以越大越好</a:t>
            </a:r>
            <a:endParaRPr lang="en-US" altLang="zh-TW" dirty="0" smtClean="0"/>
          </a:p>
          <a:p>
            <a:r>
              <a:rPr lang="en-US" altLang="zh-TW" dirty="0" smtClean="0"/>
              <a:t>RC</a:t>
            </a:r>
            <a:r>
              <a:rPr lang="zh-TW" altLang="en-US" dirty="0" smtClean="0"/>
              <a:t>是</a:t>
            </a:r>
            <a:r>
              <a:rPr lang="en-US" altLang="zh-TW" dirty="0" smtClean="0"/>
              <a:t>relocation</a:t>
            </a:r>
            <a:r>
              <a:rPr lang="zh-TW" altLang="en-US" dirty="0" smtClean="0"/>
              <a:t>的比例 所以越小越好</a:t>
            </a:r>
            <a:endParaRPr lang="en-US" altLang="zh-TW" dirty="0" smtClean="0"/>
          </a:p>
          <a:p>
            <a:r>
              <a:rPr lang="en-US" altLang="zh-TW" dirty="0" smtClean="0"/>
              <a:t>LB</a:t>
            </a:r>
            <a:r>
              <a:rPr lang="zh-TW" altLang="en-US" dirty="0" smtClean="0"/>
              <a:t>是</a:t>
            </a:r>
            <a:r>
              <a:rPr lang="en-US" altLang="zh-TW" dirty="0" smtClean="0"/>
              <a:t>unbalance</a:t>
            </a:r>
            <a:r>
              <a:rPr lang="zh-TW" altLang="en-US" dirty="0" smtClean="0"/>
              <a:t>的比例也是越小越好</a:t>
            </a:r>
            <a:endParaRPr lang="en-US" altLang="zh-TW" dirty="0" smtClean="0"/>
          </a:p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53F7FE-FC7E-43A8-8EF3-7A5BD1CAB153}" type="slidenum">
              <a:rPr lang="zh-TW" altLang="en-US" smtClean="0"/>
              <a:t>7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9644165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en-US" dirty="0" smtClean="0"/>
              <a:t>如果每次有</a:t>
            </a:r>
            <a:r>
              <a:rPr lang="en-US" altLang="zh-TW" dirty="0" smtClean="0"/>
              <a:t>VM</a:t>
            </a:r>
            <a:r>
              <a:rPr lang="zh-TW" altLang="en-US" dirty="0" smtClean="0"/>
              <a:t>近來都去考慮要不要做全盤的</a:t>
            </a:r>
            <a:r>
              <a:rPr lang="en-US" altLang="zh-TW" dirty="0" smtClean="0"/>
              <a:t>migration</a:t>
            </a:r>
            <a:r>
              <a:rPr lang="zh-TW" altLang="en-US" dirty="0" smtClean="0"/>
              <a:t>會花很長的時間  所以第一種方法先不考慮做任何</a:t>
            </a:r>
            <a:r>
              <a:rPr lang="en-US" altLang="zh-TW" dirty="0" smtClean="0"/>
              <a:t>migrate</a:t>
            </a:r>
            <a:r>
              <a:rPr lang="zh-TW" altLang="en-US" dirty="0" smtClean="0"/>
              <a:t>的動作 只針對近來的</a:t>
            </a:r>
            <a:r>
              <a:rPr lang="en-US" altLang="zh-TW" dirty="0" smtClean="0"/>
              <a:t>VM</a:t>
            </a:r>
            <a:r>
              <a:rPr lang="zh-TW" altLang="en-US" dirty="0" smtClean="0"/>
              <a:t>去選擇最好的</a:t>
            </a:r>
            <a:r>
              <a:rPr lang="en-US" altLang="zh-TW" dirty="0" smtClean="0"/>
              <a:t>HOST</a:t>
            </a:r>
          </a:p>
          <a:p>
            <a:endParaRPr lang="en-US" altLang="zh-TW" dirty="0" smtClean="0"/>
          </a:p>
          <a:p>
            <a:r>
              <a:rPr lang="zh-TW" altLang="en-US" dirty="0" smtClean="0"/>
              <a:t>但是如果時間越來越長，進來和離開的</a:t>
            </a:r>
            <a:r>
              <a:rPr lang="en-US" altLang="zh-TW" dirty="0" smtClean="0"/>
              <a:t>VM</a:t>
            </a:r>
            <a:r>
              <a:rPr lang="zh-TW" altLang="en-US" dirty="0" smtClean="0"/>
              <a:t>數量越來越多，會讓整個</a:t>
            </a:r>
            <a:r>
              <a:rPr lang="en-US" altLang="zh-TW" dirty="0" smtClean="0"/>
              <a:t>VM</a:t>
            </a:r>
            <a:r>
              <a:rPr lang="zh-TW" altLang="en-US" dirty="0" smtClean="0"/>
              <a:t>配置的情況變成不是</a:t>
            </a:r>
            <a:r>
              <a:rPr lang="en-US" altLang="zh-TW" dirty="0" smtClean="0"/>
              <a:t>optimal</a:t>
            </a:r>
            <a:r>
              <a:rPr lang="zh-TW" altLang="en-US" dirty="0" smtClean="0"/>
              <a:t>的狀態，所以他們設了一個週期去做</a:t>
            </a:r>
            <a:r>
              <a:rPr lang="en-US" altLang="zh-TW" dirty="0" smtClean="0"/>
              <a:t>migration</a:t>
            </a: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53F7FE-FC7E-43A8-8EF3-7A5BD1CAB153}" type="slidenum">
              <a:rPr lang="zh-TW" altLang="en-US" smtClean="0"/>
              <a:t>8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133961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dirty="0" smtClean="0"/>
              <a:t>1. </a:t>
            </a:r>
            <a:r>
              <a:rPr lang="zh-TW" altLang="en-US" dirty="0" smtClean="0"/>
              <a:t>在同一個</a:t>
            </a:r>
            <a:r>
              <a:rPr lang="en-US" altLang="zh-TW" dirty="0" smtClean="0"/>
              <a:t>host</a:t>
            </a:r>
            <a:r>
              <a:rPr lang="zh-TW" altLang="en-US" dirty="0" smtClean="0"/>
              <a:t>上 在一個時間單位</a:t>
            </a:r>
            <a:r>
              <a:rPr lang="en-US" altLang="zh-TW" dirty="0" smtClean="0"/>
              <a:t>™</a:t>
            </a:r>
            <a:r>
              <a:rPr lang="zh-TW" altLang="en-US" dirty="0" smtClean="0"/>
              <a:t> 所有</a:t>
            </a:r>
            <a:r>
              <a:rPr lang="en-US" altLang="zh-TW" dirty="0" smtClean="0"/>
              <a:t>VM</a:t>
            </a:r>
            <a:r>
              <a:rPr lang="zh-TW" altLang="en-US" dirty="0" smtClean="0"/>
              <a:t>的總需求量 除以 這個</a:t>
            </a:r>
            <a:r>
              <a:rPr lang="en-US" altLang="zh-TW" dirty="0" smtClean="0"/>
              <a:t>host</a:t>
            </a:r>
            <a:r>
              <a:rPr lang="zh-TW" altLang="en-US" dirty="0" smtClean="0"/>
              <a:t>有的</a:t>
            </a:r>
            <a:r>
              <a:rPr lang="en-US" altLang="zh-TW" dirty="0" smtClean="0"/>
              <a:t>CPU</a:t>
            </a:r>
            <a:r>
              <a:rPr lang="zh-TW" altLang="en-US" dirty="0" smtClean="0"/>
              <a:t>量 叫做</a:t>
            </a:r>
            <a:r>
              <a:rPr lang="en-US" altLang="zh-TW" dirty="0" smtClean="0"/>
              <a:t>demand risk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53F7FE-FC7E-43A8-8EF3-7A5BD1CAB153}" type="slidenum">
              <a:rPr lang="zh-TW" altLang="en-US" smtClean="0"/>
              <a:t>9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644626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en-US" dirty="0" smtClean="0"/>
              <a:t>先把所有要新加入的</a:t>
            </a:r>
            <a:r>
              <a:rPr lang="en-US" altLang="zh-TW" dirty="0" smtClean="0"/>
              <a:t>VM</a:t>
            </a:r>
            <a:r>
              <a:rPr lang="zh-TW" altLang="en-US" dirty="0" smtClean="0"/>
              <a:t>們</a:t>
            </a:r>
            <a:r>
              <a:rPr lang="en-US" altLang="zh-TW" dirty="0" smtClean="0"/>
              <a:t> </a:t>
            </a:r>
            <a:r>
              <a:rPr lang="zh-TW" altLang="en-US" dirty="0" smtClean="0"/>
              <a:t>依據 需求量由大到小排列</a:t>
            </a:r>
            <a:endParaRPr lang="en-US" altLang="zh-TW" dirty="0" smtClean="0"/>
          </a:p>
          <a:p>
            <a:endParaRPr lang="en-US" altLang="zh-TW" dirty="0" smtClean="0"/>
          </a:p>
          <a:p>
            <a:r>
              <a:rPr lang="zh-TW" altLang="en-US" dirty="0" smtClean="0"/>
              <a:t>然後找出新的</a:t>
            </a:r>
            <a:r>
              <a:rPr lang="en-US" altLang="zh-TW" dirty="0" smtClean="0"/>
              <a:t>VM</a:t>
            </a:r>
            <a:r>
              <a:rPr lang="zh-TW" altLang="en-US" dirty="0" smtClean="0"/>
              <a:t>加入哪一台</a:t>
            </a:r>
            <a:r>
              <a:rPr lang="en-US" altLang="zh-TW" dirty="0" smtClean="0"/>
              <a:t>host</a:t>
            </a:r>
            <a:r>
              <a:rPr lang="zh-TW" altLang="en-US" dirty="0" smtClean="0"/>
              <a:t>會有最小的</a:t>
            </a:r>
            <a:r>
              <a:rPr lang="en-US" altLang="zh-TW" dirty="0" smtClean="0"/>
              <a:t>demand</a:t>
            </a:r>
            <a:r>
              <a:rPr lang="en-US" altLang="zh-TW" baseline="0" dirty="0" smtClean="0"/>
              <a:t> risk</a:t>
            </a:r>
            <a:r>
              <a:rPr lang="zh-TW" altLang="en-US" baseline="0" dirty="0" smtClean="0"/>
              <a:t>去做分配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53F7FE-FC7E-43A8-8EF3-7A5BD1CAB153}" type="slidenum">
              <a:rPr lang="zh-TW" altLang="en-US" smtClean="0"/>
              <a:t>10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50427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516624"/>
            <a:ext cx="7315200" cy="2595025"/>
          </a:xfrm>
        </p:spPr>
        <p:txBody>
          <a:bodyPr>
            <a:normAutofit/>
          </a:bodyPr>
          <a:lstStyle>
            <a:lvl1pPr>
              <a:defRPr sz="4800"/>
            </a:lvl1pPr>
          </a:lstStyle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5166530"/>
            <a:ext cx="7315200" cy="1144632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2013/4/10</a:t>
            </a:fld>
            <a:endParaRPr lang="zh-TW" alt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zh-TW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2013/4/10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248400" y="1826709"/>
            <a:ext cx="1492499" cy="4484454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54524" y="1826709"/>
            <a:ext cx="5241476" cy="4484454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2013/4/10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2013/4/10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017572"/>
            <a:ext cx="7315200" cy="1293592"/>
          </a:xfrm>
        </p:spPr>
        <p:txBody>
          <a:bodyPr anchor="t"/>
          <a:lstStyle>
            <a:lvl1pPr algn="l">
              <a:defRPr sz="40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3865097"/>
            <a:ext cx="7315200" cy="109843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2013/4/10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2013/4/10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914400" y="1544715"/>
            <a:ext cx="7315200" cy="1154097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914400" y="2743200"/>
            <a:ext cx="3566160" cy="3593592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81728" y="2743200"/>
            <a:ext cx="3566160" cy="3595687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6348" y="2743200"/>
            <a:ext cx="3364992" cy="621792"/>
          </a:xfrm>
        </p:spPr>
        <p:txBody>
          <a:bodyPr anchor="b">
            <a:noAutofit/>
          </a:bodyPr>
          <a:lstStyle>
            <a:lvl1pPr marL="0" indent="0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85144" y="2743200"/>
            <a:ext cx="3362062" cy="621792"/>
          </a:xfrm>
        </p:spPr>
        <p:txBody>
          <a:bodyPr anchor="b">
            <a:noAutofit/>
          </a:bodyPr>
          <a:lstStyle>
            <a:lvl1pPr marL="0" indent="0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2013/4/10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914400" y="1544715"/>
            <a:ext cx="7315200" cy="1154097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914400" y="3383280"/>
            <a:ext cx="3566160" cy="2953512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81727" y="3383280"/>
            <a:ext cx="3566160" cy="2953512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2013/4/10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2013/4/10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825362"/>
            <a:ext cx="2950936" cy="2173015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21752" y="1826709"/>
            <a:ext cx="4207848" cy="4476614"/>
          </a:xfrm>
        </p:spPr>
        <p:txBody>
          <a:bodyPr anchor="ctr"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4061095"/>
            <a:ext cx="2950936" cy="22453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2013/4/10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828800"/>
            <a:ext cx="2953512" cy="2176272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191000" y="2286000"/>
            <a:ext cx="4038600" cy="3352800"/>
          </a:xfrm>
          <a:solidFill>
            <a:schemeClr val="accent2"/>
          </a:solidFill>
          <a:ln w="12700">
            <a:noFill/>
          </a:ln>
          <a:effectLst>
            <a:reflection blurRad="12700" stA="30000" endPos="30000" dist="31750" dir="5400000" sy="-100000" algn="bl" rotWithShape="0"/>
          </a:effectLst>
          <a:scene3d>
            <a:camera prst="perspectiveRight" fov="2700000">
              <a:rot lat="240000" lon="900000" rev="0"/>
            </a:camera>
            <a:lightRig rig="threePt" dir="t">
              <a:rot lat="0" lon="0" rev="2700000"/>
            </a:lightRig>
          </a:scene3d>
          <a:sp3d/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4059936"/>
            <a:ext cx="2953512" cy="224942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2013/4/10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8435268" y="573807"/>
            <a:ext cx="86236" cy="57231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8569419" y="573807"/>
            <a:ext cx="576072" cy="57231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4400" y="1544715"/>
            <a:ext cx="7315200" cy="115409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2769833"/>
            <a:ext cx="7315200" cy="353952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07690" y="548797"/>
            <a:ext cx="1189132" cy="29791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alpha val="50000"/>
                  </a:schemeClr>
                </a:solidFill>
              </a:defRPr>
            </a:lvl1pPr>
          </a:lstStyle>
          <a:p>
            <a:fld id="{5BBEAD13-0566-4C6C-97E7-55F17F24B09F}" type="datetimeFigureOut">
              <a:rPr lang="zh-TW" altLang="en-US" smtClean="0"/>
              <a:t>2013/4/10</a:t>
            </a:fld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314415" y="548797"/>
            <a:ext cx="941203" cy="30175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08688" y="855956"/>
            <a:ext cx="2246489" cy="301227"/>
          </a:xfrm>
          <a:prstGeom prst="rect">
            <a:avLst/>
          </a:prstGeom>
        </p:spPr>
        <p:txBody>
          <a:bodyPr vert="horz" lIns="91440" tIns="0" rIns="91440" bIns="45720" rtlCol="0" anchor="t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zh-TW" alt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292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1430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6002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8288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TW" dirty="0"/>
              <a:t>VM Placement Strategies for Cloud </a:t>
            </a:r>
            <a:r>
              <a:rPr lang="en-US" altLang="zh-TW" dirty="0" smtClean="0"/>
              <a:t>Scenarios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en-US" altLang="zh-TW" smtClean="0"/>
              <a:t>CLOUD </a:t>
            </a:r>
            <a:r>
              <a:rPr lang="en-US" altLang="zh-TW" smtClean="0"/>
              <a:t>2012</a:t>
            </a:r>
            <a:r>
              <a:rPr lang="en-US" altLang="zh-TW" dirty="0" smtClean="0"/>
              <a:t>					</a:t>
            </a:r>
          </a:p>
          <a:p>
            <a:endParaRPr lang="en-US" altLang="zh-TW" dirty="0"/>
          </a:p>
          <a:p>
            <a:r>
              <a:rPr lang="en-US" altLang="zh-TW" dirty="0" smtClean="0"/>
              <a:t>					</a:t>
            </a:r>
            <a:r>
              <a:rPr lang="en-US" altLang="zh-TW" dirty="0" err="1" smtClean="0"/>
              <a:t>Hua</a:t>
            </a:r>
            <a:r>
              <a:rPr lang="en-US" altLang="zh-TW" dirty="0" smtClean="0"/>
              <a:t>-Jun 4/10/2013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66646387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Heuristic Algorithm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i="1" dirty="0"/>
              <a:t>Continuous </a:t>
            </a:r>
            <a:r>
              <a:rPr lang="en-US" altLang="zh-TW" i="1" dirty="0" smtClean="0"/>
              <a:t>deployment</a:t>
            </a:r>
          </a:p>
        </p:txBody>
      </p:sp>
      <p:pic>
        <p:nvPicPr>
          <p:cNvPr id="2050" name="Picture 2" descr="C:\Users\smonion\Desktop\graduation\present paper\algo1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1680" y="3789040"/>
            <a:ext cx="5381626" cy="1676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8449188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0" y="0"/>
            <a:ext cx="7315200" cy="1154097"/>
          </a:xfrm>
        </p:spPr>
        <p:txBody>
          <a:bodyPr/>
          <a:lstStyle/>
          <a:p>
            <a:r>
              <a:rPr lang="en-US" altLang="zh-TW" dirty="0"/>
              <a:t>Heuristic </a:t>
            </a:r>
            <a:r>
              <a:rPr lang="en-US" altLang="zh-TW" dirty="0" smtClean="0"/>
              <a:t> Algorithm(cont.)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0" y="1104305"/>
            <a:ext cx="7315200" cy="3539527"/>
          </a:xfrm>
        </p:spPr>
        <p:txBody>
          <a:bodyPr/>
          <a:lstStyle/>
          <a:p>
            <a:r>
              <a:rPr lang="en-US" altLang="zh-TW" i="1" dirty="0"/>
              <a:t>Ongoing optimization</a:t>
            </a:r>
            <a:endParaRPr lang="zh-TW" altLang="en-US" dirty="0"/>
          </a:p>
        </p:txBody>
      </p:sp>
      <p:pic>
        <p:nvPicPr>
          <p:cNvPr id="3074" name="Picture 2" descr="C:\Users\smonion\Desktop\graduation\present paper\algo2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1800" y="1133475"/>
            <a:ext cx="5334000" cy="5724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2632453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7504" y="116632"/>
            <a:ext cx="7315200" cy="1154097"/>
          </a:xfrm>
        </p:spPr>
        <p:txBody>
          <a:bodyPr/>
          <a:lstStyle/>
          <a:p>
            <a:r>
              <a:rPr lang="en-US" altLang="zh-TW" dirty="0" smtClean="0"/>
              <a:t>Evaluation (</a:t>
            </a:r>
            <a:r>
              <a:rPr lang="en-US" altLang="zh-TW" dirty="0"/>
              <a:t>e</a:t>
            </a:r>
            <a:r>
              <a:rPr lang="en-US" altLang="zh-TW" dirty="0" smtClean="0"/>
              <a:t>xperiment setting)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827584" y="1196752"/>
            <a:ext cx="7315200" cy="3539527"/>
          </a:xfrm>
        </p:spPr>
        <p:txBody>
          <a:bodyPr/>
          <a:lstStyle/>
          <a:p>
            <a:r>
              <a:rPr lang="en-US" altLang="zh-TW" dirty="0" smtClean="0"/>
              <a:t>The </a:t>
            </a:r>
            <a:r>
              <a:rPr lang="en-US" altLang="zh-TW" dirty="0"/>
              <a:t>input stream of VMs is modeled with three </a:t>
            </a:r>
            <a:r>
              <a:rPr lang="en-US" altLang="zh-TW" dirty="0" smtClean="0"/>
              <a:t>probabilistic distributions (</a:t>
            </a:r>
            <a:r>
              <a:rPr lang="en-US" altLang="zh-TW" dirty="0"/>
              <a:t>P</a:t>
            </a:r>
            <a:r>
              <a:rPr lang="en-US" altLang="zh-TW" dirty="0" smtClean="0"/>
              <a:t>oisson distributions)</a:t>
            </a:r>
          </a:p>
          <a:p>
            <a:pPr lvl="1"/>
            <a:r>
              <a:rPr lang="en-US" altLang="zh-TW" dirty="0" smtClean="0"/>
              <a:t>(</a:t>
            </a:r>
            <a:r>
              <a:rPr lang="en-US" altLang="zh-TW" dirty="0" err="1"/>
              <a:t>i</a:t>
            </a:r>
            <a:r>
              <a:rPr lang="en-US" altLang="zh-TW" dirty="0"/>
              <a:t>) inter-arrival time of deploy requests,</a:t>
            </a:r>
          </a:p>
          <a:p>
            <a:pPr lvl="1"/>
            <a:r>
              <a:rPr lang="en-US" altLang="zh-TW" dirty="0"/>
              <a:t>(ii) deploy size (i.e., number of VMs in the deploy request),</a:t>
            </a:r>
          </a:p>
          <a:p>
            <a:pPr lvl="1"/>
            <a:r>
              <a:rPr lang="en-US" altLang="zh-TW" dirty="0" smtClean="0"/>
              <a:t>(iii</a:t>
            </a:r>
            <a:r>
              <a:rPr lang="en-US" altLang="zh-TW" dirty="0"/>
              <a:t>) </a:t>
            </a:r>
            <a:r>
              <a:rPr lang="en-US" altLang="zh-TW" dirty="0" smtClean="0"/>
              <a:t>duration of each deploy request (i.e., lifetime)</a:t>
            </a:r>
          </a:p>
          <a:p>
            <a:r>
              <a:rPr lang="en-US" altLang="zh-TW" dirty="0"/>
              <a:t>Each experiment configuration of hosts/VMs were chosen randomly from these tables</a:t>
            </a:r>
          </a:p>
          <a:p>
            <a:pPr marL="45720" indent="0">
              <a:buNone/>
            </a:pPr>
            <a:endParaRPr lang="zh-TW" altLang="en-US" dirty="0"/>
          </a:p>
        </p:txBody>
      </p:sp>
      <p:pic>
        <p:nvPicPr>
          <p:cNvPr id="4098" name="Picture 2" descr="C:\Users\smonion\Desktop\graduation\present paper\host conf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6581" y="3717032"/>
            <a:ext cx="3771900" cy="13144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099" name="Picture 3" descr="C:\Users\smonion\Desktop\graduation\present paper\vm conf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00235" y="5013176"/>
            <a:ext cx="5295900" cy="1590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8225548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Evaluation</a:t>
            </a:r>
            <a:endParaRPr lang="zh-TW" alt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內容版面配置區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altLang="zh-TW" dirty="0" smtClean="0"/>
                  <a:t>Coefficient:</a:t>
                </a:r>
              </a:p>
              <a:p>
                <a:pPr lvl="1"/>
                <a14:m>
                  <m:oMath xmlns:m="http://schemas.openxmlformats.org/officeDocument/2006/math">
                    <m:sSub>
                      <m:sSubPr>
                        <m:ctrlPr>
                          <a:rPr lang="en-US" altLang="zh-TW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zh-TW" altLang="en-US" i="1" smtClean="0">
                            <a:latin typeface="Cambria Math"/>
                          </a:rPr>
                          <m:t>𝛼</m:t>
                        </m:r>
                      </m:e>
                      <m:sub>
                        <m:r>
                          <a:rPr lang="en-US" altLang="zh-TW" b="0" i="1" smtClean="0">
                            <a:latin typeface="Cambria Math"/>
                          </a:rPr>
                          <m:t>1</m:t>
                        </m:r>
                      </m:sub>
                    </m:sSub>
                    <m:r>
                      <a:rPr lang="en-US" altLang="zh-TW" b="0" i="1" smtClean="0">
                        <a:latin typeface="Cambria Math"/>
                      </a:rPr>
                      <m:t>=100</m:t>
                    </m:r>
                  </m:oMath>
                </a14:m>
                <a:endParaRPr lang="en-US" altLang="zh-TW" dirty="0" smtClean="0"/>
              </a:p>
              <a:p>
                <a:pPr lvl="1"/>
                <a14:m>
                  <m:oMath xmlns:m="http://schemas.openxmlformats.org/officeDocument/2006/math">
                    <m:sSub>
                      <m:sSubPr>
                        <m:ctrlPr>
                          <a:rPr lang="en-US" altLang="zh-TW" i="1">
                            <a:latin typeface="Cambria Math"/>
                          </a:rPr>
                        </m:ctrlPr>
                      </m:sSubPr>
                      <m:e>
                        <m:r>
                          <a:rPr lang="zh-TW" altLang="en-US" i="1">
                            <a:latin typeface="Cambria Math"/>
                          </a:rPr>
                          <m:t>𝛼</m:t>
                        </m:r>
                      </m:e>
                      <m:sub>
                        <m:r>
                          <a:rPr lang="en-US" altLang="zh-TW" b="0" i="1" smtClean="0">
                            <a:latin typeface="Cambria Math"/>
                          </a:rPr>
                          <m:t>2=</m:t>
                        </m:r>
                      </m:sub>
                    </m:sSub>
                    <m:r>
                      <a:rPr lang="en-US" altLang="zh-TW" b="0" i="1" smtClean="0">
                        <a:latin typeface="Cambria Math"/>
                      </a:rPr>
                      <m:t>=−10</m:t>
                    </m:r>
                  </m:oMath>
                </a14:m>
                <a:endParaRPr lang="en-US" altLang="zh-TW" dirty="0" smtClean="0"/>
              </a:p>
              <a:p>
                <a:pPr lvl="1"/>
                <a14:m>
                  <m:oMath xmlns:m="http://schemas.openxmlformats.org/officeDocument/2006/math">
                    <m:sSub>
                      <m:sSubPr>
                        <m:ctrlPr>
                          <a:rPr lang="en-US" altLang="zh-TW" i="1">
                            <a:latin typeface="Cambria Math"/>
                          </a:rPr>
                        </m:ctrlPr>
                      </m:sSubPr>
                      <m:e>
                        <m:r>
                          <a:rPr lang="zh-TW" altLang="en-US" i="1">
                            <a:latin typeface="Cambria Math"/>
                          </a:rPr>
                          <m:t>𝛼</m:t>
                        </m:r>
                      </m:e>
                      <m:sub>
                        <m:r>
                          <a:rPr lang="en-US" altLang="zh-TW" b="0" i="1" smtClean="0">
                            <a:latin typeface="Cambria Math"/>
                          </a:rPr>
                          <m:t>3</m:t>
                        </m:r>
                      </m:sub>
                    </m:sSub>
                    <m:r>
                      <a:rPr lang="en-US" altLang="zh-TW" b="0" i="1" smtClean="0">
                        <a:latin typeface="Cambria Math"/>
                      </a:rPr>
                      <m:t>=−1</m:t>
                    </m:r>
                  </m:oMath>
                </a14:m>
                <a:endParaRPr lang="en-US" altLang="zh-TW" b="0" dirty="0" smtClean="0"/>
              </a:p>
              <a:p>
                <a:pPr lvl="1"/>
                <a:r>
                  <a:rPr lang="en-US" altLang="zh-TW" b="0" dirty="0" err="1" smtClean="0"/>
                  <a:t>maxRelocations</a:t>
                </a:r>
                <a:r>
                  <a:rPr lang="en-US" altLang="zh-TW" b="0" dirty="0" smtClean="0"/>
                  <a:t>=4</a:t>
                </a:r>
              </a:p>
              <a:p>
                <a:pPr lvl="1"/>
                <a:r>
                  <a:rPr lang="en-US" altLang="zh-TW" dirty="0" smtClean="0"/>
                  <a:t>TM = 100 time instants</a:t>
                </a:r>
              </a:p>
              <a:p>
                <a:pPr lvl="1"/>
                <a:r>
                  <a:rPr lang="en-US" altLang="zh-TW" dirty="0" smtClean="0"/>
                  <a:t>Ongoing optimization cycle: 25 time instants</a:t>
                </a:r>
              </a:p>
              <a:p>
                <a:pPr lvl="1"/>
                <a:endParaRPr lang="zh-TW" altLang="en-US" dirty="0"/>
              </a:p>
            </p:txBody>
          </p:sp>
        </mc:Choice>
        <mc:Fallback xmlns="">
          <p:sp>
            <p:nvSpPr>
              <p:cNvPr id="3" name="內容版面配置區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3"/>
                <a:stretch>
                  <a:fillRect t="-688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1848216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-30138" y="3414"/>
            <a:ext cx="7315200" cy="1154097"/>
          </a:xfrm>
        </p:spPr>
        <p:txBody>
          <a:bodyPr/>
          <a:lstStyle/>
          <a:p>
            <a:r>
              <a:rPr lang="en-US" altLang="zh-TW" dirty="0" smtClean="0"/>
              <a:t>Evaluation(results)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1539" y="1124744"/>
            <a:ext cx="7315200" cy="3539527"/>
          </a:xfrm>
        </p:spPr>
        <p:txBody>
          <a:bodyPr/>
          <a:lstStyle/>
          <a:p>
            <a:pPr marL="45720" indent="0">
              <a:buNone/>
            </a:pPr>
            <a:endParaRPr lang="en-US" altLang="zh-TW" dirty="0" smtClean="0"/>
          </a:p>
          <a:p>
            <a:pPr marL="45720" indent="0">
              <a:buNone/>
            </a:pPr>
            <a:endParaRPr lang="zh-TW" altLang="en-US" dirty="0"/>
          </a:p>
        </p:txBody>
      </p:sp>
      <p:pic>
        <p:nvPicPr>
          <p:cNvPr id="5122" name="Picture 2" descr="C:\Users\smonion\Desktop\graduation\present paper\result1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287" y="1484783"/>
            <a:ext cx="9119713" cy="53178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733152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0" y="0"/>
            <a:ext cx="7315200" cy="1154097"/>
          </a:xfrm>
        </p:spPr>
        <p:txBody>
          <a:bodyPr/>
          <a:lstStyle/>
          <a:p>
            <a:r>
              <a:rPr lang="en-US" altLang="zh-TW" dirty="0" smtClean="0"/>
              <a:t>Evaluation(</a:t>
            </a:r>
            <a:r>
              <a:rPr lang="en-US" altLang="zh-TW" dirty="0"/>
              <a:t>results</a:t>
            </a:r>
            <a:r>
              <a:rPr lang="en-US" altLang="zh-TW" dirty="0" smtClean="0"/>
              <a:t>)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69019" y="1124744"/>
            <a:ext cx="7315200" cy="3539527"/>
          </a:xfrm>
        </p:spPr>
        <p:txBody>
          <a:bodyPr/>
          <a:lstStyle/>
          <a:p>
            <a:pPr marL="45720" indent="0">
              <a:buNone/>
            </a:pPr>
            <a:endParaRPr lang="zh-TW" altLang="en-US" dirty="0"/>
          </a:p>
        </p:txBody>
      </p:sp>
      <p:pic>
        <p:nvPicPr>
          <p:cNvPr id="6146" name="Picture 2" descr="C:\Users\smonion\Desktop\graduation\present paper\result3.bmp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3588" y="1700808"/>
            <a:ext cx="5133975" cy="1876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637073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Motivation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/>
              <a:t>A fundamental aspect for cloud providers is </a:t>
            </a:r>
            <a:r>
              <a:rPr lang="en-US" altLang="zh-TW" dirty="0" smtClean="0"/>
              <a:t>reducing data </a:t>
            </a:r>
            <a:r>
              <a:rPr lang="en-US" altLang="zh-TW" dirty="0"/>
              <a:t>center costs while guaranteeing the promised SLA </a:t>
            </a:r>
            <a:r>
              <a:rPr lang="en-US" altLang="zh-TW" dirty="0" smtClean="0"/>
              <a:t>to cloud consumers</a:t>
            </a:r>
          </a:p>
          <a:p>
            <a:pPr lvl="1"/>
            <a:endParaRPr lang="en-US" altLang="zh-TW" dirty="0"/>
          </a:p>
          <a:p>
            <a:pPr lvl="1"/>
            <a:r>
              <a:rPr lang="en-US" altLang="zh-TW" dirty="0" smtClean="0"/>
              <a:t>SLA (Service Level Agreement) : </a:t>
            </a:r>
            <a:r>
              <a:rPr lang="en-US" altLang="zh-TW" dirty="0"/>
              <a:t>such as the resource requirements of the VMs </a:t>
            </a:r>
            <a:r>
              <a:rPr lang="en-US" altLang="zh-TW" dirty="0" smtClean="0"/>
              <a:t>, security </a:t>
            </a:r>
            <a:r>
              <a:rPr lang="en-US" altLang="zh-TW" dirty="0"/>
              <a:t>requirements, </a:t>
            </a:r>
            <a:r>
              <a:rPr lang="en-US" altLang="zh-TW" dirty="0" smtClean="0"/>
              <a:t>availability requirements</a:t>
            </a:r>
            <a:r>
              <a:rPr lang="en-US" altLang="zh-TW" dirty="0"/>
              <a:t>, etc.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7886278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Compare with previous works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The </a:t>
            </a:r>
            <a:r>
              <a:rPr lang="en-US" altLang="zh-TW" dirty="0"/>
              <a:t>majority of the existing works ignore </a:t>
            </a:r>
            <a:r>
              <a:rPr lang="en-US" altLang="zh-TW" dirty="0" smtClean="0"/>
              <a:t>the dynamic </a:t>
            </a:r>
            <a:r>
              <a:rPr lang="en-US" altLang="zh-TW" dirty="0"/>
              <a:t>nature of the incoming stream of VM </a:t>
            </a:r>
            <a:r>
              <a:rPr lang="en-US" altLang="zh-TW" dirty="0" smtClean="0"/>
              <a:t>deployment requests </a:t>
            </a:r>
            <a:r>
              <a:rPr lang="en-US" altLang="zh-TW" dirty="0"/>
              <a:t>to which the cloud infrastructure is subject </a:t>
            </a:r>
            <a:r>
              <a:rPr lang="en-US" altLang="zh-TW" dirty="0" smtClean="0"/>
              <a:t>over time</a:t>
            </a:r>
          </a:p>
        </p:txBody>
      </p:sp>
    </p:spTree>
    <p:extLst>
      <p:ext uri="{BB962C8B-B14F-4D97-AF65-F5344CB8AC3E}">
        <p14:creationId xmlns:p14="http://schemas.microsoft.com/office/powerpoint/2010/main" val="9959483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TW" dirty="0" smtClean="0"/>
              <a:t>Placement Problem Formulation</a:t>
            </a:r>
            <a:endParaRPr lang="zh-TW" alt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內容版面配置區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14:m>
                  <m:oMath xmlns:m="http://schemas.openxmlformats.org/officeDocument/2006/math">
                    <m:nary>
                      <m:naryPr>
                        <m:chr m:val="∑"/>
                        <m:ctrlPr>
                          <a:rPr lang="zh-TW" altLang="en-US" i="1" smtClean="0">
                            <a:latin typeface="Cambria Math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lang="en-US" altLang="zh-TW" b="0" i="1" smtClean="0">
                            <a:latin typeface="Cambria Math"/>
                          </a:rPr>
                          <m:t>𝑗</m:t>
                        </m:r>
                        <m:r>
                          <a:rPr lang="en-US" altLang="zh-TW" b="0" i="1" smtClean="0">
                            <a:latin typeface="Cambria Math"/>
                          </a:rPr>
                          <m:t>=1</m:t>
                        </m:r>
                      </m:sub>
                      <m:sup>
                        <m:r>
                          <a:rPr lang="en-US" altLang="zh-TW" b="0" i="1" smtClean="0">
                            <a:latin typeface="Cambria Math"/>
                          </a:rPr>
                          <m:t>𝑀</m:t>
                        </m:r>
                      </m:sup>
                      <m:e>
                        <m:sSub>
                          <m:sSubPr>
                            <m:ctrlPr>
                              <a:rPr lang="en-US" altLang="zh-TW" i="1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altLang="zh-TW" b="0" i="1" smtClean="0">
                                <a:latin typeface="Cambria Math"/>
                              </a:rPr>
                              <m:t>𝑥</m:t>
                            </m:r>
                          </m:e>
                          <m:sub>
                            <m:r>
                              <a:rPr lang="en-US" altLang="zh-TW" b="0" i="1" smtClean="0">
                                <a:latin typeface="Cambria Math"/>
                              </a:rPr>
                              <m:t>𝑖𝑗</m:t>
                            </m:r>
                          </m:sub>
                        </m:sSub>
                      </m:e>
                    </m:nary>
                  </m:oMath>
                </a14:m>
                <a:r>
                  <a:rPr lang="en-US" altLang="zh-TW" dirty="0" smtClean="0"/>
                  <a:t>(t) = 1,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TW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altLang="zh-TW" i="1" smtClean="0">
                            <a:latin typeface="Cambria Math"/>
                            <a:ea typeface="Cambria Math"/>
                          </a:rPr>
                          <m:t>∀</m:t>
                        </m:r>
                      </m:e>
                      <m:sub>
                        <m:r>
                          <a:rPr lang="en-US" altLang="zh-TW" b="0" i="1" smtClean="0">
                            <a:latin typeface="Cambria Math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zh-TW" altLang="en-US" dirty="0" smtClean="0"/>
                  <a:t> </a:t>
                </a:r>
                <a14:m>
                  <m:oMath xmlns:m="http://schemas.openxmlformats.org/officeDocument/2006/math">
                    <m:r>
                      <a:rPr lang="zh-TW" altLang="en-US" i="1" dirty="0" smtClean="0">
                        <a:latin typeface="Cambria Math"/>
                      </a:rPr>
                      <m:t>∈</m:t>
                    </m:r>
                    <m:r>
                      <a:rPr lang="en-US" altLang="zh-TW" b="0" i="1" dirty="0" smtClean="0">
                        <a:latin typeface="Cambria Math"/>
                      </a:rPr>
                      <m:t>𝑎𝑐𝑡𝑖𝑣𝑒</m:t>
                    </m:r>
                    <m:d>
                      <m:dPr>
                        <m:ctrlPr>
                          <a:rPr lang="en-US" altLang="zh-TW" b="0" i="1" dirty="0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US" altLang="zh-TW" b="0" i="1" dirty="0" smtClean="0">
                            <a:latin typeface="Cambria Math"/>
                          </a:rPr>
                          <m:t>𝑡</m:t>
                        </m:r>
                      </m:e>
                    </m:d>
                  </m:oMath>
                </a14:m>
                <a:endParaRPr lang="en-US" altLang="zh-TW" b="0" dirty="0" smtClean="0"/>
              </a:p>
              <a:p>
                <a:pPr lvl="1"/>
                <a:r>
                  <a:rPr lang="en-US" altLang="zh-TW" dirty="0" smtClean="0"/>
                  <a:t>VM: </a:t>
                </a:r>
                <a:r>
                  <a:rPr lang="en-US" altLang="zh-TW" dirty="0" err="1" smtClean="0"/>
                  <a:t>i</a:t>
                </a:r>
                <a:r>
                  <a:rPr lang="en-US" altLang="zh-TW" dirty="0" smtClean="0"/>
                  <a:t>, Host: j, Hosts number: M</a:t>
                </a:r>
              </a:p>
              <a:p>
                <a:pPr lvl="1"/>
                <a:r>
                  <a:rPr lang="en-US" altLang="zh-TW" dirty="0"/>
                  <a:t>a</a:t>
                </a:r>
                <a:r>
                  <a:rPr lang="en-US" altLang="zh-TW" dirty="0" smtClean="0"/>
                  <a:t>ctive(t) = placed(t)-removed(t)+added(t)</a:t>
                </a:r>
              </a:p>
              <a:p>
                <a14:m>
                  <m:oMath xmlns:m="http://schemas.openxmlformats.org/officeDocument/2006/math">
                    <m:nary>
                      <m:naryPr>
                        <m:chr m:val="∑"/>
                        <m:supHide m:val="on"/>
                        <m:ctrlPr>
                          <a:rPr lang="zh-TW" altLang="en-US" i="1">
                            <a:latin typeface="Cambria Math"/>
                          </a:rPr>
                        </m:ctrlPr>
                      </m:naryPr>
                      <m:sub>
                        <m:r>
                          <a:rPr lang="en-US" altLang="zh-TW" b="0" i="1" smtClean="0">
                            <a:latin typeface="Cambria Math"/>
                          </a:rPr>
                          <m:t>𝑖</m:t>
                        </m:r>
                        <m:r>
                          <a:rPr lang="zh-TW" altLang="en-US" i="1" dirty="0">
                            <a:latin typeface="Cambria Math"/>
                          </a:rPr>
                          <m:t>∈</m:t>
                        </m:r>
                        <m:r>
                          <a:rPr lang="en-US" altLang="zh-TW" b="0" i="1" dirty="0" smtClean="0">
                            <a:latin typeface="Cambria Math"/>
                          </a:rPr>
                          <m:t>𝑎𝑐𝑡𝑖𝑣𝑒</m:t>
                        </m:r>
                        <m:r>
                          <a:rPr lang="en-US" altLang="zh-TW" b="0" i="1" dirty="0" smtClean="0">
                            <a:latin typeface="Cambria Math"/>
                          </a:rPr>
                          <m:t>(</m:t>
                        </m:r>
                        <m:r>
                          <a:rPr lang="en-US" altLang="zh-TW" b="0" i="1" dirty="0" smtClean="0">
                            <a:latin typeface="Cambria Math"/>
                          </a:rPr>
                          <m:t>𝑡</m:t>
                        </m:r>
                        <m:r>
                          <a:rPr lang="en-US" altLang="zh-TW" b="0" i="1" dirty="0" smtClean="0">
                            <a:latin typeface="Cambria Math"/>
                          </a:rPr>
                          <m:t>)</m:t>
                        </m:r>
                      </m:sub>
                      <m:sup/>
                      <m:e>
                        <m:sSub>
                          <m:sSubPr>
                            <m:ctrlPr>
                              <a:rPr lang="en-US" altLang="zh-TW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altLang="zh-TW" i="1">
                                <a:latin typeface="Cambria Math"/>
                              </a:rPr>
                              <m:t>𝑥</m:t>
                            </m:r>
                          </m:e>
                          <m:sub>
                            <m:r>
                              <a:rPr lang="en-US" altLang="zh-TW" i="1">
                                <a:latin typeface="Cambria Math"/>
                              </a:rPr>
                              <m:t>𝑖𝑗</m:t>
                            </m:r>
                          </m:sub>
                        </m:sSub>
                        <m:r>
                          <a:rPr lang="en-US" altLang="zh-TW" b="0" i="1" smtClean="0">
                            <a:latin typeface="Cambria Math"/>
                          </a:rPr>
                          <m:t>(</m:t>
                        </m:r>
                        <m:r>
                          <a:rPr lang="en-US" altLang="zh-TW" b="0" i="1" smtClean="0">
                            <a:latin typeface="Cambria Math"/>
                          </a:rPr>
                          <m:t>𝑡</m:t>
                        </m:r>
                        <m:r>
                          <a:rPr lang="en-US" altLang="zh-TW" b="0" i="1" smtClean="0">
                            <a:latin typeface="Cambria Math"/>
                          </a:rPr>
                          <m:t>)</m:t>
                        </m:r>
                      </m:e>
                    </m:nary>
                  </m:oMath>
                </a14:m>
                <a:r>
                  <a:rPr lang="en-US" altLang="zh-TW" dirty="0" smtClean="0"/>
                  <a:t>‧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TW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altLang="zh-TW" b="0" i="1" smtClean="0">
                            <a:latin typeface="Cambria Math"/>
                          </a:rPr>
                          <m:t>𝑟</m:t>
                        </m:r>
                      </m:e>
                      <m:sub>
                        <m:r>
                          <a:rPr lang="en-US" altLang="zh-TW" i="1">
                            <a:latin typeface="Cambria Math"/>
                          </a:rPr>
                          <m:t>𝑖</m:t>
                        </m:r>
                        <m:r>
                          <a:rPr lang="en-US" altLang="zh-TW" b="0" i="1" smtClean="0">
                            <a:latin typeface="Cambria Math"/>
                          </a:rPr>
                          <m:t>𝑘</m:t>
                        </m:r>
                      </m:sub>
                    </m:sSub>
                    <m:d>
                      <m:dPr>
                        <m:ctrlPr>
                          <a:rPr lang="en-US" altLang="zh-TW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US" altLang="zh-TW" b="0" i="1" smtClean="0">
                            <a:latin typeface="Cambria Math"/>
                          </a:rPr>
                          <m:t>𝑡</m:t>
                        </m:r>
                      </m:e>
                    </m:d>
                    <m:r>
                      <a:rPr lang="en-US" altLang="zh-TW" b="0" i="0" smtClean="0">
                        <a:latin typeface="Cambria Math"/>
                      </a:rPr>
                      <m:t>≤</m:t>
                    </m:r>
                  </m:oMath>
                </a14:m>
                <a:r>
                  <a:rPr lang="en-US" altLang="zh-TW" dirty="0" smtClean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TW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altLang="zh-TW" b="0" i="1" smtClean="0">
                            <a:latin typeface="Cambria Math"/>
                          </a:rPr>
                          <m:t>𝐶</m:t>
                        </m:r>
                      </m:e>
                      <m:sub>
                        <m:r>
                          <a:rPr lang="en-US" altLang="zh-TW" i="1">
                            <a:latin typeface="Cambria Math"/>
                          </a:rPr>
                          <m:t>𝑗</m:t>
                        </m:r>
                        <m:r>
                          <a:rPr lang="en-US" altLang="zh-TW" b="0" i="1" smtClean="0">
                            <a:latin typeface="Cambria Math"/>
                          </a:rPr>
                          <m:t>𝑘</m:t>
                        </m:r>
                      </m:sub>
                    </m:sSub>
                  </m:oMath>
                </a14:m>
                <a:r>
                  <a:rPr lang="en-US" altLang="zh-TW" dirty="0" smtClean="0"/>
                  <a:t>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TW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altLang="zh-TW" i="1">
                            <a:latin typeface="Cambria Math"/>
                            <a:ea typeface="Cambria Math"/>
                          </a:rPr>
                          <m:t>∀</m:t>
                        </m:r>
                      </m:e>
                      <m:sub>
                        <m:r>
                          <a:rPr lang="en-US" altLang="zh-TW" b="0" i="1" smtClean="0">
                            <a:latin typeface="Cambria Math"/>
                          </a:rPr>
                          <m:t>𝑗</m:t>
                        </m:r>
                      </m:sub>
                    </m:sSub>
                    <m:r>
                      <a:rPr lang="en-US" altLang="zh-TW" b="0" i="1" smtClean="0">
                        <a:latin typeface="Cambria Math"/>
                      </a:rPr>
                      <m:t>=1…</m:t>
                    </m:r>
                    <m:r>
                      <a:rPr lang="en-US" altLang="zh-TW" b="0" i="1" smtClean="0">
                        <a:latin typeface="Cambria Math"/>
                      </a:rPr>
                      <m:t>𝑀</m:t>
                    </m:r>
                    <m:r>
                      <a:rPr lang="en-US" altLang="zh-TW" b="0" i="1" smtClean="0">
                        <a:latin typeface="Cambria Math"/>
                      </a:rPr>
                      <m:t>,</m:t>
                    </m:r>
                    <m:r>
                      <a:rPr lang="en-US" altLang="zh-TW" b="0" i="1" smtClean="0">
                        <a:latin typeface="Cambria Math"/>
                      </a:rPr>
                      <m:t>𝑘</m:t>
                    </m:r>
                    <m:r>
                      <a:rPr lang="en-US" altLang="zh-TW" b="0" i="1" smtClean="0">
                        <a:latin typeface="Cambria Math"/>
                      </a:rPr>
                      <m:t>=1…</m:t>
                    </m:r>
                    <m:r>
                      <a:rPr lang="en-US" altLang="zh-TW" b="0" i="1" smtClean="0">
                        <a:latin typeface="Cambria Math"/>
                      </a:rPr>
                      <m:t>𝐾</m:t>
                    </m:r>
                  </m:oMath>
                </a14:m>
                <a:endParaRPr lang="en-US" altLang="zh-TW" dirty="0" smtClean="0"/>
              </a:p>
              <a:p>
                <a:pPr lvl="1"/>
                <a:r>
                  <a:rPr lang="en-US" altLang="zh-TW" dirty="0" smtClean="0"/>
                  <a:t>Resource type: k, Host resource capacity: C</a:t>
                </a:r>
                <a:endParaRPr lang="en-US" altLang="zh-TW" dirty="0"/>
              </a:p>
              <a:p>
                <a:pPr lvl="1"/>
                <a14:m>
                  <m:oMath xmlns:m="http://schemas.openxmlformats.org/officeDocument/2006/math">
                    <m:sSub>
                      <m:sSubPr>
                        <m:ctrlPr>
                          <a:rPr lang="en-US" altLang="zh-TW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altLang="zh-TW" i="1">
                            <a:latin typeface="Cambria Math"/>
                          </a:rPr>
                          <m:t>𝑟</m:t>
                        </m:r>
                      </m:e>
                      <m:sub>
                        <m:r>
                          <a:rPr lang="en-US" altLang="zh-TW" i="1">
                            <a:latin typeface="Cambria Math"/>
                          </a:rPr>
                          <m:t>𝑖𝑘</m:t>
                        </m:r>
                      </m:sub>
                    </m:sSub>
                    <m:r>
                      <a:rPr lang="en-US" altLang="zh-TW" b="0" i="0" smtClean="0">
                        <a:latin typeface="Cambria Math"/>
                      </a:rPr>
                      <m:t>:</m:t>
                    </m:r>
                    <m:r>
                      <m:rPr>
                        <m:sty m:val="p"/>
                      </m:rPr>
                      <a:rPr lang="en-US" altLang="zh-TW" b="0" i="0" smtClean="0">
                        <a:latin typeface="Cambria Math"/>
                      </a:rPr>
                      <m:t>VM</m:t>
                    </m:r>
                    <m:r>
                      <a:rPr lang="en-US" altLang="zh-TW" b="0" i="0" smtClean="0">
                        <a:latin typeface="Cambria Math"/>
                      </a:rPr>
                      <m:t> </m:t>
                    </m:r>
                    <m:r>
                      <m:rPr>
                        <m:sty m:val="p"/>
                      </m:rPr>
                      <a:rPr lang="en-US" altLang="zh-TW" b="0" i="0" smtClean="0">
                        <a:latin typeface="Cambria Math"/>
                      </a:rPr>
                      <m:t>i</m:t>
                    </m:r>
                    <m:r>
                      <a:rPr lang="en-US" altLang="zh-TW" b="0" i="0" smtClean="0">
                        <a:latin typeface="Cambria Math"/>
                      </a:rPr>
                      <m:t> </m:t>
                    </m:r>
                    <m:r>
                      <m:rPr>
                        <m:sty m:val="p"/>
                      </m:rPr>
                      <a:rPr lang="en-US" altLang="zh-TW" b="0" i="0" smtClean="0">
                        <a:latin typeface="Cambria Math"/>
                      </a:rPr>
                      <m:t>requires</m:t>
                    </m:r>
                    <m:r>
                      <a:rPr lang="en-US" altLang="zh-TW" b="0" i="0" smtClean="0">
                        <a:latin typeface="Cambria Math"/>
                      </a:rPr>
                      <m:t> </m:t>
                    </m:r>
                    <m:r>
                      <m:rPr>
                        <m:sty m:val="p"/>
                      </m:rPr>
                      <a:rPr lang="en-US" altLang="zh-TW" b="0" i="0" smtClean="0">
                        <a:latin typeface="Cambria Math"/>
                      </a:rPr>
                      <m:t>a</m:t>
                    </m:r>
                    <m:r>
                      <a:rPr lang="en-US" altLang="zh-TW" b="0" i="0" smtClean="0">
                        <a:latin typeface="Cambria Math"/>
                      </a:rPr>
                      <m:t> </m:t>
                    </m:r>
                    <m:r>
                      <m:rPr>
                        <m:sty m:val="p"/>
                      </m:rPr>
                      <a:rPr lang="en-US" altLang="zh-TW" b="0" i="0" smtClean="0">
                        <a:latin typeface="Cambria Math"/>
                      </a:rPr>
                      <m:t>minimum</m:t>
                    </m:r>
                    <m:r>
                      <a:rPr lang="en-US" altLang="zh-TW" b="0" i="0" smtClean="0">
                        <a:latin typeface="Cambria Math"/>
                      </a:rPr>
                      <m:t> </m:t>
                    </m:r>
                    <m:r>
                      <m:rPr>
                        <m:sty m:val="p"/>
                      </m:rPr>
                      <a:rPr lang="en-US" altLang="zh-TW" b="0" i="0" smtClean="0">
                        <a:latin typeface="Cambria Math"/>
                      </a:rPr>
                      <m:t>amount</m:t>
                    </m:r>
                    <m:r>
                      <a:rPr lang="en-US" altLang="zh-TW" b="0" i="0" smtClean="0">
                        <a:latin typeface="Cambria Math"/>
                      </a:rPr>
                      <m:t>  </m:t>
                    </m:r>
                    <m:r>
                      <m:rPr>
                        <m:sty m:val="p"/>
                      </m:rPr>
                      <a:rPr lang="en-US" altLang="zh-TW" b="0" i="0" smtClean="0">
                        <a:latin typeface="Cambria Math"/>
                      </a:rPr>
                      <m:t>resources</m:t>
                    </m:r>
                    <m:r>
                      <a:rPr lang="en-US" altLang="zh-TW" b="0" i="0" smtClean="0">
                        <a:latin typeface="Cambria Math"/>
                      </a:rPr>
                      <m:t> </m:t>
                    </m:r>
                    <m:r>
                      <m:rPr>
                        <m:sty m:val="p"/>
                      </m:rPr>
                      <a:rPr lang="en-US" altLang="zh-TW" b="0" i="0" smtClean="0">
                        <a:latin typeface="Cambria Math"/>
                      </a:rPr>
                      <m:t>of</m:t>
                    </m:r>
                    <m:r>
                      <a:rPr lang="en-US" altLang="zh-TW" b="0" i="0" smtClean="0">
                        <a:latin typeface="Cambria Math"/>
                      </a:rPr>
                      <m:t> </m:t>
                    </m:r>
                    <m:r>
                      <m:rPr>
                        <m:sty m:val="p"/>
                      </m:rPr>
                      <a:rPr lang="en-US" altLang="zh-TW" b="0" i="0" smtClean="0">
                        <a:latin typeface="Cambria Math"/>
                      </a:rPr>
                      <m:t>k</m:t>
                    </m:r>
                  </m:oMath>
                </a14:m>
                <a:endParaRPr lang="en-US" altLang="zh-TW" dirty="0" smtClean="0"/>
              </a:p>
              <a:p>
                <a14:m>
                  <m:oMath xmlns:m="http://schemas.openxmlformats.org/officeDocument/2006/math">
                    <m:nary>
                      <m:naryPr>
                        <m:chr m:val="∑"/>
                        <m:supHide m:val="on"/>
                        <m:ctrlPr>
                          <a:rPr lang="zh-TW" altLang="en-US" i="1">
                            <a:latin typeface="Cambria Math"/>
                          </a:rPr>
                        </m:ctrlPr>
                      </m:naryPr>
                      <m:sub>
                        <m:r>
                          <a:rPr lang="en-US" altLang="zh-TW" i="1">
                            <a:latin typeface="Cambria Math"/>
                          </a:rPr>
                          <m:t>𝑖</m:t>
                        </m:r>
                        <m:r>
                          <a:rPr lang="zh-TW" altLang="en-US" i="1" dirty="0">
                            <a:latin typeface="Cambria Math"/>
                          </a:rPr>
                          <m:t>∈</m:t>
                        </m:r>
                        <m:r>
                          <a:rPr lang="en-US" altLang="zh-TW" i="1" dirty="0">
                            <a:latin typeface="Cambria Math"/>
                          </a:rPr>
                          <m:t>𝑎𝑐𝑡𝑖𝑣𝑒</m:t>
                        </m:r>
                        <m:r>
                          <a:rPr lang="en-US" altLang="zh-TW" i="1" dirty="0">
                            <a:latin typeface="Cambria Math"/>
                          </a:rPr>
                          <m:t>(</m:t>
                        </m:r>
                        <m:r>
                          <a:rPr lang="en-US" altLang="zh-TW" i="1" dirty="0">
                            <a:latin typeface="Cambria Math"/>
                          </a:rPr>
                          <m:t>𝑡</m:t>
                        </m:r>
                        <m:r>
                          <a:rPr lang="en-US" altLang="zh-TW" i="1" dirty="0">
                            <a:latin typeface="Cambria Math"/>
                          </a:rPr>
                          <m:t>)</m:t>
                        </m:r>
                      </m:sub>
                      <m:sup/>
                      <m:e>
                        <m:sSub>
                          <m:sSubPr>
                            <m:ctrlPr>
                              <a:rPr lang="en-US" altLang="zh-TW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altLang="zh-TW" i="1">
                                <a:latin typeface="Cambria Math"/>
                              </a:rPr>
                              <m:t>𝑥</m:t>
                            </m:r>
                          </m:e>
                          <m:sub>
                            <m:r>
                              <a:rPr lang="en-US" altLang="zh-TW" i="1">
                                <a:latin typeface="Cambria Math"/>
                              </a:rPr>
                              <m:t>𝑖𝑗</m:t>
                            </m:r>
                          </m:sub>
                        </m:sSub>
                        <m:r>
                          <a:rPr lang="en-US" altLang="zh-TW" i="1">
                            <a:latin typeface="Cambria Math"/>
                          </a:rPr>
                          <m:t>(</m:t>
                        </m:r>
                        <m:r>
                          <a:rPr lang="en-US" altLang="zh-TW" i="1">
                            <a:latin typeface="Cambria Math"/>
                          </a:rPr>
                          <m:t>𝑡</m:t>
                        </m:r>
                        <m:r>
                          <a:rPr lang="en-US" altLang="zh-TW" i="1">
                            <a:latin typeface="Cambria Math"/>
                          </a:rPr>
                          <m:t>)</m:t>
                        </m:r>
                      </m:e>
                    </m:nary>
                  </m:oMath>
                </a14:m>
                <a:r>
                  <a:rPr lang="en-US" altLang="zh-TW" dirty="0"/>
                  <a:t>‧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TW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altLang="zh-TW" b="0" i="1" smtClean="0">
                            <a:latin typeface="Cambria Math"/>
                          </a:rPr>
                          <m:t>𝑎</m:t>
                        </m:r>
                      </m:e>
                      <m:sub>
                        <m:r>
                          <a:rPr lang="en-US" altLang="zh-TW" i="1">
                            <a:latin typeface="Cambria Math"/>
                          </a:rPr>
                          <m:t>𝑖</m:t>
                        </m:r>
                      </m:sub>
                    </m:sSub>
                    <m:d>
                      <m:dPr>
                        <m:ctrlPr>
                          <a:rPr lang="en-US" altLang="zh-TW" i="1">
                            <a:latin typeface="Cambria Math"/>
                          </a:rPr>
                        </m:ctrlPr>
                      </m:dPr>
                      <m:e>
                        <m:r>
                          <a:rPr lang="en-US" altLang="zh-TW" i="1">
                            <a:latin typeface="Cambria Math"/>
                          </a:rPr>
                          <m:t>𝑡</m:t>
                        </m:r>
                      </m:e>
                    </m:d>
                    <m:r>
                      <a:rPr lang="en-US" altLang="zh-TW" b="0" i="0" smtClean="0">
                        <a:latin typeface="Cambria Math"/>
                      </a:rPr>
                      <m:t>≤</m:t>
                    </m:r>
                  </m:oMath>
                </a14:m>
                <a:r>
                  <a:rPr lang="en-US" altLang="zh-TW" dirty="0" smtClean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TW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altLang="zh-TW" i="1">
                            <a:latin typeface="Cambria Math"/>
                          </a:rPr>
                          <m:t>𝐶</m:t>
                        </m:r>
                      </m:e>
                      <m:sub>
                        <m:r>
                          <a:rPr lang="en-US" altLang="zh-TW" i="1">
                            <a:latin typeface="Cambria Math"/>
                          </a:rPr>
                          <m:t>𝑗</m:t>
                        </m:r>
                        <m:r>
                          <a:rPr lang="en-US" altLang="zh-TW" b="0" i="1" smtClean="0">
                            <a:latin typeface="Cambria Math"/>
                          </a:rPr>
                          <m:t>𝐶𝑃𝑈</m:t>
                        </m:r>
                      </m:sub>
                    </m:sSub>
                  </m:oMath>
                </a14:m>
                <a:r>
                  <a:rPr lang="en-US" altLang="zh-TW" dirty="0"/>
                  <a:t>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TW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altLang="zh-TW" i="1">
                            <a:latin typeface="Cambria Math"/>
                            <a:ea typeface="Cambria Math"/>
                          </a:rPr>
                          <m:t>∀</m:t>
                        </m:r>
                      </m:e>
                      <m:sub>
                        <m:r>
                          <a:rPr lang="en-US" altLang="zh-TW" i="1">
                            <a:latin typeface="Cambria Math"/>
                          </a:rPr>
                          <m:t>𝑗</m:t>
                        </m:r>
                      </m:sub>
                    </m:sSub>
                    <m:r>
                      <a:rPr lang="en-US" altLang="zh-TW" i="1">
                        <a:latin typeface="Cambria Math"/>
                      </a:rPr>
                      <m:t>=1…</m:t>
                    </m:r>
                    <m:r>
                      <a:rPr lang="en-US" altLang="zh-TW" i="1">
                        <a:latin typeface="Cambria Math"/>
                      </a:rPr>
                      <m:t>𝑀</m:t>
                    </m:r>
                  </m:oMath>
                </a14:m>
                <a:endParaRPr lang="en-US" altLang="zh-TW" dirty="0" smtClean="0"/>
              </a:p>
              <a:p>
                <a:pPr lvl="1"/>
                <a14:m>
                  <m:oMath xmlns:m="http://schemas.openxmlformats.org/officeDocument/2006/math">
                    <m:r>
                      <a:rPr lang="en-US" altLang="zh-TW" i="1">
                        <a:latin typeface="Cambria Math"/>
                      </a:rPr>
                      <m:t>𝑎</m:t>
                    </m:r>
                    <m:r>
                      <a:rPr lang="en-US" altLang="zh-TW" i="1">
                        <a:latin typeface="Cambria Math"/>
                      </a:rPr>
                      <m:t>(</m:t>
                    </m:r>
                    <m:r>
                      <a:rPr lang="en-US" altLang="zh-TW" i="1">
                        <a:latin typeface="Cambria Math"/>
                      </a:rPr>
                      <m:t>𝑡</m:t>
                    </m:r>
                    <m:r>
                      <a:rPr lang="en-US" altLang="zh-TW" i="1">
                        <a:latin typeface="Cambria Math"/>
                      </a:rPr>
                      <m:t>)</m:t>
                    </m:r>
                  </m:oMath>
                </a14:m>
                <a:r>
                  <a:rPr lang="en-US" altLang="zh-TW" dirty="0"/>
                  <a:t> to indicate the amount of CPU </a:t>
                </a:r>
                <a:r>
                  <a:rPr lang="en-US" altLang="zh-TW" dirty="0" smtClean="0"/>
                  <a:t>allocate to </a:t>
                </a:r>
                <a:r>
                  <a:rPr lang="en-US" altLang="zh-TW" dirty="0"/>
                  <a:t>VM </a:t>
                </a:r>
                <a:r>
                  <a:rPr lang="en-US" altLang="zh-TW" i="1" dirty="0" err="1"/>
                  <a:t>i</a:t>
                </a:r>
                <a:r>
                  <a:rPr lang="en-US" altLang="zh-TW" i="1" dirty="0"/>
                  <a:t> </a:t>
                </a:r>
                <a:r>
                  <a:rPr lang="en-US" altLang="zh-TW" dirty="0"/>
                  <a:t>at time </a:t>
                </a:r>
                <a:r>
                  <a:rPr lang="en-US" altLang="zh-TW" i="1" dirty="0"/>
                  <a:t>t</a:t>
                </a:r>
                <a:endParaRPr lang="en-US" altLang="zh-TW" dirty="0" smtClean="0"/>
              </a:p>
            </p:txBody>
          </p:sp>
        </mc:Choice>
        <mc:Fallback xmlns="">
          <p:sp>
            <p:nvSpPr>
              <p:cNvPr id="3" name="內容版面配置區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3"/>
                <a:stretch>
                  <a:fillRect l="-1917" t="-13425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2809841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TW" dirty="0"/>
              <a:t>Placement </a:t>
            </a:r>
            <a:r>
              <a:rPr lang="en-US" altLang="zh-TW" dirty="0" smtClean="0"/>
              <a:t>Problem Formulation(cont.)</a:t>
            </a:r>
            <a:endParaRPr lang="zh-TW" alt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內容版面配置區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altLang="zh-TW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altLang="zh-TW" b="0" i="1" smtClean="0">
                            <a:latin typeface="Cambria Math"/>
                          </a:rPr>
                          <m:t>𝑟</m:t>
                        </m:r>
                      </m:e>
                      <m:sub>
                        <m:r>
                          <a:rPr lang="en-US" altLang="zh-TW" b="0" i="1" smtClean="0">
                            <a:latin typeface="Cambria Math"/>
                          </a:rPr>
                          <m:t>𝑖</m:t>
                        </m:r>
                        <m:r>
                          <a:rPr lang="en-US" altLang="zh-TW" i="1">
                            <a:latin typeface="Cambria Math"/>
                          </a:rPr>
                          <m:t>𝐶𝑃𝑈</m:t>
                        </m:r>
                      </m:sub>
                    </m:sSub>
                    <m:r>
                      <a:rPr lang="en-US" altLang="zh-TW" b="0" i="1" smtClean="0">
                        <a:latin typeface="Cambria Math"/>
                      </a:rPr>
                      <m:t>≤ </m:t>
                    </m:r>
                    <m:sSub>
                      <m:sSubPr>
                        <m:ctrlPr>
                          <a:rPr lang="en-US" altLang="zh-TW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altLang="zh-TW" i="1">
                            <a:latin typeface="Cambria Math"/>
                          </a:rPr>
                          <m:t>𝑎</m:t>
                        </m:r>
                      </m:e>
                      <m:sub>
                        <m:r>
                          <a:rPr lang="en-US" altLang="zh-TW" i="1">
                            <a:latin typeface="Cambria Math"/>
                          </a:rPr>
                          <m:t>𝑖</m:t>
                        </m:r>
                      </m:sub>
                    </m:sSub>
                    <m:d>
                      <m:dPr>
                        <m:ctrlPr>
                          <a:rPr lang="en-US" altLang="zh-TW" i="1">
                            <a:latin typeface="Cambria Math"/>
                          </a:rPr>
                        </m:ctrlPr>
                      </m:dPr>
                      <m:e>
                        <m:r>
                          <a:rPr lang="en-US" altLang="zh-TW" i="1">
                            <a:latin typeface="Cambria Math"/>
                          </a:rPr>
                          <m:t>𝑡</m:t>
                        </m:r>
                      </m:e>
                    </m:d>
                    <m:r>
                      <a:rPr lang="en-US" altLang="zh-TW" b="0" i="0" smtClean="0">
                        <a:latin typeface="Cambria Math"/>
                      </a:rPr>
                      <m:t>≤</m:t>
                    </m:r>
                    <m:sSub>
                      <m:sSubPr>
                        <m:ctrlPr>
                          <a:rPr lang="en-US" altLang="zh-TW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altLang="zh-TW" b="0" i="1" smtClean="0">
                            <a:latin typeface="Cambria Math"/>
                          </a:rPr>
                          <m:t>𝐶</m:t>
                        </m:r>
                      </m:e>
                      <m:sub>
                        <m:r>
                          <a:rPr lang="en-US" altLang="zh-TW" b="0" i="1" smtClean="0">
                            <a:latin typeface="Cambria Math"/>
                          </a:rPr>
                          <m:t>𝑗𝐶𝑃𝑈</m:t>
                        </m:r>
                      </m:sub>
                    </m:sSub>
                  </m:oMath>
                </a14:m>
                <a:r>
                  <a:rPr lang="en-US" altLang="zh-TW" dirty="0"/>
                  <a:t>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TW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altLang="zh-TW" i="1">
                            <a:latin typeface="Cambria Math"/>
                            <a:ea typeface="Cambria Math"/>
                          </a:rPr>
                          <m:t>∀</m:t>
                        </m:r>
                      </m:e>
                      <m:sub>
                        <m:r>
                          <a:rPr lang="en-US" altLang="zh-TW" i="1">
                            <a:latin typeface="Cambria Math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zh-TW" altLang="en-US" dirty="0"/>
                  <a:t> </a:t>
                </a:r>
                <a14:m>
                  <m:oMath xmlns:m="http://schemas.openxmlformats.org/officeDocument/2006/math">
                    <m:r>
                      <a:rPr lang="zh-TW" altLang="en-US" i="1" dirty="0">
                        <a:latin typeface="Cambria Math"/>
                      </a:rPr>
                      <m:t>∈</m:t>
                    </m:r>
                    <m:r>
                      <a:rPr lang="en-US" altLang="zh-TW" i="1" dirty="0">
                        <a:latin typeface="Cambria Math"/>
                      </a:rPr>
                      <m:t>𝑎𝑐𝑡𝑖𝑣𝑒</m:t>
                    </m:r>
                    <m:d>
                      <m:dPr>
                        <m:ctrlPr>
                          <a:rPr lang="en-US" altLang="zh-TW" i="1" dirty="0">
                            <a:latin typeface="Cambria Math"/>
                          </a:rPr>
                        </m:ctrlPr>
                      </m:dPr>
                      <m:e>
                        <m:r>
                          <a:rPr lang="en-US" altLang="zh-TW" i="1" dirty="0">
                            <a:latin typeface="Cambria Math"/>
                          </a:rPr>
                          <m:t>𝑡</m:t>
                        </m:r>
                      </m:e>
                    </m:d>
                  </m:oMath>
                </a14:m>
                <a:endParaRPr lang="en-US" altLang="zh-TW" dirty="0" smtClean="0"/>
              </a:p>
              <a:p>
                <a14:m>
                  <m:oMath xmlns:m="http://schemas.openxmlformats.org/officeDocument/2006/math">
                    <m:nary>
                      <m:naryPr>
                        <m:chr m:val="∑"/>
                        <m:supHide m:val="on"/>
                        <m:ctrlPr>
                          <a:rPr lang="zh-TW" altLang="en-US" i="1">
                            <a:latin typeface="Cambria Math"/>
                          </a:rPr>
                        </m:ctrlPr>
                      </m:naryPr>
                      <m:sub>
                        <m:r>
                          <a:rPr lang="en-US" altLang="zh-TW" i="1">
                            <a:latin typeface="Cambria Math"/>
                          </a:rPr>
                          <m:t>𝑖</m:t>
                        </m:r>
                        <m:r>
                          <a:rPr lang="zh-TW" altLang="en-US" i="1" dirty="0">
                            <a:latin typeface="Cambria Math"/>
                          </a:rPr>
                          <m:t>∈</m:t>
                        </m:r>
                        <m:r>
                          <a:rPr lang="en-US" altLang="zh-TW" i="1" dirty="0">
                            <a:latin typeface="Cambria Math"/>
                          </a:rPr>
                          <m:t>𝑎𝑐𝑡𝑖𝑣𝑒</m:t>
                        </m:r>
                        <m:r>
                          <a:rPr lang="en-US" altLang="zh-TW" i="1" dirty="0">
                            <a:latin typeface="Cambria Math"/>
                          </a:rPr>
                          <m:t>(</m:t>
                        </m:r>
                        <m:r>
                          <a:rPr lang="en-US" altLang="zh-TW" i="1" dirty="0">
                            <a:latin typeface="Cambria Math"/>
                          </a:rPr>
                          <m:t>𝑡</m:t>
                        </m:r>
                        <m:r>
                          <a:rPr lang="en-US" altLang="zh-TW" i="1" dirty="0">
                            <a:latin typeface="Cambria Math"/>
                          </a:rPr>
                          <m:t>)</m:t>
                        </m:r>
                      </m:sub>
                      <m:sup/>
                      <m:e>
                        <m:sSub>
                          <m:sSubPr>
                            <m:ctrlPr>
                              <a:rPr lang="en-US" altLang="zh-TW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altLang="zh-TW" b="0" i="1" smtClean="0">
                                <a:latin typeface="Cambria Math"/>
                              </a:rPr>
                              <m:t>𝑟𝑒𝑙</m:t>
                            </m:r>
                          </m:e>
                          <m:sub>
                            <m:r>
                              <a:rPr lang="en-US" altLang="zh-TW" i="1">
                                <a:latin typeface="Cambria Math"/>
                              </a:rPr>
                              <m:t>𝑖</m:t>
                            </m:r>
                          </m:sub>
                        </m:sSub>
                        <m:d>
                          <m:dPr>
                            <m:ctrlPr>
                              <a:rPr lang="en-US" altLang="zh-TW" i="1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n-US" altLang="zh-TW" i="1">
                                <a:latin typeface="Cambria Math"/>
                              </a:rPr>
                              <m:t>𝑡</m:t>
                            </m:r>
                          </m:e>
                        </m:d>
                        <m:r>
                          <a:rPr lang="en-US" altLang="zh-TW" b="0" i="1" smtClean="0">
                            <a:latin typeface="Cambria Math"/>
                          </a:rPr>
                          <m:t>≤</m:t>
                        </m:r>
                        <m:r>
                          <a:rPr lang="en-US" altLang="zh-TW" b="0" i="1" smtClean="0">
                            <a:latin typeface="Cambria Math"/>
                          </a:rPr>
                          <m:t>𝑚𝑎𝑥𝑅𝑒𝑙𝑜𝑐𝑎𝑡𝑖𝑜𝑛𝑠</m:t>
                        </m:r>
                      </m:e>
                    </m:nary>
                  </m:oMath>
                </a14:m>
                <a:endParaRPr lang="en-US" altLang="zh-TW" dirty="0" smtClean="0"/>
              </a:p>
              <a:p>
                <a:pPr lvl="1"/>
                <a:r>
                  <a:rPr lang="en-US" altLang="zh-TW" i="1" dirty="0" err="1"/>
                  <a:t>rel</a:t>
                </a:r>
                <a:r>
                  <a:rPr lang="en-US" altLang="zh-TW" sz="600" i="1" dirty="0" err="1"/>
                  <a:t>i</a:t>
                </a:r>
                <a:r>
                  <a:rPr lang="en-US" altLang="zh-TW" dirty="0"/>
                  <a:t>(</a:t>
                </a:r>
                <a:r>
                  <a:rPr lang="en-US" altLang="zh-TW" i="1" dirty="0"/>
                  <a:t>t</a:t>
                </a:r>
                <a:r>
                  <a:rPr lang="en-US" altLang="zh-TW" dirty="0"/>
                  <a:t>) </a:t>
                </a:r>
                <a:r>
                  <a:rPr lang="en-US" altLang="zh-TW" dirty="0" smtClean="0"/>
                  <a:t>represents the </a:t>
                </a:r>
                <a:r>
                  <a:rPr lang="en-US" altLang="zh-TW" dirty="0"/>
                  <a:t>binary variable assuming value 1 if VM </a:t>
                </a:r>
                <a:r>
                  <a:rPr lang="en-US" altLang="zh-TW" i="1" dirty="0" err="1"/>
                  <a:t>i</a:t>
                </a:r>
                <a:r>
                  <a:rPr lang="en-US" altLang="zh-TW" i="1" dirty="0"/>
                  <a:t> </a:t>
                </a:r>
                <a:r>
                  <a:rPr lang="en-US" altLang="zh-TW" dirty="0"/>
                  <a:t>is </a:t>
                </a:r>
                <a:r>
                  <a:rPr lang="en-US" altLang="zh-TW" dirty="0" smtClean="0"/>
                  <a:t>relocated to a new position (i.e., </a:t>
                </a:r>
                <a:r>
                  <a:rPr lang="en-US" altLang="zh-TW" i="1" dirty="0" err="1" smtClean="0"/>
                  <a:t>x</a:t>
                </a:r>
                <a:r>
                  <a:rPr lang="en-US" altLang="zh-TW" sz="600" i="1" dirty="0" err="1" smtClean="0"/>
                  <a:t>ij</a:t>
                </a:r>
                <a:r>
                  <a:rPr lang="en-US" altLang="zh-TW" dirty="0" smtClean="0"/>
                  <a:t>(</a:t>
                </a:r>
                <a:r>
                  <a:rPr lang="en-US" altLang="zh-TW" i="1" dirty="0" smtClean="0"/>
                  <a:t>t</a:t>
                </a:r>
                <a:r>
                  <a:rPr lang="en-US" altLang="zh-TW" dirty="0" smtClean="0"/>
                  <a:t>) = </a:t>
                </a:r>
                <a:r>
                  <a:rPr lang="en-US" altLang="zh-TW" i="1" dirty="0" err="1" smtClean="0"/>
                  <a:t>x</a:t>
                </a:r>
                <a:r>
                  <a:rPr lang="en-US" altLang="zh-TW" sz="600" i="1" dirty="0" err="1" smtClean="0"/>
                  <a:t>ij</a:t>
                </a:r>
                <a:r>
                  <a:rPr lang="en-US" altLang="zh-TW" dirty="0" smtClean="0"/>
                  <a:t>(</a:t>
                </a:r>
                <a:r>
                  <a:rPr lang="en-US" altLang="zh-TW" i="1" dirty="0" smtClean="0"/>
                  <a:t>t − </a:t>
                </a:r>
                <a:r>
                  <a:rPr lang="en-US" altLang="zh-TW" dirty="0" smtClean="0"/>
                  <a:t>1) for some active host </a:t>
                </a:r>
                <a:r>
                  <a:rPr lang="en-US" altLang="zh-TW" i="1" dirty="0"/>
                  <a:t>j</a:t>
                </a:r>
                <a:r>
                  <a:rPr lang="en-US" altLang="zh-TW" dirty="0" smtClean="0"/>
                  <a:t>)</a:t>
                </a:r>
              </a:p>
              <a:p>
                <a:pPr lvl="1"/>
                <a:r>
                  <a:rPr lang="en-US" altLang="zh-TW" dirty="0" err="1" smtClean="0"/>
                  <a:t>maxRelocations</a:t>
                </a:r>
                <a:r>
                  <a:rPr lang="en-US" altLang="zh-TW" dirty="0" smtClean="0"/>
                  <a:t>: VM </a:t>
                </a:r>
                <a:r>
                  <a:rPr lang="en-US" altLang="zh-TW" dirty="0"/>
                  <a:t>relocations can introduce a </a:t>
                </a:r>
                <a:r>
                  <a:rPr lang="en-US" altLang="zh-TW" dirty="0" smtClean="0"/>
                  <a:t>significant overhead </a:t>
                </a:r>
                <a:r>
                  <a:rPr lang="en-US" altLang="zh-TW" dirty="0"/>
                  <a:t>in the network infrastructure and thus </a:t>
                </a:r>
                <a:r>
                  <a:rPr lang="en-US" altLang="zh-TW" dirty="0" smtClean="0"/>
                  <a:t>deteriorate the performance so we set a threshold</a:t>
                </a:r>
                <a:r>
                  <a:rPr lang="zh-TW" altLang="en-US" dirty="0" smtClean="0"/>
                  <a:t> ─ </a:t>
                </a:r>
                <a:r>
                  <a:rPr lang="en-US" altLang="zh-TW" dirty="0" err="1" smtClean="0"/>
                  <a:t>maxRelocations</a:t>
                </a:r>
                <a:endParaRPr lang="en-US" altLang="zh-TW" dirty="0" smtClean="0"/>
              </a:p>
              <a:p>
                <a:endParaRPr lang="zh-TW" altLang="en-US" dirty="0"/>
              </a:p>
            </p:txBody>
          </p:sp>
        </mc:Choice>
        <mc:Fallback xmlns="">
          <p:sp>
            <p:nvSpPr>
              <p:cNvPr id="3" name="內容版面配置區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3"/>
                <a:stretch>
                  <a:fillRect l="-1917" t="-2582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0792799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TW" dirty="0" smtClean="0"/>
              <a:t>Placement Optimization Goals</a:t>
            </a:r>
            <a:endParaRPr lang="zh-TW" alt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內容版面配置區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14:m>
                  <m:oMath xmlns:m="http://schemas.openxmlformats.org/officeDocument/2006/math">
                    <m:r>
                      <a:rPr lang="en-US" altLang="zh-TW" b="0" i="1" smtClean="0">
                        <a:latin typeface="Cambria Math"/>
                      </a:rPr>
                      <m:t>𝐴𝑅</m:t>
                    </m:r>
                    <m:d>
                      <m:dPr>
                        <m:ctrlPr>
                          <a:rPr lang="en-US" altLang="zh-TW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US" altLang="zh-TW" b="0" i="1" smtClean="0">
                            <a:latin typeface="Cambria Math"/>
                          </a:rPr>
                          <m:t>𝑡</m:t>
                        </m:r>
                      </m:e>
                    </m:d>
                    <m:r>
                      <a:rPr lang="en-US" altLang="zh-TW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altLang="zh-TW" i="1" smtClean="0">
                            <a:latin typeface="Cambria Math"/>
                          </a:rPr>
                        </m:ctrlPr>
                      </m:fPr>
                      <m:num>
                        <m:nary>
                          <m:naryPr>
                            <m:chr m:val="∑"/>
                            <m:supHide m:val="on"/>
                            <m:ctrlPr>
                              <a:rPr lang="zh-TW" altLang="en-US" i="1">
                                <a:latin typeface="Cambria Math"/>
                              </a:rPr>
                            </m:ctrlPr>
                          </m:naryPr>
                          <m:sub>
                            <m:r>
                              <a:rPr lang="en-US" altLang="zh-TW" i="1">
                                <a:latin typeface="Cambria Math"/>
                              </a:rPr>
                              <m:t>𝑖</m:t>
                            </m:r>
                            <m:r>
                              <a:rPr lang="zh-TW" altLang="en-US" i="1" dirty="0">
                                <a:latin typeface="Cambria Math"/>
                              </a:rPr>
                              <m:t>∈</m:t>
                            </m:r>
                            <m:r>
                              <a:rPr lang="en-US" altLang="zh-TW" i="1" dirty="0">
                                <a:latin typeface="Cambria Math"/>
                              </a:rPr>
                              <m:t>𝑎𝑐𝑡𝑖𝑣𝑒</m:t>
                            </m:r>
                            <m:r>
                              <a:rPr lang="en-US" altLang="zh-TW" i="1" dirty="0">
                                <a:latin typeface="Cambria Math"/>
                              </a:rPr>
                              <m:t>(</m:t>
                            </m:r>
                            <m:r>
                              <a:rPr lang="en-US" altLang="zh-TW" i="1" dirty="0">
                                <a:latin typeface="Cambria Math"/>
                              </a:rPr>
                              <m:t>𝑡</m:t>
                            </m:r>
                            <m:r>
                              <a:rPr lang="en-US" altLang="zh-TW" i="1" dirty="0">
                                <a:latin typeface="Cambria Math"/>
                              </a:rPr>
                              <m:t>)</m:t>
                            </m:r>
                          </m:sub>
                          <m:sup/>
                          <m:e>
                            <m:sSub>
                              <m:sSubPr>
                                <m:ctrlPr>
                                  <a:rPr lang="en-US" altLang="zh-TW" i="1">
                                    <a:latin typeface="Cambria Math"/>
                                  </a:rPr>
                                </m:ctrlPr>
                              </m:sSubPr>
                              <m:e>
                                <m:r>
                                  <a:rPr lang="en-US" altLang="zh-TW" i="1">
                                    <a:latin typeface="Cambria Math"/>
                                  </a:rPr>
                                  <m:t>𝑎</m:t>
                                </m:r>
                              </m:e>
                              <m:sub>
                                <m:r>
                                  <a:rPr lang="en-US" altLang="zh-TW" i="1">
                                    <a:latin typeface="Cambria Math"/>
                                  </a:rPr>
                                  <m:t>𝑖</m:t>
                                </m:r>
                              </m:sub>
                            </m:sSub>
                            <m:d>
                              <m:dPr>
                                <m:ctrlPr>
                                  <a:rPr lang="en-US" altLang="zh-TW" i="1">
                                    <a:latin typeface="Cambria Math"/>
                                  </a:rPr>
                                </m:ctrlPr>
                              </m:dPr>
                              <m:e>
                                <m:r>
                                  <a:rPr lang="en-US" altLang="zh-TW" i="1">
                                    <a:latin typeface="Cambria Math"/>
                                  </a:rPr>
                                  <m:t>𝑡</m:t>
                                </m:r>
                              </m:e>
                            </m:d>
                            <m:r>
                              <m:rPr>
                                <m:nor/>
                              </m:rPr>
                              <a:rPr lang="zh-TW" altLang="en-US" dirty="0"/>
                              <m:t> </m:t>
                            </m:r>
                          </m:e>
                        </m:nary>
                      </m:num>
                      <m:den>
                        <m:nary>
                          <m:naryPr>
                            <m:chr m:val="∑"/>
                            <m:supHide m:val="on"/>
                            <m:ctrlPr>
                              <a:rPr lang="zh-TW" altLang="en-US" i="1">
                                <a:latin typeface="Cambria Math"/>
                              </a:rPr>
                            </m:ctrlPr>
                          </m:naryPr>
                          <m:sub>
                            <m:r>
                              <a:rPr lang="en-US" altLang="zh-TW" i="1">
                                <a:latin typeface="Cambria Math"/>
                              </a:rPr>
                              <m:t>𝑖</m:t>
                            </m:r>
                            <m:r>
                              <a:rPr lang="zh-TW" altLang="en-US" i="1" dirty="0">
                                <a:latin typeface="Cambria Math"/>
                              </a:rPr>
                              <m:t>∈</m:t>
                            </m:r>
                            <m:r>
                              <a:rPr lang="en-US" altLang="zh-TW" i="1" dirty="0">
                                <a:latin typeface="Cambria Math"/>
                              </a:rPr>
                              <m:t>𝑎𝑐𝑡𝑖𝑣𝑒</m:t>
                            </m:r>
                            <m:r>
                              <a:rPr lang="en-US" altLang="zh-TW" i="1" dirty="0">
                                <a:latin typeface="Cambria Math"/>
                              </a:rPr>
                              <m:t>(</m:t>
                            </m:r>
                            <m:r>
                              <a:rPr lang="en-US" altLang="zh-TW" i="1" dirty="0">
                                <a:latin typeface="Cambria Math"/>
                              </a:rPr>
                              <m:t>𝑡</m:t>
                            </m:r>
                            <m:r>
                              <a:rPr lang="en-US" altLang="zh-TW" i="1" dirty="0">
                                <a:latin typeface="Cambria Math"/>
                              </a:rPr>
                              <m:t>)</m:t>
                            </m:r>
                          </m:sub>
                          <m:sup/>
                          <m:e>
                            <m:sSub>
                              <m:sSubPr>
                                <m:ctrlPr>
                                  <a:rPr lang="en-US" altLang="zh-TW" i="1">
                                    <a:latin typeface="Cambria Math"/>
                                  </a:rPr>
                                </m:ctrlPr>
                              </m:sSubPr>
                              <m:e>
                                <m:r>
                                  <a:rPr lang="en-US" altLang="zh-TW" b="0" i="1" smtClean="0">
                                    <a:latin typeface="Cambria Math"/>
                                  </a:rPr>
                                  <m:t>𝐷</m:t>
                                </m:r>
                              </m:e>
                              <m:sub>
                                <m:r>
                                  <a:rPr lang="en-US" altLang="zh-TW" i="1">
                                    <a:latin typeface="Cambria Math"/>
                                  </a:rPr>
                                  <m:t>𝑖</m:t>
                                </m:r>
                              </m:sub>
                            </m:sSub>
                            <m:d>
                              <m:dPr>
                                <m:ctrlPr>
                                  <a:rPr lang="en-US" altLang="zh-TW" i="1">
                                    <a:latin typeface="Cambria Math"/>
                                  </a:rPr>
                                </m:ctrlPr>
                              </m:dPr>
                              <m:e>
                                <m:r>
                                  <a:rPr lang="en-US" altLang="zh-TW" i="1">
                                    <a:latin typeface="Cambria Math"/>
                                  </a:rPr>
                                  <m:t>𝑡</m:t>
                                </m:r>
                              </m:e>
                            </m:d>
                            <m:r>
                              <m:rPr>
                                <m:nor/>
                              </m:rPr>
                              <a:rPr lang="zh-TW" altLang="en-US" dirty="0"/>
                              <m:t> </m:t>
                            </m:r>
                          </m:e>
                        </m:nary>
                      </m:den>
                    </m:f>
                  </m:oMath>
                </a14:m>
                <a:endParaRPr lang="en-US" altLang="zh-TW" dirty="0" smtClean="0"/>
              </a:p>
              <a:p>
                <a14:m>
                  <m:oMath xmlns:m="http://schemas.openxmlformats.org/officeDocument/2006/math">
                    <m:r>
                      <a:rPr lang="en-US" altLang="zh-TW" b="0" i="1" smtClean="0">
                        <a:latin typeface="Cambria Math"/>
                      </a:rPr>
                      <m:t>𝑅𝐶</m:t>
                    </m:r>
                    <m:d>
                      <m:dPr>
                        <m:ctrlPr>
                          <a:rPr lang="en-US" altLang="zh-TW" i="1">
                            <a:latin typeface="Cambria Math"/>
                          </a:rPr>
                        </m:ctrlPr>
                      </m:dPr>
                      <m:e>
                        <m:r>
                          <a:rPr lang="en-US" altLang="zh-TW" i="1">
                            <a:latin typeface="Cambria Math"/>
                          </a:rPr>
                          <m:t>𝑡</m:t>
                        </m:r>
                      </m:e>
                    </m:d>
                    <m:r>
                      <a:rPr lang="en-US" altLang="zh-TW" i="1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altLang="zh-TW" i="1">
                            <a:latin typeface="Cambria Math"/>
                          </a:rPr>
                        </m:ctrlPr>
                      </m:fPr>
                      <m:num>
                        <m:nary>
                          <m:naryPr>
                            <m:chr m:val="∑"/>
                            <m:supHide m:val="on"/>
                            <m:ctrlPr>
                              <a:rPr lang="zh-TW" altLang="en-US" i="1">
                                <a:latin typeface="Cambria Math"/>
                              </a:rPr>
                            </m:ctrlPr>
                          </m:naryPr>
                          <m:sub>
                            <m:r>
                              <a:rPr lang="en-US" altLang="zh-TW" i="1">
                                <a:latin typeface="Cambria Math"/>
                              </a:rPr>
                              <m:t>𝑖</m:t>
                            </m:r>
                            <m:r>
                              <a:rPr lang="zh-TW" altLang="en-US" i="1" dirty="0">
                                <a:latin typeface="Cambria Math"/>
                              </a:rPr>
                              <m:t>∈</m:t>
                            </m:r>
                            <m:r>
                              <a:rPr lang="en-US" altLang="zh-TW" i="1" dirty="0">
                                <a:latin typeface="Cambria Math"/>
                              </a:rPr>
                              <m:t>𝑎𝑐𝑡𝑖𝑣𝑒</m:t>
                            </m:r>
                            <m:r>
                              <a:rPr lang="en-US" altLang="zh-TW" i="1" dirty="0">
                                <a:latin typeface="Cambria Math"/>
                              </a:rPr>
                              <m:t>(</m:t>
                            </m:r>
                            <m:r>
                              <a:rPr lang="en-US" altLang="zh-TW" i="1" dirty="0">
                                <a:latin typeface="Cambria Math"/>
                              </a:rPr>
                              <m:t>𝑡</m:t>
                            </m:r>
                            <m:r>
                              <a:rPr lang="en-US" altLang="zh-TW" i="1" dirty="0">
                                <a:latin typeface="Cambria Math"/>
                              </a:rPr>
                              <m:t>)</m:t>
                            </m:r>
                          </m:sub>
                          <m:sup/>
                          <m:e>
                            <m:sSub>
                              <m:sSubPr>
                                <m:ctrlPr>
                                  <a:rPr lang="en-US" altLang="zh-TW" i="1">
                                    <a:latin typeface="Cambria Math"/>
                                  </a:rPr>
                                </m:ctrlPr>
                              </m:sSubPr>
                              <m:e>
                                <m:r>
                                  <a:rPr lang="en-US" altLang="zh-TW" b="0" i="1" smtClean="0">
                                    <a:latin typeface="Cambria Math"/>
                                  </a:rPr>
                                  <m:t>𝑟𝑒𝑙</m:t>
                                </m:r>
                              </m:e>
                              <m:sub>
                                <m:r>
                                  <a:rPr lang="en-US" altLang="zh-TW" i="1">
                                    <a:latin typeface="Cambria Math"/>
                                  </a:rPr>
                                  <m:t>𝑖</m:t>
                                </m:r>
                              </m:sub>
                            </m:sSub>
                            <m:d>
                              <m:dPr>
                                <m:ctrlPr>
                                  <a:rPr lang="en-US" altLang="zh-TW" i="1">
                                    <a:latin typeface="Cambria Math"/>
                                  </a:rPr>
                                </m:ctrlPr>
                              </m:dPr>
                              <m:e>
                                <m:r>
                                  <a:rPr lang="en-US" altLang="zh-TW" i="1">
                                    <a:latin typeface="Cambria Math"/>
                                  </a:rPr>
                                  <m:t>𝑡</m:t>
                                </m:r>
                              </m:e>
                            </m:d>
                            <m:r>
                              <m:rPr>
                                <m:nor/>
                              </m:rPr>
                              <a:rPr lang="zh-TW" altLang="en-US" dirty="0"/>
                              <m:t> </m:t>
                            </m:r>
                          </m:e>
                        </m:nary>
                      </m:num>
                      <m:den>
                        <m:r>
                          <a:rPr lang="en-US" altLang="zh-TW" b="0" i="1" dirty="0" smtClean="0">
                            <a:latin typeface="Cambria Math"/>
                          </a:rPr>
                          <m:t>𝑚𝑎𝑥𝑅𝑒𝑙𝑜𝑐𝑎𝑡𝑖𝑜𝑛𝑠</m:t>
                        </m:r>
                      </m:den>
                    </m:f>
                  </m:oMath>
                </a14:m>
                <a:endParaRPr lang="en-US" altLang="zh-TW" dirty="0" smtClean="0"/>
              </a:p>
              <a:p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altLang="zh-TW" b="0" i="0" smtClean="0">
                        <a:latin typeface="Cambria Math"/>
                      </a:rPr>
                      <m:t>L</m:t>
                    </m:r>
                    <m:r>
                      <a:rPr lang="en-US" altLang="zh-TW" b="0" i="1" smtClean="0">
                        <a:latin typeface="Cambria Math"/>
                      </a:rPr>
                      <m:t>𝐴</m:t>
                    </m:r>
                    <m:d>
                      <m:dPr>
                        <m:ctrlPr>
                          <a:rPr lang="en-US" altLang="zh-TW" i="1">
                            <a:latin typeface="Cambria Math"/>
                          </a:rPr>
                        </m:ctrlPr>
                      </m:dPr>
                      <m:e>
                        <m:r>
                          <a:rPr lang="en-US" altLang="zh-TW" i="1">
                            <a:latin typeface="Cambria Math"/>
                          </a:rPr>
                          <m:t>𝑡</m:t>
                        </m:r>
                      </m:e>
                    </m:d>
                    <m:r>
                      <a:rPr lang="en-US" altLang="zh-TW" i="1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altLang="zh-TW" i="1">
                            <a:latin typeface="Cambria Math"/>
                          </a:rPr>
                        </m:ctrlPr>
                      </m:fPr>
                      <m:num>
                        <m:nary>
                          <m:naryPr>
                            <m:chr m:val="∑"/>
                            <m:supHide m:val="on"/>
                            <m:ctrlPr>
                              <a:rPr lang="zh-TW" altLang="en-US" i="1">
                                <a:latin typeface="Cambria Math"/>
                              </a:rPr>
                            </m:ctrlPr>
                          </m:naryPr>
                          <m:sub>
                            <m:r>
                              <a:rPr lang="en-US" altLang="zh-TW" i="1">
                                <a:latin typeface="Cambria Math"/>
                              </a:rPr>
                              <m:t>𝑖</m:t>
                            </m:r>
                            <m:r>
                              <a:rPr lang="zh-TW" altLang="en-US" i="1" dirty="0">
                                <a:latin typeface="Cambria Math"/>
                              </a:rPr>
                              <m:t>∈</m:t>
                            </m:r>
                            <m:r>
                              <a:rPr lang="en-US" altLang="zh-TW" i="1" dirty="0">
                                <a:latin typeface="Cambria Math"/>
                              </a:rPr>
                              <m:t>𝑎𝑐𝑡𝑖𝑣𝑒</m:t>
                            </m:r>
                            <m:r>
                              <a:rPr lang="en-US" altLang="zh-TW" i="1" dirty="0">
                                <a:latin typeface="Cambria Math"/>
                              </a:rPr>
                              <m:t>(</m:t>
                            </m:r>
                            <m:r>
                              <a:rPr lang="en-US" altLang="zh-TW" i="1" dirty="0">
                                <a:latin typeface="Cambria Math"/>
                              </a:rPr>
                              <m:t>𝑡</m:t>
                            </m:r>
                            <m:r>
                              <a:rPr lang="en-US" altLang="zh-TW" i="1" dirty="0">
                                <a:latin typeface="Cambria Math"/>
                              </a:rPr>
                              <m:t>)</m:t>
                            </m:r>
                          </m:sub>
                          <m:sup/>
                          <m:e>
                            <m:sSub>
                              <m:sSubPr>
                                <m:ctrlPr>
                                  <a:rPr lang="en-US" altLang="zh-TW" i="1">
                                    <a:latin typeface="Cambria Math"/>
                                  </a:rPr>
                                </m:ctrlPr>
                              </m:sSubPr>
                              <m:e>
                                <m:r>
                                  <a:rPr lang="en-US" altLang="zh-TW" i="1">
                                    <a:latin typeface="Cambria Math"/>
                                  </a:rPr>
                                  <m:t>𝑎</m:t>
                                </m:r>
                              </m:e>
                              <m:sub>
                                <m:r>
                                  <a:rPr lang="en-US" altLang="zh-TW" i="1">
                                    <a:latin typeface="Cambria Math"/>
                                  </a:rPr>
                                  <m:t>𝑖</m:t>
                                </m:r>
                              </m:sub>
                            </m:sSub>
                            <m:r>
                              <a:rPr lang="en-US" altLang="zh-TW" b="0" i="1" smtClean="0">
                                <a:latin typeface="Cambria Math"/>
                              </a:rPr>
                              <m:t>∗</m:t>
                            </m:r>
                            <m:sSub>
                              <m:sSubPr>
                                <m:ctrlPr>
                                  <a:rPr lang="en-US" altLang="zh-TW" i="1" smtClean="0">
                                    <a:latin typeface="Cambria Math"/>
                                  </a:rPr>
                                </m:ctrlPr>
                              </m:sSubPr>
                              <m:e>
                                <m:r>
                                  <a:rPr lang="en-US" altLang="zh-TW" b="0" i="1" smtClean="0">
                                    <a:latin typeface="Cambria Math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en-US" altLang="zh-TW" b="0" i="1" smtClean="0">
                                    <a:latin typeface="Cambria Math"/>
                                  </a:rPr>
                                  <m:t>𝑗</m:t>
                                </m:r>
                                <m:r>
                                  <a:rPr lang="en-US" altLang="zh-TW" i="1">
                                    <a:latin typeface="Cambria Math"/>
                                  </a:rPr>
                                  <m:t>𝑖</m:t>
                                </m:r>
                              </m:sub>
                            </m:sSub>
                            <m:d>
                              <m:dPr>
                                <m:ctrlPr>
                                  <a:rPr lang="en-US" altLang="zh-TW" i="1">
                                    <a:latin typeface="Cambria Math"/>
                                  </a:rPr>
                                </m:ctrlPr>
                              </m:dPr>
                              <m:e>
                                <m:r>
                                  <a:rPr lang="en-US" altLang="zh-TW" i="1">
                                    <a:latin typeface="Cambria Math"/>
                                  </a:rPr>
                                  <m:t>𝑡</m:t>
                                </m:r>
                              </m:e>
                            </m:d>
                            <m:r>
                              <m:rPr>
                                <m:nor/>
                              </m:rPr>
                              <a:rPr lang="zh-TW" altLang="en-US" dirty="0"/>
                              <m:t> </m:t>
                            </m:r>
                          </m:e>
                        </m:nary>
                      </m:num>
                      <m:den>
                        <m:sSub>
                          <m:sSubPr>
                            <m:ctrlPr>
                              <a:rPr lang="en-US" altLang="zh-TW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altLang="zh-TW" i="1">
                                <a:latin typeface="Cambria Math"/>
                              </a:rPr>
                              <m:t>𝐶</m:t>
                            </m:r>
                          </m:e>
                          <m:sub>
                            <m:r>
                              <a:rPr lang="en-US" altLang="zh-TW" i="1">
                                <a:latin typeface="Cambria Math"/>
                              </a:rPr>
                              <m:t>𝑗𝐶𝑃𝑈</m:t>
                            </m:r>
                          </m:sub>
                        </m:sSub>
                      </m:den>
                    </m:f>
                  </m:oMath>
                </a14:m>
                <a:endParaRPr lang="en-US" altLang="zh-TW" dirty="0" smtClean="0"/>
              </a:p>
              <a:p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altLang="zh-TW" dirty="0">
                        <a:latin typeface="Cambria Math"/>
                      </a:rPr>
                      <m:t>L</m:t>
                    </m:r>
                    <m:r>
                      <a:rPr lang="en-US" altLang="zh-TW" b="0" i="1" dirty="0" smtClean="0">
                        <a:latin typeface="Cambria Math"/>
                      </a:rPr>
                      <m:t>𝐵</m:t>
                    </m:r>
                    <m:d>
                      <m:dPr>
                        <m:ctrlPr>
                          <a:rPr lang="en-US" altLang="zh-TW" b="0" i="1" dirty="0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US" altLang="zh-TW" b="0" i="1" dirty="0" smtClean="0">
                            <a:latin typeface="Cambria Math"/>
                          </a:rPr>
                          <m:t>𝑡</m:t>
                        </m:r>
                      </m:e>
                    </m:d>
                    <m:r>
                      <a:rPr lang="en-US" altLang="zh-TW" b="0" i="1" dirty="0" smtClean="0">
                        <a:latin typeface="Cambria Math"/>
                      </a:rPr>
                      <m:t>=</m:t>
                    </m:r>
                    <m:func>
                      <m:funcPr>
                        <m:ctrlPr>
                          <a:rPr lang="en-US" altLang="zh-TW" b="0" i="1" dirty="0" smtClean="0">
                            <a:latin typeface="Cambria Math"/>
                          </a:rPr>
                        </m:ctrlPr>
                      </m:funcPr>
                      <m:fName>
                        <m:limLow>
                          <m:limLowPr>
                            <m:ctrlPr>
                              <a:rPr lang="en-US" altLang="zh-TW" b="0" i="1" dirty="0" smtClean="0">
                                <a:latin typeface="Cambria Math"/>
                              </a:rPr>
                            </m:ctrlPr>
                          </m:limLowPr>
                          <m:e>
                            <m:r>
                              <m:rPr>
                                <m:sty m:val="p"/>
                              </m:rPr>
                              <a:rPr lang="en-US" altLang="zh-TW" b="0" i="0" dirty="0" smtClean="0">
                                <a:latin typeface="Cambria Math"/>
                              </a:rPr>
                              <m:t>max</m:t>
                            </m:r>
                          </m:e>
                          <m:lim>
                            <m:r>
                              <a:rPr lang="en-US" altLang="zh-TW" b="0" i="1" dirty="0" smtClean="0">
                                <a:latin typeface="Cambria Math"/>
                              </a:rPr>
                              <m:t>𝑗</m:t>
                            </m:r>
                            <m:r>
                              <a:rPr lang="zh-TW" altLang="en-US" i="1" dirty="0">
                                <a:latin typeface="Cambria Math"/>
                              </a:rPr>
                              <m:t>∈</m:t>
                            </m:r>
                            <m:r>
                              <a:rPr lang="en-US" altLang="zh-TW" b="0" i="1" dirty="0" smtClean="0">
                                <a:latin typeface="Cambria Math"/>
                              </a:rPr>
                              <m:t>h𝑜𝑠𝑡𝑠</m:t>
                            </m:r>
                            <m:r>
                              <a:rPr lang="en-US" altLang="zh-TW" i="1" dirty="0">
                                <a:latin typeface="Cambria Math"/>
                              </a:rPr>
                              <m:t>(</m:t>
                            </m:r>
                            <m:r>
                              <a:rPr lang="en-US" altLang="zh-TW" i="1" dirty="0">
                                <a:latin typeface="Cambria Math"/>
                              </a:rPr>
                              <m:t>𝑡</m:t>
                            </m:r>
                            <m:r>
                              <a:rPr lang="en-US" altLang="zh-TW" i="1" dirty="0">
                                <a:latin typeface="Cambria Math"/>
                              </a:rPr>
                              <m:t>)</m:t>
                            </m:r>
                          </m:lim>
                        </m:limLow>
                      </m:fName>
                      <m:e>
                        <m:d>
                          <m:dPr>
                            <m:begChr m:val="{"/>
                            <m:endChr m:val="}"/>
                            <m:ctrlPr>
                              <a:rPr lang="en-US" altLang="zh-TW" b="0" i="1" dirty="0" smtClean="0">
                                <a:latin typeface="Cambria Math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en-US" altLang="zh-TW" b="0" i="1" dirty="0" smtClean="0">
                                    <a:latin typeface="Cambria Math"/>
                                  </a:rPr>
                                </m:ctrlPr>
                              </m:sSubPr>
                              <m:e>
                                <m:r>
                                  <a:rPr lang="en-US" altLang="zh-TW" b="0" i="1" dirty="0" smtClean="0">
                                    <a:latin typeface="Cambria Math"/>
                                  </a:rPr>
                                  <m:t>𝐿𝐴</m:t>
                                </m:r>
                              </m:e>
                              <m:sub>
                                <m:r>
                                  <a:rPr lang="en-US" altLang="zh-TW" b="0" i="1" dirty="0" smtClean="0">
                                    <a:latin typeface="Cambria Math"/>
                                  </a:rPr>
                                  <m:t>𝑗</m:t>
                                </m:r>
                              </m:sub>
                            </m:sSub>
                            <m:d>
                              <m:dPr>
                                <m:ctrlPr>
                                  <a:rPr lang="en-US" altLang="zh-TW" b="0" i="1" dirty="0" smtClean="0">
                                    <a:latin typeface="Cambria Math"/>
                                  </a:rPr>
                                </m:ctrlPr>
                              </m:dPr>
                              <m:e>
                                <m:r>
                                  <a:rPr lang="en-US" altLang="zh-TW" b="0" i="1" dirty="0" smtClean="0">
                                    <a:latin typeface="Cambria Math"/>
                                  </a:rPr>
                                  <m:t>𝑡</m:t>
                                </m:r>
                              </m:e>
                            </m:d>
                          </m:e>
                        </m:d>
                        <m:r>
                          <a:rPr lang="en-US" altLang="zh-TW" b="0" i="1" dirty="0" smtClean="0">
                            <a:latin typeface="Cambria Math"/>
                          </a:rPr>
                          <m:t>−</m:t>
                        </m:r>
                        <m:func>
                          <m:funcPr>
                            <m:ctrlPr>
                              <a:rPr lang="en-US" altLang="zh-TW" i="1" dirty="0">
                                <a:latin typeface="Cambria Math"/>
                              </a:rPr>
                            </m:ctrlPr>
                          </m:funcPr>
                          <m:fName>
                            <m:limLow>
                              <m:limLowPr>
                                <m:ctrlPr>
                                  <a:rPr lang="en-US" altLang="zh-TW" i="1" dirty="0">
                                    <a:latin typeface="Cambria Math"/>
                                  </a:rPr>
                                </m:ctrlPr>
                              </m:limLowPr>
                              <m:e>
                                <m:r>
                                  <m:rPr>
                                    <m:sty m:val="p"/>
                                  </m:rPr>
                                  <a:rPr lang="en-US" altLang="zh-TW" b="0" i="0" dirty="0" smtClean="0">
                                    <a:latin typeface="Cambria Math"/>
                                  </a:rPr>
                                  <m:t>min</m:t>
                                </m:r>
                              </m:e>
                              <m:lim>
                                <m:r>
                                  <a:rPr lang="en-US" altLang="zh-TW" i="1" dirty="0">
                                    <a:latin typeface="Cambria Math"/>
                                  </a:rPr>
                                  <m:t>𝑗</m:t>
                                </m:r>
                                <m:r>
                                  <a:rPr lang="zh-TW" altLang="en-US" i="1" dirty="0">
                                    <a:latin typeface="Cambria Math"/>
                                  </a:rPr>
                                  <m:t>∈</m:t>
                                </m:r>
                                <m:r>
                                  <a:rPr lang="en-US" altLang="zh-TW" i="1" dirty="0">
                                    <a:latin typeface="Cambria Math"/>
                                  </a:rPr>
                                  <m:t>h𝑜𝑠𝑡𝑠</m:t>
                                </m:r>
                                <m:r>
                                  <a:rPr lang="en-US" altLang="zh-TW" i="1" dirty="0">
                                    <a:latin typeface="Cambria Math"/>
                                  </a:rPr>
                                  <m:t>(</m:t>
                                </m:r>
                                <m:r>
                                  <a:rPr lang="en-US" altLang="zh-TW" i="1" dirty="0">
                                    <a:latin typeface="Cambria Math"/>
                                  </a:rPr>
                                  <m:t>𝑡</m:t>
                                </m:r>
                                <m:r>
                                  <a:rPr lang="en-US" altLang="zh-TW" i="1" dirty="0">
                                    <a:latin typeface="Cambria Math"/>
                                  </a:rPr>
                                  <m:t>)</m:t>
                                </m:r>
                              </m:lim>
                            </m:limLow>
                          </m:fName>
                          <m:e>
                            <m:d>
                              <m:dPr>
                                <m:begChr m:val="{"/>
                                <m:endChr m:val="}"/>
                                <m:ctrlPr>
                                  <a:rPr lang="en-US" altLang="zh-TW" i="1" dirty="0">
                                    <a:latin typeface="Cambria Math"/>
                                  </a:rPr>
                                </m:ctrlPr>
                              </m:dPr>
                              <m:e>
                                <m:sSub>
                                  <m:sSubPr>
                                    <m:ctrlPr>
                                      <a:rPr lang="en-US" altLang="zh-TW" i="1" dirty="0">
                                        <a:latin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altLang="zh-TW" i="1" dirty="0">
                                        <a:latin typeface="Cambria Math"/>
                                      </a:rPr>
                                      <m:t>𝐿𝐴</m:t>
                                    </m:r>
                                  </m:e>
                                  <m:sub>
                                    <m:r>
                                      <a:rPr lang="en-US" altLang="zh-TW" i="1" dirty="0">
                                        <a:latin typeface="Cambria Math"/>
                                      </a:rPr>
                                      <m:t>𝑗</m:t>
                                    </m:r>
                                  </m:sub>
                                </m:sSub>
                                <m:d>
                                  <m:dPr>
                                    <m:ctrlPr>
                                      <a:rPr lang="en-US" altLang="zh-TW" i="1" dirty="0">
                                        <a:latin typeface="Cambria Math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altLang="zh-TW" i="1" dirty="0">
                                        <a:latin typeface="Cambria Math"/>
                                      </a:rPr>
                                      <m:t>𝑡</m:t>
                                    </m:r>
                                  </m:e>
                                </m:d>
                              </m:e>
                            </m:d>
                          </m:e>
                        </m:func>
                      </m:e>
                    </m:func>
                  </m:oMath>
                </a14:m>
                <a:endParaRPr lang="en-US" altLang="zh-TW" dirty="0" smtClean="0"/>
              </a:p>
              <a:p>
                <a:pPr lvl="1"/>
                <a:r>
                  <a:rPr lang="en-US" altLang="zh-TW" dirty="0"/>
                  <a:t>High values of </a:t>
                </a:r>
                <a:r>
                  <a:rPr lang="en-US" altLang="zh-TW" i="1" dirty="0"/>
                  <a:t>LB</a:t>
                </a:r>
                <a:r>
                  <a:rPr lang="en-US" altLang="zh-TW" dirty="0"/>
                  <a:t>(</a:t>
                </a:r>
                <a:r>
                  <a:rPr lang="en-US" altLang="zh-TW" i="1" dirty="0"/>
                  <a:t>t</a:t>
                </a:r>
                <a:r>
                  <a:rPr lang="en-US" altLang="zh-TW" dirty="0"/>
                  <a:t>) refer to unbalanced settings </a:t>
                </a:r>
                <a:r>
                  <a:rPr lang="en-US" altLang="zh-TW" dirty="0" smtClean="0"/>
                  <a:t>while a </a:t>
                </a:r>
                <a:r>
                  <a:rPr lang="en-US" altLang="zh-TW" dirty="0"/>
                  <a:t>value close to 0 indicates a good level of balancing.</a:t>
                </a:r>
                <a:endParaRPr lang="zh-TW" altLang="en-US" dirty="0"/>
              </a:p>
            </p:txBody>
          </p:sp>
        </mc:Choice>
        <mc:Fallback xmlns="">
          <p:sp>
            <p:nvSpPr>
              <p:cNvPr id="3" name="內容版面配置區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279695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Objective Function</a:t>
            </a:r>
            <a:endParaRPr lang="zh-TW" alt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內容版面配置區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14:m>
                  <m:oMath xmlns:m="http://schemas.openxmlformats.org/officeDocument/2006/math">
                    <m:r>
                      <a:rPr lang="en-US" altLang="zh-TW" b="0" i="1" smtClean="0">
                        <a:latin typeface="Cambria Math"/>
                      </a:rPr>
                      <m:t>𝑚𝑎𝑥𝑖𝑚𝑖𝑧𝑒</m:t>
                    </m:r>
                    <m:r>
                      <a:rPr lang="en-US" altLang="zh-TW" b="0" i="1" smtClean="0">
                        <a:latin typeface="Cambria Math"/>
                      </a:rPr>
                      <m:t> </m:t>
                    </m:r>
                    <m:sSub>
                      <m:sSubPr>
                        <m:ctrlPr>
                          <a:rPr lang="en-US" altLang="zh-TW" b="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zh-TW" altLang="en-US" b="0" i="1" smtClean="0">
                            <a:latin typeface="Cambria Math"/>
                          </a:rPr>
                          <m:t>𝛼</m:t>
                        </m:r>
                      </m:e>
                      <m:sub>
                        <m:r>
                          <a:rPr lang="en-US" altLang="zh-TW" b="0" i="1" smtClean="0">
                            <a:latin typeface="Cambria Math"/>
                          </a:rPr>
                          <m:t>1</m:t>
                        </m:r>
                      </m:sub>
                    </m:sSub>
                    <m:r>
                      <a:rPr lang="en-US" altLang="zh-TW" b="0" i="1" smtClean="0">
                        <a:latin typeface="Cambria Math"/>
                      </a:rPr>
                      <m:t>∗</m:t>
                    </m:r>
                    <m:r>
                      <a:rPr lang="en-US" altLang="zh-TW" b="0" i="1" smtClean="0">
                        <a:latin typeface="Cambria Math"/>
                      </a:rPr>
                      <m:t>𝐴𝑅</m:t>
                    </m:r>
                    <m:d>
                      <m:dPr>
                        <m:ctrlPr>
                          <a:rPr lang="en-US" altLang="zh-TW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US" altLang="zh-TW" b="0" i="1" smtClean="0">
                            <a:latin typeface="Cambria Math"/>
                          </a:rPr>
                          <m:t>𝑡</m:t>
                        </m:r>
                      </m:e>
                    </m:d>
                    <m:r>
                      <a:rPr lang="en-US" altLang="zh-TW" b="0" i="1" smtClean="0">
                        <a:latin typeface="Cambria Math"/>
                      </a:rPr>
                      <m:t>+</m:t>
                    </m:r>
                    <m:sSub>
                      <m:sSubPr>
                        <m:ctrlPr>
                          <a:rPr lang="en-US" altLang="zh-TW" i="1">
                            <a:latin typeface="Cambria Math"/>
                          </a:rPr>
                        </m:ctrlPr>
                      </m:sSubPr>
                      <m:e>
                        <m:r>
                          <a:rPr lang="zh-TW" altLang="en-US" i="1">
                            <a:latin typeface="Cambria Math"/>
                          </a:rPr>
                          <m:t>𝛼</m:t>
                        </m:r>
                      </m:e>
                      <m:sub>
                        <m:r>
                          <a:rPr lang="en-US" altLang="zh-TW" b="0" i="1" smtClean="0">
                            <a:latin typeface="Cambria Math"/>
                          </a:rPr>
                          <m:t>2</m:t>
                        </m:r>
                      </m:sub>
                    </m:sSub>
                    <m:r>
                      <a:rPr lang="en-US" altLang="zh-TW" b="0" i="0" smtClean="0">
                        <a:latin typeface="Cambria Math"/>
                      </a:rPr>
                      <m:t>∗</m:t>
                    </m:r>
                    <m:r>
                      <m:rPr>
                        <m:sty m:val="p"/>
                      </m:rPr>
                      <a:rPr lang="en-US" altLang="zh-TW" b="0" i="0" smtClean="0">
                        <a:latin typeface="Cambria Math"/>
                      </a:rPr>
                      <m:t>RC</m:t>
                    </m:r>
                    <m:d>
                      <m:dPr>
                        <m:ctrlPr>
                          <a:rPr lang="en-US" altLang="zh-TW" b="0" i="1" smtClean="0">
                            <a:latin typeface="Cambria Math"/>
                          </a:rPr>
                        </m:ctrlPr>
                      </m:dPr>
                      <m:e>
                        <m:r>
                          <m:rPr>
                            <m:sty m:val="p"/>
                          </m:rPr>
                          <a:rPr lang="en-US" altLang="zh-TW" b="0" i="0" smtClean="0">
                            <a:latin typeface="Cambria Math"/>
                          </a:rPr>
                          <m:t>t</m:t>
                        </m:r>
                      </m:e>
                    </m:d>
                    <m:r>
                      <a:rPr lang="en-US" altLang="zh-TW" b="0" i="0" smtClean="0">
                        <a:latin typeface="Cambria Math"/>
                      </a:rPr>
                      <m:t>+</m:t>
                    </m:r>
                    <m:sSub>
                      <m:sSubPr>
                        <m:ctrlPr>
                          <a:rPr lang="en-US" altLang="zh-TW" i="1">
                            <a:latin typeface="Cambria Math"/>
                          </a:rPr>
                        </m:ctrlPr>
                      </m:sSubPr>
                      <m:e>
                        <m:r>
                          <a:rPr lang="zh-TW" altLang="en-US" i="1">
                            <a:latin typeface="Cambria Math"/>
                          </a:rPr>
                          <m:t>𝛼</m:t>
                        </m:r>
                      </m:e>
                      <m:sub>
                        <m:r>
                          <a:rPr lang="en-US" altLang="zh-TW" b="0" i="1" smtClean="0">
                            <a:latin typeface="Cambria Math"/>
                          </a:rPr>
                          <m:t>3</m:t>
                        </m:r>
                      </m:sub>
                    </m:sSub>
                    <m:r>
                      <a:rPr lang="en-US" altLang="zh-TW" b="0" i="0" smtClean="0">
                        <a:latin typeface="Cambria Math"/>
                      </a:rPr>
                      <m:t>∗</m:t>
                    </m:r>
                    <m:r>
                      <m:rPr>
                        <m:sty m:val="p"/>
                      </m:rPr>
                      <a:rPr lang="en-US" altLang="zh-TW" b="0" i="0" smtClean="0">
                        <a:latin typeface="Cambria Math"/>
                      </a:rPr>
                      <m:t>LB</m:t>
                    </m:r>
                    <m:r>
                      <a:rPr lang="en-US" altLang="zh-TW" b="0" i="0" smtClean="0">
                        <a:latin typeface="Cambria Math"/>
                      </a:rPr>
                      <m:t>(</m:t>
                    </m:r>
                    <m:r>
                      <m:rPr>
                        <m:sty m:val="p"/>
                      </m:rPr>
                      <a:rPr lang="en-US" altLang="zh-TW" b="0" i="0" smtClean="0">
                        <a:latin typeface="Cambria Math"/>
                      </a:rPr>
                      <m:t>t</m:t>
                    </m:r>
                    <m:r>
                      <a:rPr lang="en-US" altLang="zh-TW" b="0" i="0" smtClean="0">
                        <a:latin typeface="Cambria Math"/>
                      </a:rPr>
                      <m:t>)</m:t>
                    </m:r>
                  </m:oMath>
                </a14:m>
                <a:endParaRPr lang="en-US" altLang="zh-TW" dirty="0" smtClean="0"/>
              </a:p>
              <a:p>
                <a:pPr lvl="1"/>
                <a:r>
                  <a:rPr lang="en-US" altLang="zh-TW" dirty="0"/>
                  <a:t>where </a:t>
                </a:r>
                <a:r>
                  <a:rPr lang="en-US" altLang="zh-TW" i="1" dirty="0"/>
                  <a:t>|α</a:t>
                </a:r>
                <a:r>
                  <a:rPr lang="en-US" altLang="zh-TW" sz="600" dirty="0"/>
                  <a:t>1</a:t>
                </a:r>
                <a:r>
                  <a:rPr lang="en-US" altLang="zh-TW" i="1" dirty="0"/>
                  <a:t>|  |α</a:t>
                </a:r>
                <a:r>
                  <a:rPr lang="en-US" altLang="zh-TW" sz="600" dirty="0"/>
                  <a:t>2</a:t>
                </a:r>
                <a:r>
                  <a:rPr lang="en-US" altLang="zh-TW" i="1" dirty="0"/>
                  <a:t>|  |α</a:t>
                </a:r>
                <a:r>
                  <a:rPr lang="en-US" altLang="zh-TW" sz="600" dirty="0"/>
                  <a:t>3</a:t>
                </a:r>
                <a:r>
                  <a:rPr lang="en-US" altLang="zh-TW" i="1" dirty="0"/>
                  <a:t>| </a:t>
                </a:r>
                <a:r>
                  <a:rPr lang="en-US" altLang="zh-TW" dirty="0"/>
                  <a:t>represents </a:t>
                </a:r>
                <a:r>
                  <a:rPr lang="en-US" altLang="zh-TW" dirty="0" smtClean="0"/>
                  <a:t>weights	among </a:t>
                </a:r>
                <a:r>
                  <a:rPr lang="en-US" altLang="zh-TW" dirty="0"/>
                  <a:t>components. Since the last two components </a:t>
                </a:r>
                <a:r>
                  <a:rPr lang="en-US" altLang="zh-TW" dirty="0" smtClean="0"/>
                  <a:t>should	be </a:t>
                </a:r>
                <a:r>
                  <a:rPr lang="en-US" altLang="zh-TW" dirty="0"/>
                  <a:t>minimized we impose that </a:t>
                </a:r>
                <a:r>
                  <a:rPr lang="en-US" altLang="zh-TW" i="1" dirty="0"/>
                  <a:t>α</a:t>
                </a:r>
                <a:r>
                  <a:rPr lang="en-US" altLang="zh-TW" sz="600" dirty="0"/>
                  <a:t>2</a:t>
                </a:r>
                <a:r>
                  <a:rPr lang="en-US" altLang="zh-TW" i="1" dirty="0"/>
                  <a:t>, α</a:t>
                </a:r>
                <a:r>
                  <a:rPr lang="en-US" altLang="zh-TW" sz="600" dirty="0"/>
                  <a:t>3 </a:t>
                </a:r>
                <a:r>
                  <a:rPr lang="en-US" altLang="zh-TW" i="1" dirty="0"/>
                  <a:t>&lt; </a:t>
                </a:r>
                <a:r>
                  <a:rPr lang="en-US" altLang="zh-TW" dirty="0"/>
                  <a:t>0.</a:t>
                </a:r>
                <a:endParaRPr lang="zh-TW" altLang="en-US" dirty="0"/>
              </a:p>
            </p:txBody>
          </p:sp>
        </mc:Choice>
        <mc:Fallback xmlns="">
          <p:sp>
            <p:nvSpPr>
              <p:cNvPr id="3" name="內容版面配置區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3"/>
                <a:stretch>
                  <a:fillRect t="-172" r="-750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19571554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TW" dirty="0"/>
              <a:t>T</a:t>
            </a:r>
            <a:r>
              <a:rPr lang="en-US" altLang="zh-TW" dirty="0" smtClean="0"/>
              <a:t>wo </a:t>
            </a:r>
            <a:r>
              <a:rPr lang="en-US" altLang="zh-TW" dirty="0"/>
              <a:t>P</a:t>
            </a:r>
            <a:r>
              <a:rPr lang="en-US" altLang="zh-TW" dirty="0" smtClean="0"/>
              <a:t>hases </a:t>
            </a:r>
            <a:r>
              <a:rPr lang="en-US" altLang="zh-TW" dirty="0"/>
              <a:t>for C</a:t>
            </a:r>
            <a:r>
              <a:rPr lang="en-US" altLang="zh-TW" dirty="0" smtClean="0"/>
              <a:t>loud Placement </a:t>
            </a:r>
            <a:r>
              <a:rPr lang="en-US" altLang="zh-TW" dirty="0"/>
              <a:t>O</a:t>
            </a:r>
            <a:r>
              <a:rPr lang="en-US" altLang="zh-TW" dirty="0" smtClean="0"/>
              <a:t>ptimization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b="1" dirty="0"/>
              <a:t>Continuous </a:t>
            </a:r>
            <a:r>
              <a:rPr lang="en-US" altLang="zh-TW" b="1" dirty="0" smtClean="0"/>
              <a:t>deployment</a:t>
            </a:r>
            <a:r>
              <a:rPr lang="en-US" altLang="zh-TW" dirty="0" smtClean="0"/>
              <a:t>:</a:t>
            </a:r>
            <a:r>
              <a:rPr lang="zh-TW" altLang="en-US" dirty="0" smtClean="0"/>
              <a:t> </a:t>
            </a:r>
            <a:r>
              <a:rPr lang="en-US" altLang="zh-TW" dirty="0" smtClean="0"/>
              <a:t>The </a:t>
            </a:r>
            <a:r>
              <a:rPr lang="en-US" altLang="zh-TW" dirty="0"/>
              <a:t>placement decisions </a:t>
            </a:r>
            <a:r>
              <a:rPr lang="en-US" altLang="zh-TW" dirty="0" smtClean="0"/>
              <a:t>deal</a:t>
            </a:r>
            <a:r>
              <a:rPr lang="zh-TW" altLang="en-US" dirty="0" smtClean="0"/>
              <a:t> </a:t>
            </a:r>
            <a:r>
              <a:rPr lang="en-US" altLang="zh-TW" dirty="0" smtClean="0"/>
              <a:t>only </a:t>
            </a:r>
            <a:r>
              <a:rPr lang="en-US" altLang="zh-TW" dirty="0"/>
              <a:t>with the mapping of newly arrived VMs to hosts</a:t>
            </a:r>
            <a:r>
              <a:rPr lang="en-US" altLang="zh-TW" dirty="0" smtClean="0"/>
              <a:t>.</a:t>
            </a:r>
          </a:p>
          <a:p>
            <a:pPr lvl="1"/>
            <a:r>
              <a:rPr lang="en-US" altLang="zh-TW" dirty="0"/>
              <a:t>Due to the high </a:t>
            </a:r>
            <a:r>
              <a:rPr lang="en-US" altLang="zh-TW" dirty="0" err="1"/>
              <a:t>responsivity</a:t>
            </a:r>
            <a:r>
              <a:rPr lang="en-US" altLang="zh-TW" dirty="0"/>
              <a:t> requirement, </a:t>
            </a:r>
            <a:r>
              <a:rPr lang="en-US" altLang="zh-TW" dirty="0" smtClean="0"/>
              <a:t>this phase </a:t>
            </a:r>
            <a:r>
              <a:rPr lang="en-US" altLang="zh-TW" dirty="0"/>
              <a:t>does not allow relocations </a:t>
            </a:r>
            <a:r>
              <a:rPr lang="en-US" altLang="zh-TW" dirty="0" smtClean="0"/>
              <a:t>of</a:t>
            </a:r>
            <a:r>
              <a:rPr lang="zh-TW" altLang="en-US" dirty="0" smtClean="0"/>
              <a:t> </a:t>
            </a:r>
            <a:r>
              <a:rPr lang="en-US" altLang="zh-TW" dirty="0" smtClean="0"/>
              <a:t>VMs</a:t>
            </a:r>
          </a:p>
          <a:p>
            <a:pPr marL="320040" lvl="1" indent="0">
              <a:buNone/>
            </a:pPr>
            <a:endParaRPr lang="en-US" altLang="zh-TW" dirty="0"/>
          </a:p>
          <a:p>
            <a:r>
              <a:rPr lang="en-US" altLang="zh-TW" b="1" dirty="0"/>
              <a:t>Ongoing </a:t>
            </a:r>
            <a:r>
              <a:rPr lang="en-US" altLang="zh-TW" b="1" dirty="0" smtClean="0"/>
              <a:t>optimization</a:t>
            </a:r>
            <a:r>
              <a:rPr lang="en-US" altLang="zh-TW" dirty="0" smtClean="0"/>
              <a:t>:</a:t>
            </a:r>
            <a:r>
              <a:rPr lang="zh-TW" altLang="en-US" dirty="0" smtClean="0"/>
              <a:t> </a:t>
            </a:r>
            <a:r>
              <a:rPr lang="en-US" altLang="zh-TW" dirty="0" smtClean="0"/>
              <a:t>periodically</a:t>
            </a:r>
            <a:r>
              <a:rPr lang="zh-TW" altLang="en-US" dirty="0" smtClean="0"/>
              <a:t> </a:t>
            </a:r>
            <a:r>
              <a:rPr lang="en-US" altLang="zh-TW" dirty="0" smtClean="0"/>
              <a:t>re-optimize </a:t>
            </a:r>
            <a:r>
              <a:rPr lang="en-US" altLang="zh-TW" dirty="0"/>
              <a:t>the placement also considering </a:t>
            </a:r>
            <a:r>
              <a:rPr lang="en-US" altLang="zh-TW" dirty="0" smtClean="0"/>
              <a:t>migration</a:t>
            </a:r>
            <a:r>
              <a:rPr lang="zh-TW" altLang="en-US" dirty="0" smtClean="0"/>
              <a:t> </a:t>
            </a:r>
            <a:r>
              <a:rPr lang="en-US" altLang="zh-TW" dirty="0" smtClean="0"/>
              <a:t>of VMs</a:t>
            </a:r>
          </a:p>
          <a:p>
            <a:pPr lvl="1"/>
            <a:r>
              <a:rPr lang="en-US" altLang="zh-TW" dirty="0" smtClean="0"/>
              <a:t>long </a:t>
            </a:r>
            <a:r>
              <a:rPr lang="en-US" altLang="zh-TW" dirty="0"/>
              <a:t>periods using a </a:t>
            </a:r>
            <a:r>
              <a:rPr lang="en-US" altLang="zh-TW" dirty="0" smtClean="0"/>
              <a:t>continuous</a:t>
            </a:r>
            <a:r>
              <a:rPr lang="zh-TW" altLang="en-US" dirty="0" smtClean="0"/>
              <a:t> </a:t>
            </a:r>
            <a:r>
              <a:rPr lang="en-US" altLang="zh-TW" dirty="0" smtClean="0"/>
              <a:t>deployment </a:t>
            </a:r>
            <a:r>
              <a:rPr lang="en-US" altLang="zh-TW" dirty="0"/>
              <a:t>setting might bring the infrastructure to </a:t>
            </a:r>
            <a:r>
              <a:rPr lang="en-US" altLang="zh-TW" dirty="0" smtClean="0"/>
              <a:t>a</a:t>
            </a:r>
            <a:r>
              <a:rPr lang="zh-TW" altLang="en-US" dirty="0" smtClean="0"/>
              <a:t> </a:t>
            </a:r>
            <a:r>
              <a:rPr lang="en-US" altLang="zh-TW" dirty="0" smtClean="0"/>
              <a:t>sub-optimal </a:t>
            </a:r>
            <a:r>
              <a:rPr lang="en-US" altLang="zh-TW" dirty="0"/>
              <a:t>state which is far from the optimization goal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79740050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TW" dirty="0" smtClean="0"/>
              <a:t>Demand Risk Score (scoring function for algorithm)</a:t>
            </a:r>
            <a:endParaRPr lang="zh-TW" alt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內容版面配置區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14:m>
                  <m:oMath xmlns:m="http://schemas.openxmlformats.org/officeDocument/2006/math">
                    <m:r>
                      <a:rPr lang="en-US" altLang="zh-TW" b="0" i="1" smtClean="0">
                        <a:latin typeface="Cambria Math"/>
                      </a:rPr>
                      <m:t>𝐷𝑅</m:t>
                    </m:r>
                    <m:d>
                      <m:dPr>
                        <m:ctrlPr>
                          <a:rPr lang="en-US" altLang="zh-TW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US" altLang="zh-TW" b="0" i="1" smtClean="0">
                            <a:latin typeface="Cambria Math"/>
                          </a:rPr>
                          <m:t>h</m:t>
                        </m:r>
                        <m:r>
                          <a:rPr lang="en-US" altLang="zh-TW" b="0" i="1" smtClean="0">
                            <a:latin typeface="Cambria Math"/>
                          </a:rPr>
                          <m:t>,</m:t>
                        </m:r>
                        <m:r>
                          <a:rPr lang="en-US" altLang="zh-TW" b="0" i="1" smtClean="0">
                            <a:latin typeface="Cambria Math"/>
                          </a:rPr>
                          <m:t>𝑉</m:t>
                        </m:r>
                        <m:r>
                          <a:rPr lang="en-US" altLang="zh-TW" b="0" i="1" smtClean="0">
                            <a:latin typeface="Cambria Math"/>
                          </a:rPr>
                          <m:t>,</m:t>
                        </m:r>
                        <m:r>
                          <a:rPr lang="en-US" altLang="zh-TW" b="0" i="1" smtClean="0">
                            <a:latin typeface="Cambria Math"/>
                          </a:rPr>
                          <m:t>𝑡</m:t>
                        </m:r>
                      </m:e>
                    </m:d>
                    <m:r>
                      <a:rPr lang="en-US" altLang="zh-TW" b="0" i="1" smtClean="0">
                        <a:latin typeface="Cambria Math"/>
                      </a:rPr>
                      <m:t>=</m:t>
                    </m:r>
                    <m:nary>
                      <m:naryPr>
                        <m:chr m:val="∑"/>
                        <m:limLoc m:val="subSup"/>
                        <m:ctrlPr>
                          <a:rPr lang="en-US" altLang="zh-TW" b="0" i="1" smtClean="0">
                            <a:latin typeface="Cambria Math"/>
                          </a:rPr>
                        </m:ctrlPr>
                      </m:naryPr>
                      <m:sub>
                        <m:r>
                          <m:rPr>
                            <m:brk m:alnAt="25"/>
                          </m:rPr>
                          <a:rPr lang="en-US" altLang="zh-TW" b="0" i="1" smtClean="0">
                            <a:latin typeface="Cambria Math"/>
                          </a:rPr>
                          <m:t>𝑡</m:t>
                        </m:r>
                        <m:r>
                          <a:rPr lang="en-US" altLang="zh-TW" b="0" i="1" smtClean="0">
                            <a:latin typeface="Cambria Math"/>
                          </a:rPr>
                          <m:t>=</m:t>
                        </m:r>
                        <m:r>
                          <a:rPr lang="en-US" altLang="zh-TW" b="0" i="1" smtClean="0">
                            <a:latin typeface="Cambria Math"/>
                          </a:rPr>
                          <m:t>𝑇</m:t>
                        </m:r>
                        <m:r>
                          <a:rPr lang="en-US" altLang="zh-TW" b="0" i="1" smtClean="0">
                            <a:latin typeface="Cambria Math"/>
                          </a:rPr>
                          <m:t>−</m:t>
                        </m:r>
                        <m:r>
                          <a:rPr lang="en-US" altLang="zh-TW" b="0" i="1" smtClean="0">
                            <a:latin typeface="Cambria Math"/>
                          </a:rPr>
                          <m:t>𝑇𝑀</m:t>
                        </m:r>
                      </m:sub>
                      <m:sup>
                        <m:r>
                          <a:rPr lang="en-US" altLang="zh-TW" b="0" i="1" smtClean="0">
                            <a:latin typeface="Cambria Math"/>
                          </a:rPr>
                          <m:t>𝑇</m:t>
                        </m:r>
                      </m:sup>
                      <m:e>
                        <m:nary>
                          <m:naryPr>
                            <m:chr m:val="∑"/>
                            <m:limLoc m:val="subSup"/>
                            <m:supHide m:val="on"/>
                            <m:ctrlPr>
                              <a:rPr lang="en-US" altLang="zh-TW" i="1">
                                <a:latin typeface="Cambria Math"/>
                              </a:rPr>
                            </m:ctrlPr>
                          </m:naryPr>
                          <m:sub>
                            <m:r>
                              <m:rPr>
                                <m:brk m:alnAt="9"/>
                              </m:rPr>
                              <a:rPr lang="en-US" altLang="zh-TW" i="1">
                                <a:latin typeface="Cambria Math"/>
                              </a:rPr>
                              <m:t>𝑙</m:t>
                            </m:r>
                            <m:r>
                              <a:rPr lang="en-US" altLang="zh-TW" i="1">
                                <a:latin typeface="Cambria Math"/>
                                <a:ea typeface="Cambria Math"/>
                              </a:rPr>
                              <m:t>∈</m:t>
                            </m:r>
                            <m:r>
                              <a:rPr lang="en-US" altLang="zh-TW" i="1">
                                <a:latin typeface="Cambria Math"/>
                                <a:ea typeface="Cambria Math"/>
                              </a:rPr>
                              <m:t>𝑉</m:t>
                            </m:r>
                          </m:sub>
                          <m:sup/>
                          <m:e>
                            <m:sSub>
                              <m:sSubPr>
                                <m:ctrlPr>
                                  <a:rPr lang="en-US" altLang="zh-TW" i="1">
                                    <a:latin typeface="Cambria Math"/>
                                  </a:rPr>
                                </m:ctrlPr>
                              </m:sSubPr>
                              <m:e>
                                <m:r>
                                  <a:rPr lang="en-US" altLang="zh-TW" i="1">
                                    <a:latin typeface="Cambria Math"/>
                                  </a:rPr>
                                  <m:t>𝑑</m:t>
                                </m:r>
                              </m:e>
                              <m:sub>
                                <m:r>
                                  <a:rPr lang="en-US" altLang="zh-TW" i="1">
                                    <a:latin typeface="Cambria Math"/>
                                  </a:rPr>
                                  <m:t>𝑙</m:t>
                                </m:r>
                              </m:sub>
                            </m:sSub>
                            <m:r>
                              <a:rPr lang="en-US" altLang="zh-TW" i="1">
                                <a:latin typeface="Cambria Math"/>
                              </a:rPr>
                              <m:t>(</m:t>
                            </m:r>
                            <m:r>
                              <a:rPr lang="en-US" altLang="zh-TW" i="1">
                                <a:latin typeface="Cambria Math"/>
                              </a:rPr>
                              <m:t>𝑡</m:t>
                            </m:r>
                            <m:r>
                              <a:rPr lang="en-US" altLang="zh-TW" i="1">
                                <a:latin typeface="Cambria Math"/>
                              </a:rPr>
                              <m:t>)/</m:t>
                            </m:r>
                            <m:sSub>
                              <m:sSubPr>
                                <m:ctrlPr>
                                  <a:rPr lang="en-US" altLang="zh-TW" i="1">
                                    <a:latin typeface="Cambria Math"/>
                                  </a:rPr>
                                </m:ctrlPr>
                              </m:sSubPr>
                              <m:e>
                                <m:r>
                                  <a:rPr lang="en-US" altLang="zh-TW" i="1">
                                    <a:latin typeface="Cambria Math"/>
                                  </a:rPr>
                                  <m:t>𝐶</m:t>
                                </m:r>
                              </m:e>
                              <m:sub>
                                <m:r>
                                  <a:rPr lang="en-US" altLang="zh-TW" i="1">
                                    <a:latin typeface="Cambria Math"/>
                                  </a:rPr>
                                  <m:t>h𝐶𝑃𝑈</m:t>
                                </m:r>
                              </m:sub>
                            </m:sSub>
                          </m:e>
                        </m:nary>
                      </m:e>
                    </m:nary>
                  </m:oMath>
                </a14:m>
                <a:endParaRPr lang="en-US" altLang="zh-TW" dirty="0" smtClean="0"/>
              </a:p>
              <a:p>
                <a:pPr lvl="1"/>
                <a:r>
                  <a:rPr lang="en-US" altLang="zh-TW" dirty="0"/>
                  <a:t>CPU demand for each virtual </a:t>
                </a:r>
                <a:r>
                  <a:rPr lang="en-US" altLang="zh-TW" dirty="0" smtClean="0"/>
                  <a:t>machine deployed </a:t>
                </a:r>
                <a:r>
                  <a:rPr lang="en-US" altLang="zh-TW" dirty="0"/>
                  <a:t>in the cloud </a:t>
                </a:r>
                <a:r>
                  <a:rPr lang="en-US" altLang="zh-TW" dirty="0" smtClean="0"/>
                  <a:t>infrastructure can </a:t>
                </a:r>
                <a:r>
                  <a:rPr lang="en-US" altLang="zh-TW" dirty="0"/>
                  <a:t>be </a:t>
                </a:r>
                <a:r>
                  <a:rPr lang="en-US" altLang="zh-TW" dirty="0" smtClean="0"/>
                  <a:t>easily obtained </a:t>
                </a:r>
                <a:r>
                  <a:rPr lang="en-US" altLang="zh-TW" dirty="0"/>
                  <a:t>with common monitoring tools</a:t>
                </a:r>
                <a:endParaRPr lang="en-US" altLang="zh-TW" dirty="0" smtClean="0"/>
              </a:p>
              <a:p>
                <a:endParaRPr lang="zh-TW" altLang="en-US" dirty="0"/>
              </a:p>
            </p:txBody>
          </p:sp>
        </mc:Choice>
        <mc:Fallback xmlns="">
          <p:sp>
            <p:nvSpPr>
              <p:cNvPr id="3" name="內容版面配置區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3"/>
                <a:stretch>
                  <a:fillRect t="-13597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026" name="Picture 2" descr="C:\Users\smonion\Desktop\graduation\present paper\1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640" y="4005064"/>
            <a:ext cx="6294710" cy="28529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8816156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透視圖">
  <a:themeElements>
    <a:clrScheme name="透視圖">
      <a:dk1>
        <a:sysClr val="windowText" lastClr="000000"/>
      </a:dk1>
      <a:lt1>
        <a:sysClr val="window" lastClr="FFFFFF"/>
      </a:lt1>
      <a:dk2>
        <a:srgbClr val="283138"/>
      </a:dk2>
      <a:lt2>
        <a:srgbClr val="FF8600"/>
      </a:lt2>
      <a:accent1>
        <a:srgbClr val="838D9B"/>
      </a:accent1>
      <a:accent2>
        <a:srgbClr val="D2610C"/>
      </a:accent2>
      <a:accent3>
        <a:srgbClr val="80716A"/>
      </a:accent3>
      <a:accent4>
        <a:srgbClr val="94147C"/>
      </a:accent4>
      <a:accent5>
        <a:srgbClr val="5D5AD2"/>
      </a:accent5>
      <a:accent6>
        <a:srgbClr val="6F6C7D"/>
      </a:accent6>
      <a:hlink>
        <a:srgbClr val="6187E3"/>
      </a:hlink>
      <a:folHlink>
        <a:srgbClr val="7B8EB8"/>
      </a:folHlink>
    </a:clrScheme>
    <a:fontScheme name="Office 古典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透視圖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alpha val="100000"/>
                <a:satMod val="160000"/>
                <a:lumMod val="105000"/>
              </a:schemeClr>
            </a:gs>
            <a:gs pos="41000">
              <a:schemeClr val="phClr">
                <a:tint val="57000"/>
                <a:satMod val="180000"/>
                <a:lumMod val="99000"/>
              </a:schemeClr>
            </a:gs>
            <a:gs pos="100000">
              <a:schemeClr val="phClr">
                <a:tint val="80000"/>
                <a:satMod val="200000"/>
                <a:lumMod val="104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6000"/>
                <a:satMod val="130000"/>
                <a:lumMod val="114000"/>
              </a:schemeClr>
            </a:gs>
            <a:gs pos="60000">
              <a:schemeClr val="phClr">
                <a:tint val="100000"/>
                <a:satMod val="106000"/>
                <a:lumMod val="110000"/>
              </a:schemeClr>
            </a:gs>
            <a:gs pos="100000">
              <a:schemeClr val="phClr"/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47625" dist="38100" dir="5400000" sy="98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woPt" dir="br">
              <a:rot lat="0" lon="0" rev="8700000"/>
            </a:lightRig>
          </a:scene3d>
          <a:sp3d prstMaterial="matte">
            <a:bevelT w="25400" h="53975"/>
          </a:sp3d>
        </a:effectStyle>
        <a:effectStyle>
          <a:effectLst>
            <a:reflection blurRad="12700" stA="24000" endPos="28000" dist="50800" dir="5400000" sy="-100000" rotWithShape="0"/>
          </a:effectLst>
          <a:scene3d>
            <a:camera prst="orthographicFront">
              <a:rot lat="0" lon="0" rev="0"/>
            </a:camera>
            <a:lightRig rig="threePt" dir="t">
              <a:rot lat="0" lon="0" rev="4800000"/>
            </a:lightRig>
          </a:scene3d>
          <a:sp3d>
            <a:bevelT w="69850" h="3175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80000"/>
                <a:satMod val="100000"/>
                <a:lumMod val="100000"/>
              </a:schemeClr>
            </a:gs>
            <a:gs pos="65000">
              <a:schemeClr val="phClr">
                <a:tint val="100000"/>
                <a:shade val="95000"/>
                <a:satMod val="100000"/>
                <a:lumMod val="100000"/>
              </a:schemeClr>
            </a:gs>
            <a:gs pos="100000">
              <a:schemeClr val="phClr">
                <a:tint val="88000"/>
                <a:shade val="100000"/>
                <a:satMod val="400000"/>
                <a:lumMod val="1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  <a:satMod val="90000"/>
              </a:schemeClr>
              <a:schemeClr val="phClr">
                <a:shade val="92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Perspective</Template>
  <TotalTime>346</TotalTime>
  <Words>1382</Words>
  <Application>Microsoft Office PowerPoint</Application>
  <PresentationFormat>如螢幕大小 (4:3)</PresentationFormat>
  <Paragraphs>113</Paragraphs>
  <Slides>15</Slides>
  <Notes>14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15</vt:i4>
      </vt:variant>
    </vt:vector>
  </HeadingPairs>
  <TitlesOfParts>
    <vt:vector size="16" baseType="lpstr">
      <vt:lpstr>透視圖</vt:lpstr>
      <vt:lpstr>VM Placement Strategies for Cloud Scenarios</vt:lpstr>
      <vt:lpstr>Motivation</vt:lpstr>
      <vt:lpstr>Compare with previous works</vt:lpstr>
      <vt:lpstr>Placement Problem Formulation</vt:lpstr>
      <vt:lpstr>Placement Problem Formulation(cont.)</vt:lpstr>
      <vt:lpstr>Placement Optimization Goals</vt:lpstr>
      <vt:lpstr>Objective Function</vt:lpstr>
      <vt:lpstr>Two Phases for Cloud Placement Optimization</vt:lpstr>
      <vt:lpstr>Demand Risk Score (scoring function for algorithm)</vt:lpstr>
      <vt:lpstr>Heuristic Algorithm</vt:lpstr>
      <vt:lpstr>Heuristic  Algorithm(cont.)</vt:lpstr>
      <vt:lpstr>Evaluation (experiment setting)</vt:lpstr>
      <vt:lpstr>Evaluation</vt:lpstr>
      <vt:lpstr>Evaluation(results)</vt:lpstr>
      <vt:lpstr>Evaluation(results)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VM Placement Strategies for Cloud Scenarios</dc:title>
  <dc:creator>smonion</dc:creator>
  <cp:lastModifiedBy>smonion</cp:lastModifiedBy>
  <cp:revision>116</cp:revision>
  <dcterms:created xsi:type="dcterms:W3CDTF">2013-04-09T19:02:07Z</dcterms:created>
  <dcterms:modified xsi:type="dcterms:W3CDTF">2013-04-10T01:34:27Z</dcterms:modified>
</cp:coreProperties>
</file>