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03" autoAdjust="0"/>
  </p:normalViewPr>
  <p:slideViewPr>
    <p:cSldViewPr>
      <p:cViewPr>
        <p:scale>
          <a:sx n="100" d="100"/>
          <a:sy n="100" d="100"/>
        </p:scale>
        <p:origin x="-194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4931F-9D0D-47E6-AA6E-D37C8F4490E6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3F7FE-FC7E-43A8-8EF3-7A5BD1CAB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25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目的就是為了幫</a:t>
            </a:r>
            <a:r>
              <a:rPr lang="en-US" altLang="zh-TW" dirty="0" smtClean="0"/>
              <a:t>cloud</a:t>
            </a:r>
            <a:r>
              <a:rPr lang="en-US" altLang="zh-TW" baseline="0" dirty="0" smtClean="0"/>
              <a:t> provider</a:t>
            </a:r>
            <a:r>
              <a:rPr lang="zh-TW" altLang="en-US" baseline="0" dirty="0" smtClean="0"/>
              <a:t>省錢 所以創造了新的</a:t>
            </a:r>
            <a:r>
              <a:rPr lang="en-US" altLang="zh-TW" baseline="0" dirty="0" err="1" smtClean="0"/>
              <a:t>vm</a:t>
            </a:r>
            <a:r>
              <a:rPr lang="en-US" altLang="zh-TW" baseline="0" dirty="0" smtClean="0"/>
              <a:t> placement</a:t>
            </a:r>
            <a:r>
              <a:rPr lang="zh-TW" altLang="en-US" baseline="0" dirty="0" smtClean="0"/>
              <a:t>方法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493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先找出最糟糕的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也就是</a:t>
            </a:r>
            <a:r>
              <a:rPr lang="en-US" altLang="zh-TW" dirty="0" smtClean="0"/>
              <a:t>demand risk </a:t>
            </a:r>
            <a:r>
              <a:rPr lang="zh-TW" altLang="en-US" dirty="0" smtClean="0"/>
              <a:t>最大的</a:t>
            </a:r>
            <a:r>
              <a:rPr lang="en-US" altLang="zh-TW" dirty="0" smtClean="0"/>
              <a:t>Host)</a:t>
            </a:r>
          </a:p>
          <a:p>
            <a:endParaRPr lang="en-US" altLang="zh-TW" dirty="0" smtClean="0"/>
          </a:p>
          <a:p>
            <a:r>
              <a:rPr lang="zh-TW" altLang="en-US" baseline="0" dirty="0" smtClean="0"/>
              <a:t>然後測量在這個</a:t>
            </a:r>
            <a:r>
              <a:rPr lang="en-US" altLang="zh-TW" baseline="0" dirty="0" smtClean="0"/>
              <a:t>host</a:t>
            </a:r>
            <a:r>
              <a:rPr lang="zh-TW" altLang="en-US" baseline="0" dirty="0" smtClean="0"/>
              <a:t>上所有</a:t>
            </a:r>
            <a:r>
              <a:rPr lang="en-US" altLang="zh-TW" baseline="0" dirty="0" smtClean="0"/>
              <a:t>VM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migrate</a:t>
            </a:r>
            <a:r>
              <a:rPr lang="zh-TW" altLang="en-US" baseline="0" dirty="0" smtClean="0"/>
              <a:t>到每台機器會得到的</a:t>
            </a:r>
            <a:r>
              <a:rPr lang="en-US" altLang="zh-TW" baseline="0" dirty="0" smtClean="0"/>
              <a:t>migration score </a:t>
            </a:r>
          </a:p>
          <a:p>
            <a:r>
              <a:rPr lang="zh-TW" altLang="en-US" baseline="0" dirty="0" smtClean="0"/>
              <a:t>再把</a:t>
            </a:r>
            <a:r>
              <a:rPr lang="en-US" altLang="zh-TW" baseline="0" dirty="0" smtClean="0"/>
              <a:t>migration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score</a:t>
            </a:r>
            <a:r>
              <a:rPr lang="zh-TW" altLang="en-US" baseline="0" dirty="0" smtClean="0"/>
              <a:t>最大的</a:t>
            </a:r>
            <a:r>
              <a:rPr lang="en-US" altLang="zh-TW" baseline="0" dirty="0" err="1" smtClean="0"/>
              <a:t>vm</a:t>
            </a:r>
            <a:r>
              <a:rPr lang="zh-TW" altLang="en-US" baseline="0" dirty="0" smtClean="0"/>
              <a:t>移動到相對應的</a:t>
            </a:r>
            <a:r>
              <a:rPr lang="en-US" altLang="zh-TW" baseline="0" dirty="0" smtClean="0"/>
              <a:t>HOST</a:t>
            </a:r>
            <a:r>
              <a:rPr lang="zh-TW" altLang="en-US" baseline="0" dirty="0" smtClean="0"/>
              <a:t>上頭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923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他說因為有很多實際的系統都告訴我們他們的</a:t>
            </a:r>
            <a:r>
              <a:rPr lang="en-US" altLang="zh-TW" dirty="0" smtClean="0"/>
              <a:t>workload</a:t>
            </a:r>
            <a:r>
              <a:rPr lang="zh-TW" altLang="en-US" dirty="0" smtClean="0"/>
              <a:t>呈現</a:t>
            </a:r>
            <a:r>
              <a:rPr lang="en-US" altLang="zh-TW" dirty="0" smtClean="0"/>
              <a:t>poison distribution</a:t>
            </a:r>
            <a:r>
              <a:rPr lang="zh-TW" altLang="en-US" dirty="0" smtClean="0"/>
              <a:t>的特性 所以他就把</a:t>
            </a:r>
            <a:r>
              <a:rPr lang="en-US" altLang="zh-TW" dirty="0" smtClean="0"/>
              <a:t>VM</a:t>
            </a:r>
            <a:r>
              <a:rPr lang="zh-TW" altLang="en-US" dirty="0" smtClean="0"/>
              <a:t>的</a:t>
            </a:r>
            <a:r>
              <a:rPr lang="en-US" altLang="zh-TW" dirty="0" smtClean="0"/>
              <a:t>input stream model</a:t>
            </a:r>
            <a:r>
              <a:rPr lang="zh-TW" altLang="en-US" dirty="0" smtClean="0"/>
              <a:t>成三個</a:t>
            </a:r>
            <a:r>
              <a:rPr lang="en-US" altLang="zh-TW" dirty="0" smtClean="0"/>
              <a:t>Poisson </a:t>
            </a:r>
            <a:r>
              <a:rPr lang="zh-TW" altLang="en-US" dirty="0" smtClean="0"/>
              <a:t>機率分布</a:t>
            </a:r>
            <a:endParaRPr lang="en-US" altLang="zh-TW" smtClean="0"/>
          </a:p>
          <a:p>
            <a:r>
              <a:rPr lang="zh-TW" altLang="en-US" smtClean="0"/>
              <a:t>分</a:t>
            </a:r>
            <a:r>
              <a:rPr lang="zh-TW" altLang="en-US" dirty="0" smtClean="0"/>
              <a:t>別是</a:t>
            </a:r>
            <a:r>
              <a:rPr lang="en-US" altLang="zh-TW" dirty="0" smtClean="0"/>
              <a:t>1.</a:t>
            </a:r>
            <a:r>
              <a:rPr lang="zh-TW" altLang="en-US" dirty="0" smtClean="0"/>
              <a:t>兩個</a:t>
            </a:r>
            <a:r>
              <a:rPr lang="en-US" altLang="zh-TW" dirty="0" smtClean="0"/>
              <a:t>request</a:t>
            </a:r>
            <a:r>
              <a:rPr lang="zh-TW" altLang="en-US" dirty="0" smtClean="0"/>
              <a:t>到達的時間，</a:t>
            </a:r>
            <a:r>
              <a:rPr lang="en-US" altLang="zh-TW" dirty="0" smtClean="0"/>
              <a:t>2.</a:t>
            </a:r>
            <a:r>
              <a:rPr lang="zh-TW" altLang="en-US" dirty="0" smtClean="0"/>
              <a:t>有多少新的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要加進來 跟 </a:t>
            </a:r>
            <a:r>
              <a:rPr lang="en-US" altLang="zh-TW" dirty="0" smtClean="0"/>
              <a:t>3.</a:t>
            </a:r>
            <a:r>
              <a:rPr lang="zh-TW" altLang="en-US" dirty="0" smtClean="0"/>
              <a:t>每個</a:t>
            </a:r>
            <a:r>
              <a:rPr lang="en-US" altLang="zh-TW" dirty="0" smtClean="0"/>
              <a:t>request</a:t>
            </a:r>
            <a:r>
              <a:rPr lang="zh-TW" altLang="en-US" dirty="0" smtClean="0"/>
              <a:t>的</a:t>
            </a:r>
            <a:r>
              <a:rPr lang="en-US" altLang="zh-TW" dirty="0" smtClean="0"/>
              <a:t>lifetime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然後實驗中的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跟</a:t>
            </a:r>
            <a:r>
              <a:rPr lang="en-US" altLang="zh-TW" dirty="0" smtClean="0"/>
              <a:t>VM</a:t>
            </a:r>
            <a:r>
              <a:rPr lang="zh-TW" altLang="en-US" dirty="0" smtClean="0"/>
              <a:t>的</a:t>
            </a:r>
            <a:r>
              <a:rPr lang="en-US" altLang="zh-TW" dirty="0" smtClean="0"/>
              <a:t>setting</a:t>
            </a:r>
            <a:r>
              <a:rPr lang="zh-TW" altLang="en-US" dirty="0" smtClean="0"/>
              <a:t>則是隨機的從</a:t>
            </a:r>
            <a:r>
              <a:rPr lang="en-US" altLang="zh-TW" dirty="0" smtClean="0"/>
              <a:t>TABLE</a:t>
            </a:r>
            <a:r>
              <a:rPr lang="zh-TW" altLang="en-US" dirty="0" smtClean="0"/>
              <a:t>中挑出來的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25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426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(CPU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指的是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DATACENTER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的負載量  越大自然越難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statisfied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Downward spikes in the figure corresponds to ongoing optimizations having the effect to reduce the score due to VM migrations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圖裡面會突然往下掉是因為在作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migration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的關係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Differently from the CPLEX engine, BSP takes advantage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historical demand traces by co-locating complementary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VMs into the same physical machine.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他們的方法會比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CPLEX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好的原因是因為  除了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以外，他們還根據過去的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 trace(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也是用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Poisson distribution)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把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使用率是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complementary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的放在一起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274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207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過去也有很多</a:t>
            </a:r>
            <a:r>
              <a:rPr lang="en-US" altLang="zh-TW" dirty="0" err="1" smtClean="0"/>
              <a:t>vm</a:t>
            </a:r>
            <a:r>
              <a:rPr lang="en-US" altLang="zh-TW" dirty="0" smtClean="0"/>
              <a:t> placement</a:t>
            </a:r>
            <a:r>
              <a:rPr lang="zh-TW" altLang="en-US" dirty="0" smtClean="0"/>
              <a:t>的方法，但是過去都是直接研究那些特性的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放在一起會比較好，都沒有考慮到</a:t>
            </a:r>
            <a:r>
              <a:rPr lang="en-US" altLang="zh-TW" dirty="0" smtClean="0"/>
              <a:t>VM</a:t>
            </a:r>
            <a:r>
              <a:rPr lang="zh-TW" altLang="en-US" dirty="0" smtClean="0"/>
              <a:t>是一種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他會有進來跟離開的問題，這篇</a:t>
            </a:r>
            <a:r>
              <a:rPr lang="en-US" altLang="zh-TW" dirty="0" smtClean="0"/>
              <a:t>PAPER</a:t>
            </a:r>
            <a:r>
              <a:rPr lang="zh-TW" altLang="en-US" dirty="0" smtClean="0"/>
              <a:t>主要就是在研究這個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008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TW" dirty="0" smtClean="0"/>
              <a:t>It</a:t>
            </a:r>
            <a:r>
              <a:rPr lang="en-US" altLang="zh-TW" baseline="0" dirty="0" smtClean="0"/>
              <a:t> means each VM served by one Host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It means all VM’s requirements cannot exceed</a:t>
            </a:r>
            <a:r>
              <a:rPr lang="en-US" altLang="zh-TW" baseline="0" dirty="0" smtClean="0"/>
              <a:t> than host capacity</a:t>
            </a:r>
          </a:p>
          <a:p>
            <a:pPr marL="228600" indent="-228600">
              <a:buAutoNum type="arabicPeriod"/>
            </a:pPr>
            <a:r>
              <a:rPr lang="zh-TW" altLang="en-US" dirty="0" smtClean="0"/>
              <a:t>實際</a:t>
            </a:r>
            <a:r>
              <a:rPr lang="en-US" altLang="zh-TW" dirty="0" smtClean="0"/>
              <a:t>allocate</a:t>
            </a:r>
            <a:r>
              <a:rPr lang="zh-TW" altLang="en-US" dirty="0" smtClean="0"/>
              <a:t>給</a:t>
            </a:r>
            <a:r>
              <a:rPr lang="en-US" altLang="zh-TW" dirty="0" smtClean="0"/>
              <a:t>VM</a:t>
            </a:r>
            <a:r>
              <a:rPr lang="zh-TW" altLang="en-US" dirty="0" smtClean="0"/>
              <a:t>的總和也不能超過</a:t>
            </a:r>
            <a:r>
              <a:rPr lang="en-US" altLang="zh-TW" dirty="0" smtClean="0"/>
              <a:t>Capacity (CPU</a:t>
            </a:r>
            <a:r>
              <a:rPr lang="zh-TW" altLang="en-US" dirty="0" smtClean="0"/>
              <a:t>為例子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95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baseline="0" dirty="0" smtClean="0"/>
              <a:t>最低需求 </a:t>
            </a:r>
            <a:r>
              <a:rPr lang="en-US" altLang="zh-TW" baseline="0" dirty="0" smtClean="0"/>
              <a:t>&lt;=</a:t>
            </a:r>
            <a:r>
              <a:rPr lang="zh-TW" altLang="en-US" baseline="0" dirty="0" smtClean="0"/>
              <a:t> 目前被</a:t>
            </a:r>
            <a:r>
              <a:rPr lang="en-US" altLang="zh-TW" baseline="0" dirty="0" smtClean="0"/>
              <a:t>ALLOCATE &lt;=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HOST</a:t>
            </a:r>
            <a:r>
              <a:rPr lang="zh-TW" altLang="en-US" baseline="0" dirty="0" smtClean="0"/>
              <a:t>有的資源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需要做</a:t>
            </a:r>
            <a:r>
              <a:rPr lang="en-US" altLang="zh-TW" dirty="0" smtClean="0"/>
              <a:t>migrate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數量不能大於</a:t>
            </a:r>
            <a:r>
              <a:rPr lang="en-US" altLang="zh-TW" dirty="0" err="1" smtClean="0"/>
              <a:t>maxRelocations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02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目前被</a:t>
            </a:r>
            <a:r>
              <a:rPr lang="en-US" altLang="zh-TW" dirty="0" smtClean="0"/>
              <a:t>allocate</a:t>
            </a:r>
            <a:r>
              <a:rPr lang="zh-TW" altLang="en-US" dirty="0" smtClean="0"/>
              <a:t>到的資源 和 需要的資源比例 也就是被完全服務到的百分比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要</a:t>
            </a:r>
            <a:r>
              <a:rPr lang="en-US" altLang="zh-TW" dirty="0" smtClean="0"/>
              <a:t>migrate</a:t>
            </a:r>
            <a:r>
              <a:rPr lang="zh-TW" altLang="en-US" dirty="0" smtClean="0"/>
              <a:t>的數量 和 總共可以</a:t>
            </a:r>
            <a:r>
              <a:rPr lang="en-US" altLang="zh-TW" dirty="0" smtClean="0"/>
              <a:t>migrate</a:t>
            </a:r>
            <a:r>
              <a:rPr lang="zh-TW" altLang="en-US" dirty="0" smtClean="0"/>
              <a:t>的最大數量比例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某台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CPU</a:t>
            </a:r>
            <a:r>
              <a:rPr lang="zh-TW" altLang="en-US" dirty="0" smtClean="0"/>
              <a:t>使用率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找出</a:t>
            </a:r>
            <a:r>
              <a:rPr lang="en-US" altLang="zh-TW" dirty="0" smtClean="0"/>
              <a:t>host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CPU</a:t>
            </a:r>
            <a:r>
              <a:rPr lang="zh-TW" altLang="en-US" baseline="0" dirty="0" smtClean="0"/>
              <a:t>使用率最高的扣掉最低的 </a:t>
            </a:r>
            <a:r>
              <a:rPr lang="en-US" altLang="zh-TW" baseline="0" dirty="0" smtClean="0"/>
              <a:t>Value</a:t>
            </a:r>
            <a:r>
              <a:rPr lang="zh-TW" altLang="en-US" baseline="0" dirty="0" smtClean="0"/>
              <a:t>越大代表 越</a:t>
            </a:r>
            <a:r>
              <a:rPr lang="en-US" altLang="zh-TW" baseline="0" dirty="0" smtClean="0"/>
              <a:t>unbalance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78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AR</a:t>
            </a:r>
            <a:r>
              <a:rPr lang="zh-TW" altLang="en-US" dirty="0" smtClean="0"/>
              <a:t>指的是被完全服務的比率 所以越大越好</a:t>
            </a:r>
            <a:endParaRPr lang="en-US" altLang="zh-TW" dirty="0" smtClean="0"/>
          </a:p>
          <a:p>
            <a:r>
              <a:rPr lang="en-US" altLang="zh-TW" dirty="0" smtClean="0"/>
              <a:t>RC</a:t>
            </a:r>
            <a:r>
              <a:rPr lang="zh-TW" altLang="en-US" dirty="0" smtClean="0"/>
              <a:t>是</a:t>
            </a:r>
            <a:r>
              <a:rPr lang="en-US" altLang="zh-TW" dirty="0" smtClean="0"/>
              <a:t>relocation</a:t>
            </a:r>
            <a:r>
              <a:rPr lang="zh-TW" altLang="en-US" dirty="0" smtClean="0"/>
              <a:t>的比例 所以越小越好</a:t>
            </a:r>
            <a:endParaRPr lang="en-US" altLang="zh-TW" dirty="0" smtClean="0"/>
          </a:p>
          <a:p>
            <a:r>
              <a:rPr lang="en-US" altLang="zh-TW" dirty="0" smtClean="0"/>
              <a:t>LB</a:t>
            </a:r>
            <a:r>
              <a:rPr lang="zh-TW" altLang="en-US" dirty="0" smtClean="0"/>
              <a:t>是</a:t>
            </a:r>
            <a:r>
              <a:rPr lang="en-US" altLang="zh-TW" dirty="0" smtClean="0"/>
              <a:t>unbalance</a:t>
            </a:r>
            <a:r>
              <a:rPr lang="zh-TW" altLang="en-US" dirty="0" smtClean="0"/>
              <a:t>的比例也是越小越好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441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如果每次有</a:t>
            </a:r>
            <a:r>
              <a:rPr lang="en-US" altLang="zh-TW" dirty="0" smtClean="0"/>
              <a:t>VM</a:t>
            </a:r>
            <a:r>
              <a:rPr lang="zh-TW" altLang="en-US" dirty="0" smtClean="0"/>
              <a:t>近來都去考慮要不要做全盤的</a:t>
            </a:r>
            <a:r>
              <a:rPr lang="en-US" altLang="zh-TW" dirty="0" smtClean="0"/>
              <a:t>migration</a:t>
            </a:r>
            <a:r>
              <a:rPr lang="zh-TW" altLang="en-US" dirty="0" smtClean="0"/>
              <a:t>會花很長的時間  所以第一種方法先不考慮做任何</a:t>
            </a:r>
            <a:r>
              <a:rPr lang="en-US" altLang="zh-TW" dirty="0" smtClean="0"/>
              <a:t>migrate</a:t>
            </a:r>
            <a:r>
              <a:rPr lang="zh-TW" altLang="en-US" dirty="0" smtClean="0"/>
              <a:t>的動作 只針對近來的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去選擇最好的</a:t>
            </a:r>
            <a:r>
              <a:rPr lang="en-US" altLang="zh-TW" dirty="0" smtClean="0"/>
              <a:t>HOST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但是如果時間越來越長，進來和離開的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數量越來越多，會讓整個</a:t>
            </a:r>
            <a:r>
              <a:rPr lang="en-US" altLang="zh-TW" dirty="0" smtClean="0"/>
              <a:t>VM</a:t>
            </a:r>
            <a:r>
              <a:rPr lang="zh-TW" altLang="en-US" dirty="0" smtClean="0"/>
              <a:t>配置的情況變成不是</a:t>
            </a:r>
            <a:r>
              <a:rPr lang="en-US" altLang="zh-TW" dirty="0" smtClean="0"/>
              <a:t>optimal</a:t>
            </a:r>
            <a:r>
              <a:rPr lang="zh-TW" altLang="en-US" dirty="0" smtClean="0"/>
              <a:t>的狀態，所以他們設了一個週期去做</a:t>
            </a:r>
            <a:r>
              <a:rPr lang="en-US" altLang="zh-TW" dirty="0" smtClean="0"/>
              <a:t>migration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39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在同一個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上 在一個時間單位</a:t>
            </a:r>
            <a:r>
              <a:rPr lang="en-US" altLang="zh-TW" dirty="0" smtClean="0"/>
              <a:t>™</a:t>
            </a:r>
            <a:r>
              <a:rPr lang="zh-TW" altLang="en-US" dirty="0" smtClean="0"/>
              <a:t> 所有</a:t>
            </a:r>
            <a:r>
              <a:rPr lang="en-US" altLang="zh-TW" dirty="0" smtClean="0"/>
              <a:t>VM</a:t>
            </a:r>
            <a:r>
              <a:rPr lang="zh-TW" altLang="en-US" dirty="0" smtClean="0"/>
              <a:t>的總需求量 除以 這個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有的</a:t>
            </a:r>
            <a:r>
              <a:rPr lang="en-US" altLang="zh-TW" dirty="0" smtClean="0"/>
              <a:t>CPU</a:t>
            </a:r>
            <a:r>
              <a:rPr lang="zh-TW" altLang="en-US" dirty="0" smtClean="0"/>
              <a:t>量 叫做</a:t>
            </a:r>
            <a:r>
              <a:rPr lang="en-US" altLang="zh-TW" dirty="0" smtClean="0"/>
              <a:t>demand risk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46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先把所有要新加入的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們</a:t>
            </a:r>
            <a:r>
              <a:rPr lang="en-US" altLang="zh-TW" dirty="0" smtClean="0"/>
              <a:t> </a:t>
            </a:r>
            <a:r>
              <a:rPr lang="zh-TW" altLang="en-US" dirty="0" smtClean="0"/>
              <a:t>依據 需求量由大到小排列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然後找出新的</a:t>
            </a:r>
            <a:r>
              <a:rPr lang="en-US" altLang="zh-TW" dirty="0" smtClean="0"/>
              <a:t>VM</a:t>
            </a:r>
            <a:r>
              <a:rPr lang="zh-TW" altLang="en-US" dirty="0" smtClean="0"/>
              <a:t>加入哪一台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會有最小的</a:t>
            </a:r>
            <a:r>
              <a:rPr lang="en-US" altLang="zh-TW" dirty="0" smtClean="0"/>
              <a:t>demand</a:t>
            </a:r>
            <a:r>
              <a:rPr lang="en-US" altLang="zh-TW" baseline="0" dirty="0" smtClean="0"/>
              <a:t> risk</a:t>
            </a:r>
            <a:r>
              <a:rPr lang="zh-TW" altLang="en-US" baseline="0" dirty="0" smtClean="0"/>
              <a:t>去做分配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F7FE-FC7E-43A8-8EF3-7A5BD1CAB15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4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VM Placement Strategies for Cloud </a:t>
            </a:r>
            <a:r>
              <a:rPr lang="en-US" altLang="zh-TW" dirty="0" smtClean="0"/>
              <a:t>Scenarios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mtClean="0"/>
              <a:t>CLOUD </a:t>
            </a:r>
            <a:r>
              <a:rPr lang="en-US" altLang="zh-TW" smtClean="0"/>
              <a:t>2012</a:t>
            </a:r>
            <a:r>
              <a:rPr lang="en-US" altLang="zh-TW" dirty="0" smtClean="0"/>
              <a:t>					</a:t>
            </a:r>
          </a:p>
          <a:p>
            <a:endParaRPr lang="en-US" altLang="zh-TW" dirty="0"/>
          </a:p>
          <a:p>
            <a:r>
              <a:rPr lang="en-US" altLang="zh-TW" dirty="0" smtClean="0"/>
              <a:t>					</a:t>
            </a:r>
            <a:r>
              <a:rPr lang="en-US" altLang="zh-TW" dirty="0" err="1" smtClean="0"/>
              <a:t>Hua</a:t>
            </a:r>
            <a:r>
              <a:rPr lang="en-US" altLang="zh-TW" dirty="0" smtClean="0"/>
              <a:t>-Jun 4/10/2013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646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Heuristic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/>
              <a:t>Continuous </a:t>
            </a:r>
            <a:r>
              <a:rPr lang="en-US" altLang="zh-TW" i="1" dirty="0" smtClean="0"/>
              <a:t>deployment</a:t>
            </a:r>
          </a:p>
        </p:txBody>
      </p:sp>
      <p:pic>
        <p:nvPicPr>
          <p:cNvPr id="2050" name="Picture 2" descr="C:\Users\smonion\Desktop\graduation\present paper\alg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89040"/>
            <a:ext cx="5381626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49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154097"/>
          </a:xfrm>
        </p:spPr>
        <p:txBody>
          <a:bodyPr/>
          <a:lstStyle/>
          <a:p>
            <a:r>
              <a:rPr lang="en-US" altLang="zh-TW" dirty="0"/>
              <a:t>Heuristic </a:t>
            </a:r>
            <a:r>
              <a:rPr lang="en-US" altLang="zh-TW" dirty="0" smtClean="0"/>
              <a:t> Algorithm(cont.)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04305"/>
            <a:ext cx="7315200" cy="3539527"/>
          </a:xfrm>
        </p:spPr>
        <p:txBody>
          <a:bodyPr/>
          <a:lstStyle/>
          <a:p>
            <a:r>
              <a:rPr lang="en-US" altLang="zh-TW" i="1" dirty="0"/>
              <a:t>Ongoing optimization</a:t>
            </a:r>
            <a:endParaRPr lang="zh-TW" altLang="en-US" dirty="0"/>
          </a:p>
        </p:txBody>
      </p:sp>
      <p:pic>
        <p:nvPicPr>
          <p:cNvPr id="3074" name="Picture 2" descr="C:\Users\smonion\Desktop\graduation\present paper\al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33475"/>
            <a:ext cx="533400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2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15200" cy="1154097"/>
          </a:xfrm>
        </p:spPr>
        <p:txBody>
          <a:bodyPr/>
          <a:lstStyle/>
          <a:p>
            <a:r>
              <a:rPr lang="en-US" altLang="zh-TW" dirty="0" smtClean="0"/>
              <a:t>Evaluation (</a:t>
            </a:r>
            <a:r>
              <a:rPr lang="en-US" altLang="zh-TW" dirty="0"/>
              <a:t>e</a:t>
            </a:r>
            <a:r>
              <a:rPr lang="en-US" altLang="zh-TW" dirty="0" smtClean="0"/>
              <a:t>xperiment setting)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196752"/>
            <a:ext cx="7315200" cy="3539527"/>
          </a:xfrm>
        </p:spPr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input stream of VMs is modeled with three </a:t>
            </a:r>
            <a:r>
              <a:rPr lang="en-US" altLang="zh-TW" dirty="0" smtClean="0"/>
              <a:t>probabilistic distributions (</a:t>
            </a:r>
            <a:r>
              <a:rPr lang="en-US" altLang="zh-TW" dirty="0"/>
              <a:t>P</a:t>
            </a:r>
            <a:r>
              <a:rPr lang="en-US" altLang="zh-TW" dirty="0" smtClean="0"/>
              <a:t>oisson distributions)</a:t>
            </a:r>
          </a:p>
          <a:p>
            <a:pPr lvl="1"/>
            <a:r>
              <a:rPr lang="en-US" altLang="zh-TW" dirty="0" smtClean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 inter-arrival time of deploy requests,</a:t>
            </a:r>
          </a:p>
          <a:p>
            <a:pPr lvl="1"/>
            <a:r>
              <a:rPr lang="en-US" altLang="zh-TW" dirty="0"/>
              <a:t>(ii) deploy size (i.e., number of VMs in the deploy request),</a:t>
            </a:r>
          </a:p>
          <a:p>
            <a:pPr lvl="1"/>
            <a:r>
              <a:rPr lang="en-US" altLang="zh-TW" dirty="0" smtClean="0"/>
              <a:t>(iii</a:t>
            </a:r>
            <a:r>
              <a:rPr lang="en-US" altLang="zh-TW" dirty="0"/>
              <a:t>) </a:t>
            </a:r>
            <a:r>
              <a:rPr lang="en-US" altLang="zh-TW" dirty="0" smtClean="0"/>
              <a:t>duration of each deploy request (i.e., lifetime)</a:t>
            </a:r>
          </a:p>
          <a:p>
            <a:r>
              <a:rPr lang="en-US" altLang="zh-TW" dirty="0"/>
              <a:t>Each experiment configuration of hosts/VMs were chosen randomly from these tables</a:t>
            </a:r>
          </a:p>
          <a:p>
            <a:pPr marL="45720" indent="0">
              <a:buNone/>
            </a:pPr>
            <a:endParaRPr lang="zh-TW" altLang="en-US" dirty="0"/>
          </a:p>
        </p:txBody>
      </p:sp>
      <p:pic>
        <p:nvPicPr>
          <p:cNvPr id="4098" name="Picture 2" descr="C:\Users\smonion\Desktop\graduation\present paper\host con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81" y="3717032"/>
            <a:ext cx="37719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monion\Desktop\graduation\present paper\vm con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35" y="5013176"/>
            <a:ext cx="52959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5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Coefficient: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=100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2=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=−10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altLang="zh-TW" b="0" dirty="0" smtClean="0"/>
              </a:p>
              <a:p>
                <a:pPr lvl="1"/>
                <a:r>
                  <a:rPr lang="en-US" altLang="zh-TW" b="0" dirty="0" err="1" smtClean="0"/>
                  <a:t>maxRelocations</a:t>
                </a:r>
                <a:r>
                  <a:rPr lang="en-US" altLang="zh-TW" b="0" dirty="0" smtClean="0"/>
                  <a:t>=4</a:t>
                </a:r>
              </a:p>
              <a:p>
                <a:pPr lvl="1"/>
                <a:r>
                  <a:rPr lang="en-US" altLang="zh-TW" dirty="0" smtClean="0"/>
                  <a:t>TM = 100 time instants</a:t>
                </a:r>
              </a:p>
              <a:p>
                <a:pPr lvl="1"/>
                <a:r>
                  <a:rPr lang="en-US" altLang="zh-TW" dirty="0" smtClean="0"/>
                  <a:t>Ongoing optimization cycle: 25 time instants</a:t>
                </a:r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8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0138" y="3414"/>
            <a:ext cx="7315200" cy="1154097"/>
          </a:xfrm>
        </p:spPr>
        <p:txBody>
          <a:bodyPr/>
          <a:lstStyle/>
          <a:p>
            <a:r>
              <a:rPr lang="en-US" altLang="zh-TW" dirty="0" smtClean="0"/>
              <a:t>Evaluation(results)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9" y="1124744"/>
            <a:ext cx="7315200" cy="3539527"/>
          </a:xfrm>
        </p:spPr>
        <p:txBody>
          <a:bodyPr/>
          <a:lstStyle/>
          <a:p>
            <a:pPr marL="45720" indent="0">
              <a:buNone/>
            </a:pPr>
            <a:endParaRPr lang="en-US" altLang="zh-TW" dirty="0" smtClean="0"/>
          </a:p>
          <a:p>
            <a:pPr marL="45720" indent="0">
              <a:buNone/>
            </a:pPr>
            <a:endParaRPr lang="zh-TW" altLang="en-US" dirty="0"/>
          </a:p>
        </p:txBody>
      </p:sp>
      <p:pic>
        <p:nvPicPr>
          <p:cNvPr id="5122" name="Picture 2" descr="C:\Users\smonion\Desktop\graduation\present paper\resul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7" y="1484783"/>
            <a:ext cx="9119713" cy="531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3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154097"/>
          </a:xfrm>
        </p:spPr>
        <p:txBody>
          <a:bodyPr/>
          <a:lstStyle/>
          <a:p>
            <a:r>
              <a:rPr lang="en-US" altLang="zh-TW" dirty="0" smtClean="0"/>
              <a:t>Evaluation(</a:t>
            </a:r>
            <a:r>
              <a:rPr lang="en-US" altLang="zh-TW" dirty="0"/>
              <a:t>results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019" y="1124744"/>
            <a:ext cx="7315200" cy="3539527"/>
          </a:xfrm>
        </p:spPr>
        <p:txBody>
          <a:bodyPr/>
          <a:lstStyle/>
          <a:p>
            <a:pPr marL="45720" indent="0">
              <a:buNone/>
            </a:pPr>
            <a:endParaRPr lang="zh-TW" altLang="en-US" dirty="0"/>
          </a:p>
        </p:txBody>
      </p:sp>
      <p:pic>
        <p:nvPicPr>
          <p:cNvPr id="6146" name="Picture 2" descr="C:\Users\smonion\Desktop\graduation\present paper\result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88" y="1700808"/>
            <a:ext cx="51339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0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fundamental aspect for cloud providers is </a:t>
            </a:r>
            <a:r>
              <a:rPr lang="en-US" altLang="zh-TW" dirty="0" smtClean="0"/>
              <a:t>reducing data </a:t>
            </a:r>
            <a:r>
              <a:rPr lang="en-US" altLang="zh-TW" dirty="0"/>
              <a:t>center costs while guaranteeing the promised SLA </a:t>
            </a:r>
            <a:r>
              <a:rPr lang="en-US" altLang="zh-TW" dirty="0" smtClean="0"/>
              <a:t>to cloud consumers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SLA (Service Level Agreement) : </a:t>
            </a:r>
            <a:r>
              <a:rPr lang="en-US" altLang="zh-TW" dirty="0"/>
              <a:t>such as the resource requirements of the VMs </a:t>
            </a:r>
            <a:r>
              <a:rPr lang="en-US" altLang="zh-TW" dirty="0" smtClean="0"/>
              <a:t>, security </a:t>
            </a:r>
            <a:r>
              <a:rPr lang="en-US" altLang="zh-TW" dirty="0"/>
              <a:t>requirements, </a:t>
            </a:r>
            <a:r>
              <a:rPr lang="en-US" altLang="zh-TW" dirty="0" smtClean="0"/>
              <a:t>availability requirements</a:t>
            </a:r>
            <a:r>
              <a:rPr lang="en-US" altLang="zh-TW" dirty="0"/>
              <a:t>, etc.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862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Compare with previous 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majority of the existing works ignore </a:t>
            </a:r>
            <a:r>
              <a:rPr lang="en-US" altLang="zh-TW" dirty="0" smtClean="0"/>
              <a:t>the dynamic </a:t>
            </a:r>
            <a:r>
              <a:rPr lang="en-US" altLang="zh-TW" dirty="0"/>
              <a:t>nature of the incoming stream of VM </a:t>
            </a:r>
            <a:r>
              <a:rPr lang="en-US" altLang="zh-TW" dirty="0" smtClean="0"/>
              <a:t>deployment requests </a:t>
            </a:r>
            <a:r>
              <a:rPr lang="en-US" altLang="zh-TW" dirty="0"/>
              <a:t>to which the cloud infrastructure is subject </a:t>
            </a:r>
            <a:r>
              <a:rPr lang="en-US" altLang="zh-TW" dirty="0" smtClean="0"/>
              <a:t>over time</a:t>
            </a:r>
          </a:p>
        </p:txBody>
      </p:sp>
    </p:spTree>
    <p:extLst>
      <p:ext uri="{BB962C8B-B14F-4D97-AF65-F5344CB8AC3E}">
        <p14:creationId xmlns:p14="http://schemas.microsoft.com/office/powerpoint/2010/main" val="99594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Placement Problem Formulation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dirty="0" smtClean="0"/>
                  <a:t>(t) =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 smtClean="0">
                            <a:latin typeface="Cambria Math"/>
                            <a:ea typeface="Cambria Math"/>
                          </a:rPr>
                          <m:t>∀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latin typeface="Cambria Math"/>
                      </a:rPr>
                      <m:t>∈</m:t>
                    </m:r>
                    <m:r>
                      <a:rPr lang="en-US" altLang="zh-TW" b="0" i="1" dirty="0" smtClean="0">
                        <a:latin typeface="Cambria Math"/>
                      </a:rPr>
                      <m:t>𝑎𝑐𝑡𝑖𝑣𝑒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altLang="zh-TW" b="0" dirty="0" smtClean="0"/>
              </a:p>
              <a:p>
                <a:pPr lvl="1"/>
                <a:r>
                  <a:rPr lang="en-US" altLang="zh-TW" dirty="0" smtClean="0"/>
                  <a:t>VM: 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>, Host: j, Hosts number: M</a:t>
                </a:r>
              </a:p>
              <a:p>
                <a:pPr lvl="1"/>
                <a:r>
                  <a:rPr lang="en-US" altLang="zh-TW" dirty="0"/>
                  <a:t>a</a:t>
                </a:r>
                <a:r>
                  <a:rPr lang="en-US" altLang="zh-TW" dirty="0" smtClean="0"/>
                  <a:t>ctive(t) = placed(t)-removed(t)+added(t)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  <m:r>
                          <a:rPr lang="zh-TW" altLang="en-US" i="1" dirty="0">
                            <a:latin typeface="Cambria Math"/>
                          </a:rPr>
                          <m:t>∈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𝑎𝑐𝑡𝑖𝑣𝑒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𝑡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dirty="0" smtClean="0"/>
                  <a:t>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0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∀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=1…</m:t>
                    </m:r>
                    <m:r>
                      <a:rPr lang="en-US" altLang="zh-TW" b="0" i="1" smtClean="0">
                        <a:latin typeface="Cambria Math"/>
                      </a:rPr>
                      <m:t>𝑀</m:t>
                    </m:r>
                    <m:r>
                      <a:rPr lang="en-US" altLang="zh-TW" b="0" i="1" smtClean="0">
                        <a:latin typeface="Cambria Math"/>
                      </a:rPr>
                      <m:t>,</m:t>
                    </m:r>
                    <m:r>
                      <a:rPr lang="en-US" altLang="zh-TW" b="0" i="1" smtClean="0">
                        <a:latin typeface="Cambria Math"/>
                      </a:rPr>
                      <m:t>𝑘</m:t>
                    </m:r>
                    <m:r>
                      <a:rPr lang="en-US" altLang="zh-TW" b="0" i="1" smtClean="0">
                        <a:latin typeface="Cambria Math"/>
                      </a:rPr>
                      <m:t>=1…</m:t>
                    </m:r>
                    <m:r>
                      <a:rPr lang="en-US" altLang="zh-TW" b="0" i="1" smtClean="0">
                        <a:latin typeface="Cambria Math"/>
                      </a:rPr>
                      <m:t>𝐾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Resource type: k, Host resource capacity: C</a:t>
                </a:r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: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VM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i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requires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a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minimum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amount</m:t>
                    </m:r>
                    <m:r>
                      <a:rPr lang="en-US" altLang="zh-TW" b="0" i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resources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of</m:t>
                    </m:r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k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  <m:r>
                          <a:rPr lang="zh-TW" altLang="en-US" i="1" dirty="0">
                            <a:latin typeface="Cambria Math"/>
                          </a:rPr>
                          <m:t>∈</m:t>
                        </m:r>
                        <m:r>
                          <a:rPr lang="en-US" altLang="zh-TW" i="1" dirty="0">
                            <a:latin typeface="Cambria Math"/>
                          </a:rPr>
                          <m:t>𝑎𝑐𝑡𝑖𝑣𝑒</m:t>
                        </m:r>
                        <m:r>
                          <a:rPr lang="en-US" altLang="zh-TW" i="1" dirty="0">
                            <a:latin typeface="Cambria Math"/>
                          </a:rPr>
                          <m:t>(</m:t>
                        </m:r>
                        <m:r>
                          <a:rPr lang="en-US" altLang="zh-TW" i="1" dirty="0">
                            <a:latin typeface="Cambria Math"/>
                          </a:rPr>
                          <m:t>𝑡</m:t>
                        </m:r>
                        <m:r>
                          <a:rPr lang="en-US" altLang="zh-TW" i="1" dirty="0"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zh-TW" i="1">
                            <a:latin typeface="Cambria Math"/>
                          </a:rPr>
                          <m:t>(</m:t>
                        </m:r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  <m:r>
                          <a:rPr lang="en-US" altLang="zh-TW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dirty="0"/>
                  <a:t>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0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𝐶𝑃𝑈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∀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=1…</m:t>
                    </m:r>
                    <m:r>
                      <a:rPr lang="en-US" altLang="zh-TW" i="1">
                        <a:latin typeface="Cambria Math"/>
                      </a:rPr>
                      <m:t>𝑀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𝑎</m:t>
                    </m:r>
                    <m:r>
                      <a:rPr lang="en-US" altLang="zh-TW" i="1">
                        <a:latin typeface="Cambria Math"/>
                      </a:rPr>
                      <m:t>(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  <m:r>
                      <a:rPr lang="en-US" altLang="zh-TW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/>
                  <a:t> to indicate the amount of CPU </a:t>
                </a:r>
                <a:r>
                  <a:rPr lang="en-US" altLang="zh-TW" dirty="0" smtClean="0"/>
                  <a:t>allocate to </a:t>
                </a:r>
                <a:r>
                  <a:rPr lang="en-US" altLang="zh-TW" dirty="0"/>
                  <a:t>VM </a:t>
                </a:r>
                <a:r>
                  <a:rPr lang="en-US" altLang="zh-TW" i="1" dirty="0" err="1"/>
                  <a:t>i</a:t>
                </a:r>
                <a:r>
                  <a:rPr lang="en-US" altLang="zh-TW" i="1" dirty="0"/>
                  <a:t> </a:t>
                </a:r>
                <a:r>
                  <a:rPr lang="en-US" altLang="zh-TW" dirty="0"/>
                  <a:t>at time </a:t>
                </a:r>
                <a:r>
                  <a:rPr lang="en-US" altLang="zh-TW" i="1" dirty="0"/>
                  <a:t>t</a:t>
                </a:r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17" t="-134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9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Placement </a:t>
            </a:r>
            <a:r>
              <a:rPr lang="en-US" altLang="zh-TW" dirty="0" smtClean="0"/>
              <a:t>Problem Formulation(cont.)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latin typeface="Cambria Math"/>
                          </a:rPr>
                          <m:t>𝐶𝑃𝑈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≤ </m:t>
                    </m:r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0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𝑗𝐶𝑃𝑈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∀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zh-TW" altLang="en-US" i="1" dirty="0">
                        <a:latin typeface="Cambria Math"/>
                      </a:rPr>
                      <m:t>∈</m:t>
                    </m:r>
                    <m:r>
                      <a:rPr lang="en-US" altLang="zh-TW" i="1" dirty="0">
                        <a:latin typeface="Cambria Math"/>
                      </a:rPr>
                      <m:t>𝑎𝑐𝑡𝑖𝑣𝑒</m:t>
                    </m:r>
                    <m:d>
                      <m:dPr>
                        <m:ctrlPr>
                          <a:rPr lang="en-US" altLang="zh-TW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 dirty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  <m:r>
                          <a:rPr lang="zh-TW" altLang="en-US" i="1" dirty="0">
                            <a:latin typeface="Cambria Math"/>
                          </a:rPr>
                          <m:t>∈</m:t>
                        </m:r>
                        <m:r>
                          <a:rPr lang="en-US" altLang="zh-TW" i="1" dirty="0">
                            <a:latin typeface="Cambria Math"/>
                          </a:rPr>
                          <m:t>𝑎𝑐𝑡𝑖𝑣𝑒</m:t>
                        </m:r>
                        <m:r>
                          <a:rPr lang="en-US" altLang="zh-TW" i="1" dirty="0">
                            <a:latin typeface="Cambria Math"/>
                          </a:rPr>
                          <m:t>(</m:t>
                        </m:r>
                        <m:r>
                          <a:rPr lang="en-US" altLang="zh-TW" i="1" dirty="0">
                            <a:latin typeface="Cambria Math"/>
                          </a:rPr>
                          <m:t>𝑡</m:t>
                        </m:r>
                        <m:r>
                          <a:rPr lang="en-US" altLang="zh-TW" i="1" dirty="0"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𝑟𝑒𝑙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/>
                          </a:rPr>
                          <m:t>≤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𝑚𝑎𝑥𝑅𝑒𝑙𝑜𝑐𝑎𝑡𝑖𝑜𝑛𝑠</m:t>
                        </m:r>
                      </m:e>
                    </m:nary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i="1" dirty="0" err="1"/>
                  <a:t>rel</a:t>
                </a:r>
                <a:r>
                  <a:rPr lang="en-US" altLang="zh-TW" sz="600" i="1" dirty="0" err="1"/>
                  <a:t>i</a:t>
                </a:r>
                <a:r>
                  <a:rPr lang="en-US" altLang="zh-TW" dirty="0"/>
                  <a:t>(</a:t>
                </a:r>
                <a:r>
                  <a:rPr lang="en-US" altLang="zh-TW" i="1" dirty="0"/>
                  <a:t>t</a:t>
                </a:r>
                <a:r>
                  <a:rPr lang="en-US" altLang="zh-TW" dirty="0"/>
                  <a:t>) </a:t>
                </a:r>
                <a:r>
                  <a:rPr lang="en-US" altLang="zh-TW" dirty="0" smtClean="0"/>
                  <a:t>represents the </a:t>
                </a:r>
                <a:r>
                  <a:rPr lang="en-US" altLang="zh-TW" dirty="0"/>
                  <a:t>binary variable assuming value 1 if VM </a:t>
                </a:r>
                <a:r>
                  <a:rPr lang="en-US" altLang="zh-TW" i="1" dirty="0" err="1"/>
                  <a:t>i</a:t>
                </a:r>
                <a:r>
                  <a:rPr lang="en-US" altLang="zh-TW" i="1" dirty="0"/>
                  <a:t> </a:t>
                </a:r>
                <a:r>
                  <a:rPr lang="en-US" altLang="zh-TW" dirty="0"/>
                  <a:t>is </a:t>
                </a:r>
                <a:r>
                  <a:rPr lang="en-US" altLang="zh-TW" dirty="0" smtClean="0"/>
                  <a:t>relocated to a new position (i.e., </a:t>
                </a:r>
                <a:r>
                  <a:rPr lang="en-US" altLang="zh-TW" i="1" dirty="0" err="1" smtClean="0"/>
                  <a:t>x</a:t>
                </a:r>
                <a:r>
                  <a:rPr lang="en-US" altLang="zh-TW" sz="600" i="1" dirty="0" err="1" smtClean="0"/>
                  <a:t>ij</a:t>
                </a:r>
                <a:r>
                  <a:rPr lang="en-US" altLang="zh-TW" dirty="0" smtClean="0"/>
                  <a:t>(</a:t>
                </a:r>
                <a:r>
                  <a:rPr lang="en-US" altLang="zh-TW" i="1" dirty="0" smtClean="0"/>
                  <a:t>t</a:t>
                </a:r>
                <a:r>
                  <a:rPr lang="en-US" altLang="zh-TW" dirty="0" smtClean="0"/>
                  <a:t>) = </a:t>
                </a:r>
                <a:r>
                  <a:rPr lang="en-US" altLang="zh-TW" i="1" dirty="0" err="1" smtClean="0"/>
                  <a:t>x</a:t>
                </a:r>
                <a:r>
                  <a:rPr lang="en-US" altLang="zh-TW" sz="600" i="1" dirty="0" err="1" smtClean="0"/>
                  <a:t>ij</a:t>
                </a:r>
                <a:r>
                  <a:rPr lang="en-US" altLang="zh-TW" dirty="0" smtClean="0"/>
                  <a:t>(</a:t>
                </a:r>
                <a:r>
                  <a:rPr lang="en-US" altLang="zh-TW" i="1" dirty="0" smtClean="0"/>
                  <a:t>t − </a:t>
                </a:r>
                <a:r>
                  <a:rPr lang="en-US" altLang="zh-TW" dirty="0" smtClean="0"/>
                  <a:t>1) for some active host </a:t>
                </a:r>
                <a:r>
                  <a:rPr lang="en-US" altLang="zh-TW" i="1" dirty="0"/>
                  <a:t>j</a:t>
                </a:r>
                <a:r>
                  <a:rPr lang="en-US" altLang="zh-TW" dirty="0" smtClean="0"/>
                  <a:t>)</a:t>
                </a:r>
              </a:p>
              <a:p>
                <a:pPr lvl="1"/>
                <a:r>
                  <a:rPr lang="en-US" altLang="zh-TW" dirty="0" err="1" smtClean="0"/>
                  <a:t>maxRelocations</a:t>
                </a:r>
                <a:r>
                  <a:rPr lang="en-US" altLang="zh-TW" dirty="0" smtClean="0"/>
                  <a:t>: VM </a:t>
                </a:r>
                <a:r>
                  <a:rPr lang="en-US" altLang="zh-TW" dirty="0"/>
                  <a:t>relocations can introduce a </a:t>
                </a:r>
                <a:r>
                  <a:rPr lang="en-US" altLang="zh-TW" dirty="0" smtClean="0"/>
                  <a:t>significant overhead </a:t>
                </a:r>
                <a:r>
                  <a:rPr lang="en-US" altLang="zh-TW" dirty="0"/>
                  <a:t>in the network infrastructure and thus </a:t>
                </a:r>
                <a:r>
                  <a:rPr lang="en-US" altLang="zh-TW" dirty="0" smtClean="0"/>
                  <a:t>deteriorate the performance so we set a threshold</a:t>
                </a:r>
                <a:r>
                  <a:rPr lang="zh-TW" altLang="en-US" dirty="0" smtClean="0"/>
                  <a:t> ─ </a:t>
                </a:r>
                <a:r>
                  <a:rPr lang="en-US" altLang="zh-TW" dirty="0" err="1" smtClean="0"/>
                  <a:t>maxRelocations</a:t>
                </a:r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17" t="-25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27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Placement Optimization Goals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𝐴𝑅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zh-TW" altLang="en-US" i="1" dirty="0">
                                <a:latin typeface="Cambria Math"/>
                              </a:rPr>
                              <m:t>∈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𝑎𝑐𝑡𝑖𝑣𝑒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zh-TW" altLang="en-US" dirty="0"/>
                              <m:t> 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zh-TW" altLang="en-US" i="1" dirty="0">
                                <a:latin typeface="Cambria Math"/>
                              </a:rPr>
                              <m:t>∈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𝑎𝑐𝑡𝑖𝑣𝑒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zh-TW" altLang="en-US" dirty="0"/>
                              <m:t> </m:t>
                            </m:r>
                          </m:e>
                        </m:nary>
                      </m:den>
                    </m:f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𝑅𝐶</m:t>
                    </m:r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zh-TW" altLang="en-US" i="1" dirty="0">
                                <a:latin typeface="Cambria Math"/>
                              </a:rPr>
                              <m:t>∈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𝑎𝑐𝑡𝑖𝑣𝑒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𝑟𝑒𝑙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zh-TW" altLang="en-US" dirty="0"/>
                              <m:t> </m:t>
                            </m:r>
                          </m:e>
                        </m:nary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𝑚𝑎𝑥𝑅𝑒𝑙𝑜𝑐𝑎𝑡𝑖𝑜𝑛𝑠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L</m:t>
                    </m:r>
                    <m:r>
                      <a:rPr lang="en-US" altLang="zh-TW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zh-TW" altLang="en-US" i="1" dirty="0">
                                <a:latin typeface="Cambria Math"/>
                              </a:rPr>
                              <m:t>∈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𝑎𝑐𝑡𝑖𝑣𝑒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altLang="zh-TW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zh-TW" altLang="en-US" dirty="0"/>
                              <m:t> 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𝑗𝐶𝑃𝑈</m:t>
                            </m:r>
                          </m:sub>
                        </m:sSub>
                      </m:den>
                    </m:f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dirty="0">
                        <a:latin typeface="Cambria Math"/>
                      </a:rPr>
                      <m:t>L</m:t>
                    </m:r>
                    <m:r>
                      <a:rPr lang="en-US" altLang="zh-TW" b="0" i="1" dirty="0" smtClean="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1" dirty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b="0" i="1" dirty="0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b="0" i="1" dirty="0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zh-TW" altLang="en-US" i="1" dirty="0">
                                <a:latin typeface="Cambria Math"/>
                              </a:rPr>
                              <m:t>∈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h𝑜𝑠𝑡𝑠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i="1" dirty="0">
                                <a:latin typeface="Cambria Math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TW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dirty="0" smtClean="0">
                                    <a:latin typeface="Cambria Math"/>
                                  </a:rPr>
                                  <m:t>𝐿𝐴</m:t>
                                </m:r>
                              </m:e>
                              <m:sub>
                                <m:r>
                                  <a:rPr lang="en-US" altLang="zh-TW" b="0" i="1" dirty="0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dirty="0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en-US" altLang="zh-TW" b="0" i="1" dirty="0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altLang="zh-TW" i="1" dirty="0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zh-TW" i="1" dirty="0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altLang="zh-TW" i="1" dirty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zh-TW" altLang="en-US" i="1" dirty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i="1" dirty="0">
                                    <a:latin typeface="Cambria Math"/>
                                  </a:rPr>
                                  <m:t>h𝑜𝑠𝑡𝑠</m:t>
                                </m:r>
                                <m:r>
                                  <a:rPr lang="en-US" altLang="zh-TW" i="1" dirty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zh-TW" i="1" dirty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altLang="zh-TW" i="1" dirty="0">
                                    <a:latin typeface="Cambria Math"/>
                                  </a:rPr>
                                  <m:t>)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zh-TW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𝐿𝐴</m:t>
                                    </m:r>
                                  </m:e>
                                  <m:sub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i="1" dirty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/>
                  <a:t>High values of </a:t>
                </a:r>
                <a:r>
                  <a:rPr lang="en-US" altLang="zh-TW" i="1" dirty="0"/>
                  <a:t>LB</a:t>
                </a:r>
                <a:r>
                  <a:rPr lang="en-US" altLang="zh-TW" dirty="0"/>
                  <a:t>(</a:t>
                </a:r>
                <a:r>
                  <a:rPr lang="en-US" altLang="zh-TW" i="1" dirty="0"/>
                  <a:t>t</a:t>
                </a:r>
                <a:r>
                  <a:rPr lang="en-US" altLang="zh-TW" dirty="0"/>
                  <a:t>) refer to unbalanced settings </a:t>
                </a:r>
                <a:r>
                  <a:rPr lang="en-US" altLang="zh-TW" dirty="0" smtClean="0"/>
                  <a:t>while a </a:t>
                </a:r>
                <a:r>
                  <a:rPr lang="en-US" altLang="zh-TW" dirty="0"/>
                  <a:t>value close to 0 indicates a good level of balancing.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6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Objective Function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𝑚𝑎𝑥𝑖𝑚𝑖𝑧𝑒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∗</m:t>
                    </m:r>
                    <m:r>
                      <a:rPr lang="en-US" altLang="zh-TW" b="0" i="1" smtClean="0">
                        <a:latin typeface="Cambria Math"/>
                      </a:rPr>
                      <m:t>𝐴𝑅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RC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/>
                          </a:rPr>
                          <m:t>t</m:t>
                        </m:r>
                      </m:e>
                    </m:d>
                    <m:r>
                      <a:rPr lang="en-US" altLang="zh-TW" b="0" i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LB</m:t>
                    </m:r>
                    <m:r>
                      <a:rPr lang="en-US" altLang="zh-TW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t</m:t>
                    </m:r>
                    <m:r>
                      <a:rPr lang="en-US" altLang="zh-TW" b="0" i="0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/>
                  <a:t>where </a:t>
                </a:r>
                <a:r>
                  <a:rPr lang="en-US" altLang="zh-TW" i="1" dirty="0"/>
                  <a:t>|α</a:t>
                </a:r>
                <a:r>
                  <a:rPr lang="en-US" altLang="zh-TW" sz="600" dirty="0"/>
                  <a:t>1</a:t>
                </a:r>
                <a:r>
                  <a:rPr lang="en-US" altLang="zh-TW" i="1" dirty="0"/>
                  <a:t>|  |α</a:t>
                </a:r>
                <a:r>
                  <a:rPr lang="en-US" altLang="zh-TW" sz="600" dirty="0"/>
                  <a:t>2</a:t>
                </a:r>
                <a:r>
                  <a:rPr lang="en-US" altLang="zh-TW" i="1" dirty="0"/>
                  <a:t>|  |α</a:t>
                </a:r>
                <a:r>
                  <a:rPr lang="en-US" altLang="zh-TW" sz="600" dirty="0"/>
                  <a:t>3</a:t>
                </a:r>
                <a:r>
                  <a:rPr lang="en-US" altLang="zh-TW" i="1" dirty="0"/>
                  <a:t>| </a:t>
                </a:r>
                <a:r>
                  <a:rPr lang="en-US" altLang="zh-TW" dirty="0"/>
                  <a:t>represents </a:t>
                </a:r>
                <a:r>
                  <a:rPr lang="en-US" altLang="zh-TW" dirty="0" smtClean="0"/>
                  <a:t>weights	among </a:t>
                </a:r>
                <a:r>
                  <a:rPr lang="en-US" altLang="zh-TW" dirty="0"/>
                  <a:t>components. Since the last two components </a:t>
                </a:r>
                <a:r>
                  <a:rPr lang="en-US" altLang="zh-TW" dirty="0" smtClean="0"/>
                  <a:t>should	be </a:t>
                </a:r>
                <a:r>
                  <a:rPr lang="en-US" altLang="zh-TW" dirty="0"/>
                  <a:t>minimized we impose that </a:t>
                </a:r>
                <a:r>
                  <a:rPr lang="en-US" altLang="zh-TW" i="1" dirty="0"/>
                  <a:t>α</a:t>
                </a:r>
                <a:r>
                  <a:rPr lang="en-US" altLang="zh-TW" sz="600" dirty="0"/>
                  <a:t>2</a:t>
                </a:r>
                <a:r>
                  <a:rPr lang="en-US" altLang="zh-TW" i="1" dirty="0"/>
                  <a:t>, α</a:t>
                </a:r>
                <a:r>
                  <a:rPr lang="en-US" altLang="zh-TW" sz="600" dirty="0"/>
                  <a:t>3 </a:t>
                </a:r>
                <a:r>
                  <a:rPr lang="en-US" altLang="zh-TW" i="1" dirty="0"/>
                  <a:t>&lt; </a:t>
                </a:r>
                <a:r>
                  <a:rPr lang="en-US" altLang="zh-TW" dirty="0"/>
                  <a:t>0.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72" r="-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71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wo </a:t>
            </a:r>
            <a:r>
              <a:rPr lang="en-US" altLang="zh-TW" dirty="0"/>
              <a:t>P</a:t>
            </a:r>
            <a:r>
              <a:rPr lang="en-US" altLang="zh-TW" dirty="0" smtClean="0"/>
              <a:t>hases </a:t>
            </a:r>
            <a:r>
              <a:rPr lang="en-US" altLang="zh-TW" dirty="0"/>
              <a:t>for C</a:t>
            </a:r>
            <a:r>
              <a:rPr lang="en-US" altLang="zh-TW" dirty="0" smtClean="0"/>
              <a:t>loud Placement </a:t>
            </a:r>
            <a:r>
              <a:rPr lang="en-US" altLang="zh-TW" dirty="0"/>
              <a:t>O</a:t>
            </a:r>
            <a:r>
              <a:rPr lang="en-US" altLang="zh-TW" dirty="0" smtClean="0"/>
              <a:t>ptimization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Continuous </a:t>
            </a:r>
            <a:r>
              <a:rPr lang="en-US" altLang="zh-TW" b="1" dirty="0" smtClean="0"/>
              <a:t>deployment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</a:t>
            </a:r>
            <a:r>
              <a:rPr lang="en-US" altLang="zh-TW" dirty="0"/>
              <a:t>placement decisions </a:t>
            </a:r>
            <a:r>
              <a:rPr lang="en-US" altLang="zh-TW" dirty="0" smtClean="0"/>
              <a:t>deal</a:t>
            </a:r>
            <a:r>
              <a:rPr lang="zh-TW" altLang="en-US" dirty="0" smtClean="0"/>
              <a:t> </a:t>
            </a:r>
            <a:r>
              <a:rPr lang="en-US" altLang="zh-TW" dirty="0" smtClean="0"/>
              <a:t>only </a:t>
            </a:r>
            <a:r>
              <a:rPr lang="en-US" altLang="zh-TW" dirty="0"/>
              <a:t>with the mapping of newly arrived VMs to hosts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Due to the high </a:t>
            </a:r>
            <a:r>
              <a:rPr lang="en-US" altLang="zh-TW" dirty="0" err="1"/>
              <a:t>responsivity</a:t>
            </a:r>
            <a:r>
              <a:rPr lang="en-US" altLang="zh-TW" dirty="0"/>
              <a:t> requirement, </a:t>
            </a:r>
            <a:r>
              <a:rPr lang="en-US" altLang="zh-TW" dirty="0" smtClean="0"/>
              <a:t>this phase </a:t>
            </a:r>
            <a:r>
              <a:rPr lang="en-US" altLang="zh-TW" dirty="0"/>
              <a:t>does not allow relocations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VMs</a:t>
            </a:r>
          </a:p>
          <a:p>
            <a:pPr marL="320040" lvl="1" indent="0">
              <a:buNone/>
            </a:pPr>
            <a:endParaRPr lang="en-US" altLang="zh-TW" dirty="0"/>
          </a:p>
          <a:p>
            <a:r>
              <a:rPr lang="en-US" altLang="zh-TW" b="1" dirty="0"/>
              <a:t>Ongoing </a:t>
            </a:r>
            <a:r>
              <a:rPr lang="en-US" altLang="zh-TW" b="1" dirty="0" smtClean="0"/>
              <a:t>optimization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periodically</a:t>
            </a:r>
            <a:r>
              <a:rPr lang="zh-TW" altLang="en-US" dirty="0" smtClean="0"/>
              <a:t> </a:t>
            </a:r>
            <a:r>
              <a:rPr lang="en-US" altLang="zh-TW" dirty="0" smtClean="0"/>
              <a:t>re-optimize </a:t>
            </a:r>
            <a:r>
              <a:rPr lang="en-US" altLang="zh-TW" dirty="0"/>
              <a:t>the placement also considering </a:t>
            </a:r>
            <a:r>
              <a:rPr lang="en-US" altLang="zh-TW" dirty="0" smtClean="0"/>
              <a:t>migration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VMs</a:t>
            </a:r>
          </a:p>
          <a:p>
            <a:pPr lvl="1"/>
            <a:r>
              <a:rPr lang="en-US" altLang="zh-TW" dirty="0" smtClean="0"/>
              <a:t>long </a:t>
            </a:r>
            <a:r>
              <a:rPr lang="en-US" altLang="zh-TW" dirty="0"/>
              <a:t>periods using a </a:t>
            </a:r>
            <a:r>
              <a:rPr lang="en-US" altLang="zh-TW" dirty="0" smtClean="0"/>
              <a:t>continuous</a:t>
            </a:r>
            <a:r>
              <a:rPr lang="zh-TW" altLang="en-US" dirty="0" smtClean="0"/>
              <a:t> </a:t>
            </a:r>
            <a:r>
              <a:rPr lang="en-US" altLang="zh-TW" dirty="0" smtClean="0"/>
              <a:t>deployment </a:t>
            </a:r>
            <a:r>
              <a:rPr lang="en-US" altLang="zh-TW" dirty="0"/>
              <a:t>setting might bring the infrastructure to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sub-optimal </a:t>
            </a:r>
            <a:r>
              <a:rPr lang="en-US" altLang="zh-TW" dirty="0"/>
              <a:t>state which is far from the optimization goal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740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Demand Risk Score (scoring function for algorithm)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𝐷𝑅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h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𝑉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𝑇𝑀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zh-TW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)/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h𝐶𝑃𝑈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/>
                  <a:t>CPU demand for each virtual </a:t>
                </a:r>
                <a:r>
                  <a:rPr lang="en-US" altLang="zh-TW" dirty="0" smtClean="0"/>
                  <a:t>machine deployed </a:t>
                </a:r>
                <a:r>
                  <a:rPr lang="en-US" altLang="zh-TW" dirty="0"/>
                  <a:t>in the cloud </a:t>
                </a:r>
                <a:r>
                  <a:rPr lang="en-US" altLang="zh-TW" dirty="0" smtClean="0"/>
                  <a:t>infrastructure can </a:t>
                </a:r>
                <a:r>
                  <a:rPr lang="en-US" altLang="zh-TW" dirty="0"/>
                  <a:t>be </a:t>
                </a:r>
                <a:r>
                  <a:rPr lang="en-US" altLang="zh-TW" dirty="0" smtClean="0"/>
                  <a:t>easily obtained </a:t>
                </a:r>
                <a:r>
                  <a:rPr lang="en-US" altLang="zh-TW" dirty="0"/>
                  <a:t>with common monitoring tools</a:t>
                </a:r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3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monion\Desktop\graduation\present paper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6294710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161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視圖">
  <a:themeElements>
    <a:clrScheme name="透視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視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346</TotalTime>
  <Words>1382</Words>
  <Application>Microsoft Office PowerPoint</Application>
  <PresentationFormat>如螢幕大小 (4:3)</PresentationFormat>
  <Paragraphs>113</Paragraphs>
  <Slides>15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透視圖</vt:lpstr>
      <vt:lpstr>VM Placement Strategies for Cloud Scenarios</vt:lpstr>
      <vt:lpstr>Motivation</vt:lpstr>
      <vt:lpstr>Compare with previous works</vt:lpstr>
      <vt:lpstr>Placement Problem Formulation</vt:lpstr>
      <vt:lpstr>Placement Problem Formulation(cont.)</vt:lpstr>
      <vt:lpstr>Placement Optimization Goals</vt:lpstr>
      <vt:lpstr>Objective Function</vt:lpstr>
      <vt:lpstr>Two Phases for Cloud Placement Optimization</vt:lpstr>
      <vt:lpstr>Demand Risk Score (scoring function for algorithm)</vt:lpstr>
      <vt:lpstr>Heuristic Algorithm</vt:lpstr>
      <vt:lpstr>Heuristic  Algorithm(cont.)</vt:lpstr>
      <vt:lpstr>Evaluation (experiment setting)</vt:lpstr>
      <vt:lpstr>Evaluation</vt:lpstr>
      <vt:lpstr>Evaluation(results)</vt:lpstr>
      <vt:lpstr>Evaluation(results)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 Placement Strategies for Cloud Scenarios</dc:title>
  <dc:creator>smonion</dc:creator>
  <cp:lastModifiedBy>smonion</cp:lastModifiedBy>
  <cp:revision>116</cp:revision>
  <dcterms:created xsi:type="dcterms:W3CDTF">2013-04-09T19:02:07Z</dcterms:created>
  <dcterms:modified xsi:type="dcterms:W3CDTF">2013-04-10T01:34:27Z</dcterms:modified>
</cp:coreProperties>
</file>